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4.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tags/tag380.xml" ContentType="application/vnd.openxmlformats-officedocument.presentationml.tags+xml"/>
  <Override PartName="/ppt/tags/tag550.xml" ContentType="application/vnd.openxmlformats-officedocument.presentationml.tags+xml"/>
  <Override PartName="/ppt/tags/tag560.xml" ContentType="application/vnd.openxmlformats-officedocument.presentationml.tags+xml"/>
  <Override PartName="/ppt/tags/tag570.xml" ContentType="application/vnd.openxmlformats-officedocument.presentationml.tags+xml"/>
  <Override PartName="/ppt/tags/tag590.xml" ContentType="application/vnd.openxmlformats-officedocument.presentationml.tags+xml"/>
  <Override PartName="/ppt/tags/tag551.xml" ContentType="application/vnd.openxmlformats-officedocument.presentationml.tags+xml"/>
  <Override PartName="/ppt/tags/tag561.xml" ContentType="application/vnd.openxmlformats-officedocument.presentationml.tags+xml"/>
  <Override PartName="/ppt/tags/tag571.xml" ContentType="application/vnd.openxmlformats-officedocument.presentationml.tags+xml"/>
  <Override PartName="/ppt/tags/tag580.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351" r:id="rId2"/>
    <p:sldId id="257" r:id="rId3"/>
    <p:sldId id="260" r:id="rId4"/>
    <p:sldId id="264" r:id="rId5"/>
    <p:sldId id="265" r:id="rId6"/>
    <p:sldId id="267" r:id="rId7"/>
    <p:sldId id="268" r:id="rId8"/>
    <p:sldId id="266" r:id="rId9"/>
    <p:sldId id="263" r:id="rId10"/>
    <p:sldId id="269" r:id="rId11"/>
    <p:sldId id="270" r:id="rId12"/>
    <p:sldId id="333" r:id="rId13"/>
    <p:sldId id="334" r:id="rId14"/>
    <p:sldId id="335" r:id="rId15"/>
    <p:sldId id="336" r:id="rId16"/>
    <p:sldId id="350" r:id="rId17"/>
    <p:sldId id="293" r:id="rId18"/>
    <p:sldId id="274" r:id="rId19"/>
    <p:sldId id="288" r:id="rId20"/>
    <p:sldId id="275" r:id="rId21"/>
    <p:sldId id="276" r:id="rId22"/>
    <p:sldId id="277" r:id="rId23"/>
    <p:sldId id="278" r:id="rId24"/>
    <p:sldId id="282" r:id="rId25"/>
    <p:sldId id="281" r:id="rId26"/>
    <p:sldId id="337" r:id="rId27"/>
    <p:sldId id="292" r:id="rId28"/>
    <p:sldId id="294" r:id="rId29"/>
    <p:sldId id="303" r:id="rId30"/>
    <p:sldId id="302" r:id="rId31"/>
    <p:sldId id="304" r:id="rId32"/>
    <p:sldId id="296" r:id="rId33"/>
    <p:sldId id="297" r:id="rId34"/>
    <p:sldId id="298" r:id="rId35"/>
    <p:sldId id="299" r:id="rId36"/>
    <p:sldId id="300" r:id="rId37"/>
    <p:sldId id="325" r:id="rId38"/>
    <p:sldId id="301" r:id="rId39"/>
    <p:sldId id="305" r:id="rId40"/>
    <p:sldId id="306" r:id="rId41"/>
    <p:sldId id="307" r:id="rId42"/>
    <p:sldId id="339" r:id="rId43"/>
    <p:sldId id="341" r:id="rId44"/>
    <p:sldId id="340" r:id="rId45"/>
    <p:sldId id="342" r:id="rId46"/>
    <p:sldId id="308" r:id="rId47"/>
    <p:sldId id="309" r:id="rId48"/>
    <p:sldId id="338" r:id="rId49"/>
    <p:sldId id="344" r:id="rId50"/>
    <p:sldId id="315" r:id="rId51"/>
    <p:sldId id="317" r:id="rId52"/>
    <p:sldId id="318" r:id="rId53"/>
    <p:sldId id="313" r:id="rId54"/>
    <p:sldId id="316" r:id="rId55"/>
    <p:sldId id="314" r:id="rId56"/>
    <p:sldId id="343" r:id="rId57"/>
    <p:sldId id="345" r:id="rId58"/>
    <p:sldId id="271" r:id="rId59"/>
    <p:sldId id="346" r:id="rId60"/>
    <p:sldId id="273" r:id="rId61"/>
    <p:sldId id="352" r:id="rId62"/>
    <p:sldId id="347" r:id="rId63"/>
    <p:sldId id="322" r:id="rId64"/>
    <p:sldId id="323" r:id="rId65"/>
    <p:sldId id="348" r:id="rId66"/>
    <p:sldId id="349" r:id="rId67"/>
  </p:sldIdLst>
  <p:sldSz cx="9144000" cy="5143500" type="screen16x9"/>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87" autoAdjust="0"/>
    <p:restoredTop sz="87014" autoAdjust="0"/>
  </p:normalViewPr>
  <p:slideViewPr>
    <p:cSldViewPr>
      <p:cViewPr varScale="1">
        <p:scale>
          <a:sx n="157" d="100"/>
          <a:sy n="157" d="100"/>
        </p:scale>
        <p:origin x="168" y="22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 Sichao" userId="27c64742685b9b08" providerId="LiveId" clId="{BDEC7FAA-8593-4C38-A95E-1EA8BE75A867}"/>
    <pc:docChg chg="modSld">
      <pc:chgData name="Wei Sichao" userId="27c64742685b9b08" providerId="LiveId" clId="{BDEC7FAA-8593-4C38-A95E-1EA8BE75A867}" dt="2021-06-02T08:50:40.200" v="61" actId="20577"/>
      <pc:docMkLst>
        <pc:docMk/>
      </pc:docMkLst>
      <pc:sldChg chg="modSp mod">
        <pc:chgData name="Wei Sichao" userId="27c64742685b9b08" providerId="LiveId" clId="{BDEC7FAA-8593-4C38-A95E-1EA8BE75A867}" dt="2021-06-02T08:49:36.212" v="7" actId="20577"/>
        <pc:sldMkLst>
          <pc:docMk/>
          <pc:sldMk cId="2030439718" sldId="339"/>
        </pc:sldMkLst>
        <pc:spChg chg="mod">
          <ac:chgData name="Wei Sichao" userId="27c64742685b9b08" providerId="LiveId" clId="{BDEC7FAA-8593-4C38-A95E-1EA8BE75A867}" dt="2021-06-02T08:49:23.306" v="3" actId="20577"/>
          <ac:spMkLst>
            <pc:docMk/>
            <pc:sldMk cId="2030439718" sldId="339"/>
            <ac:spMk id="4" creationId="{F98DF293-1543-4336-832A-90B3181755B1}"/>
          </ac:spMkLst>
        </pc:spChg>
        <pc:spChg chg="mod">
          <ac:chgData name="Wei Sichao" userId="27c64742685b9b08" providerId="LiveId" clId="{BDEC7FAA-8593-4C38-A95E-1EA8BE75A867}" dt="2021-06-02T08:49:36.212" v="7" actId="20577"/>
          <ac:spMkLst>
            <pc:docMk/>
            <pc:sldMk cId="2030439718" sldId="339"/>
            <ac:spMk id="12" creationId="{47E86E29-362D-4C74-8C30-0CF665C19FBA}"/>
          </ac:spMkLst>
        </pc:spChg>
      </pc:sldChg>
      <pc:sldChg chg="modSp mod">
        <pc:chgData name="Wei Sichao" userId="27c64742685b9b08" providerId="LiveId" clId="{BDEC7FAA-8593-4C38-A95E-1EA8BE75A867}" dt="2021-06-02T08:49:54.220" v="19" actId="20577"/>
        <pc:sldMkLst>
          <pc:docMk/>
          <pc:sldMk cId="3086859923" sldId="340"/>
        </pc:sldMkLst>
        <pc:spChg chg="mod">
          <ac:chgData name="Wei Sichao" userId="27c64742685b9b08" providerId="LiveId" clId="{BDEC7FAA-8593-4C38-A95E-1EA8BE75A867}" dt="2021-06-02T08:49:41.968" v="11" actId="20577"/>
          <ac:spMkLst>
            <pc:docMk/>
            <pc:sldMk cId="3086859923" sldId="340"/>
            <ac:spMk id="4" creationId="{F98DF293-1543-4336-832A-90B3181755B1}"/>
          </ac:spMkLst>
        </pc:spChg>
        <pc:spChg chg="mod">
          <ac:chgData name="Wei Sichao" userId="27c64742685b9b08" providerId="LiveId" clId="{BDEC7FAA-8593-4C38-A95E-1EA8BE75A867}" dt="2021-06-02T08:49:54.220" v="19" actId="20577"/>
          <ac:spMkLst>
            <pc:docMk/>
            <pc:sldMk cId="3086859923" sldId="340"/>
            <ac:spMk id="12" creationId="{47E86E29-362D-4C74-8C30-0CF665C19FBA}"/>
          </ac:spMkLst>
        </pc:spChg>
      </pc:sldChg>
      <pc:sldChg chg="modSp mod">
        <pc:chgData name="Wei Sichao" userId="27c64742685b9b08" providerId="LiveId" clId="{BDEC7FAA-8593-4C38-A95E-1EA8BE75A867}" dt="2021-06-02T08:50:17.096" v="39" actId="20577"/>
        <pc:sldMkLst>
          <pc:docMk/>
          <pc:sldMk cId="1702925153" sldId="341"/>
        </pc:sldMkLst>
        <pc:spChg chg="mod">
          <ac:chgData name="Wei Sichao" userId="27c64742685b9b08" providerId="LiveId" clId="{BDEC7FAA-8593-4C38-A95E-1EA8BE75A867}" dt="2021-06-02T08:50:02.140" v="23" actId="20577"/>
          <ac:spMkLst>
            <pc:docMk/>
            <pc:sldMk cId="1702925153" sldId="341"/>
            <ac:spMk id="4" creationId="{F98DF293-1543-4336-832A-90B3181755B1}"/>
          </ac:spMkLst>
        </pc:spChg>
        <pc:spChg chg="mod">
          <ac:chgData name="Wei Sichao" userId="27c64742685b9b08" providerId="LiveId" clId="{BDEC7FAA-8593-4C38-A95E-1EA8BE75A867}" dt="2021-06-02T08:50:17.096" v="39" actId="20577"/>
          <ac:spMkLst>
            <pc:docMk/>
            <pc:sldMk cId="1702925153" sldId="341"/>
            <ac:spMk id="12" creationId="{47E86E29-362D-4C74-8C30-0CF665C19FBA}"/>
          </ac:spMkLst>
        </pc:spChg>
      </pc:sldChg>
      <pc:sldChg chg="modSp mod">
        <pc:chgData name="Wei Sichao" userId="27c64742685b9b08" providerId="LiveId" clId="{BDEC7FAA-8593-4C38-A95E-1EA8BE75A867}" dt="2021-06-02T08:50:40.200" v="61" actId="20577"/>
        <pc:sldMkLst>
          <pc:docMk/>
          <pc:sldMk cId="1372869510" sldId="342"/>
        </pc:sldMkLst>
        <pc:spChg chg="mod">
          <ac:chgData name="Wei Sichao" userId="27c64742685b9b08" providerId="LiveId" clId="{BDEC7FAA-8593-4C38-A95E-1EA8BE75A867}" dt="2021-06-02T08:50:23.588" v="45" actId="20577"/>
          <ac:spMkLst>
            <pc:docMk/>
            <pc:sldMk cId="1372869510" sldId="342"/>
            <ac:spMk id="4" creationId="{72EB81D0-625D-4B0C-AD50-4F3A56948F08}"/>
          </ac:spMkLst>
        </pc:spChg>
        <pc:spChg chg="mod">
          <ac:chgData name="Wei Sichao" userId="27c64742685b9b08" providerId="LiveId" clId="{BDEC7FAA-8593-4C38-A95E-1EA8BE75A867}" dt="2021-06-02T08:50:40.200" v="61" actId="20577"/>
          <ac:spMkLst>
            <pc:docMk/>
            <pc:sldMk cId="1372869510" sldId="342"/>
            <ac:spMk id="12" creationId="{6B4BFBD5-A7B1-4CC0-8E01-41F7DF9CED05}"/>
          </ac:spMkLst>
        </pc:spChg>
      </pc:sldChg>
    </pc:docChg>
  </pc:docChgLst>
  <pc:docChgLst>
    <pc:chgData name="Sichao Wei" userId="27c64742685b9b08" providerId="LiveId" clId="{BEFF7312-C7F1-4402-B0BB-9E3BAF92AEFB}"/>
    <pc:docChg chg="custSel modSld">
      <pc:chgData name="Sichao Wei" userId="27c64742685b9b08" providerId="LiveId" clId="{BEFF7312-C7F1-4402-B0BB-9E3BAF92AEFB}" dt="2020-02-13T11:33:47.377" v="354" actId="20577"/>
      <pc:docMkLst>
        <pc:docMk/>
      </pc:docMkLst>
      <pc:sldChg chg="modSp">
        <pc:chgData name="Sichao Wei" userId="27c64742685b9b08" providerId="LiveId" clId="{BEFF7312-C7F1-4402-B0BB-9E3BAF92AEFB}" dt="2020-02-13T09:57:28.696" v="3" actId="255"/>
        <pc:sldMkLst>
          <pc:docMk/>
          <pc:sldMk cId="2327768441" sldId="257"/>
        </pc:sldMkLst>
        <pc:spChg chg="mod">
          <ac:chgData name="Sichao Wei" userId="27c64742685b9b08" providerId="LiveId" clId="{BEFF7312-C7F1-4402-B0BB-9E3BAF92AEFB}" dt="2020-02-13T09:57:28.696" v="3" actId="255"/>
          <ac:spMkLst>
            <pc:docMk/>
            <pc:sldMk cId="2327768441" sldId="257"/>
            <ac:spMk id="3" creationId="{00000000-0000-0000-0000-000000000000}"/>
          </ac:spMkLst>
        </pc:spChg>
      </pc:sldChg>
      <pc:sldChg chg="modSp">
        <pc:chgData name="Sichao Wei" userId="27c64742685b9b08" providerId="LiveId" clId="{BEFF7312-C7F1-4402-B0BB-9E3BAF92AEFB}" dt="2020-02-13T09:58:01.252" v="4" actId="2711"/>
        <pc:sldMkLst>
          <pc:docMk/>
          <pc:sldMk cId="1103539238" sldId="259"/>
        </pc:sldMkLst>
        <pc:spChg chg="mod">
          <ac:chgData name="Sichao Wei" userId="27c64742685b9b08" providerId="LiveId" clId="{BEFF7312-C7F1-4402-B0BB-9E3BAF92AEFB}" dt="2020-02-13T09:58:01.252" v="4" actId="2711"/>
          <ac:spMkLst>
            <pc:docMk/>
            <pc:sldMk cId="1103539238" sldId="259"/>
            <ac:spMk id="3" creationId="{00000000-0000-0000-0000-000000000000}"/>
          </ac:spMkLst>
        </pc:spChg>
      </pc:sldChg>
      <pc:sldChg chg="modSp">
        <pc:chgData name="Sichao Wei" userId="27c64742685b9b08" providerId="LiveId" clId="{BEFF7312-C7F1-4402-B0BB-9E3BAF92AEFB}" dt="2020-02-13T11:07:56.167" v="5" actId="2711"/>
        <pc:sldMkLst>
          <pc:docMk/>
          <pc:sldMk cId="1624593653" sldId="260"/>
        </pc:sldMkLst>
        <pc:spChg chg="mod">
          <ac:chgData name="Sichao Wei" userId="27c64742685b9b08" providerId="LiveId" clId="{BEFF7312-C7F1-4402-B0BB-9E3BAF92AEFB}" dt="2020-02-13T11:07:56.167" v="5" actId="2711"/>
          <ac:spMkLst>
            <pc:docMk/>
            <pc:sldMk cId="1624593653" sldId="260"/>
            <ac:spMk id="3" creationId="{00000000-0000-0000-0000-000000000000}"/>
          </ac:spMkLst>
        </pc:spChg>
      </pc:sldChg>
      <pc:sldChg chg="modSp">
        <pc:chgData name="Sichao Wei" userId="27c64742685b9b08" providerId="LiveId" clId="{BEFF7312-C7F1-4402-B0BB-9E3BAF92AEFB}" dt="2020-02-13T11:10:25.103" v="12" actId="2711"/>
        <pc:sldMkLst>
          <pc:docMk/>
          <pc:sldMk cId="1572634317" sldId="263"/>
        </pc:sldMkLst>
        <pc:spChg chg="mod">
          <ac:chgData name="Sichao Wei" userId="27c64742685b9b08" providerId="LiveId" clId="{BEFF7312-C7F1-4402-B0BB-9E3BAF92AEFB}" dt="2020-02-13T11:10:25.103" v="12" actId="2711"/>
          <ac:spMkLst>
            <pc:docMk/>
            <pc:sldMk cId="1572634317" sldId="263"/>
            <ac:spMk id="9" creationId="{00000000-0000-0000-0000-000000000000}"/>
          </ac:spMkLst>
        </pc:spChg>
        <pc:picChg chg="mod">
          <ac:chgData name="Sichao Wei" userId="27c64742685b9b08" providerId="LiveId" clId="{BEFF7312-C7F1-4402-B0BB-9E3BAF92AEFB}" dt="2020-02-13T11:09:24.668" v="8" actId="1076"/>
          <ac:picMkLst>
            <pc:docMk/>
            <pc:sldMk cId="1572634317" sldId="263"/>
            <ac:picMk id="6" creationId="{BDC5C77D-A05E-4263-BB53-3734AF5BC8BA}"/>
          </ac:picMkLst>
        </pc:picChg>
      </pc:sldChg>
      <pc:sldChg chg="modSp">
        <pc:chgData name="Sichao Wei" userId="27c64742685b9b08" providerId="LiveId" clId="{BEFF7312-C7F1-4402-B0BB-9E3BAF92AEFB}" dt="2020-02-13T11:09:09.276" v="7" actId="2711"/>
        <pc:sldMkLst>
          <pc:docMk/>
          <pc:sldMk cId="324791435" sldId="266"/>
        </pc:sldMkLst>
        <pc:spChg chg="mod">
          <ac:chgData name="Sichao Wei" userId="27c64742685b9b08" providerId="LiveId" clId="{BEFF7312-C7F1-4402-B0BB-9E3BAF92AEFB}" dt="2020-02-13T11:09:09.276" v="7" actId="2711"/>
          <ac:spMkLst>
            <pc:docMk/>
            <pc:sldMk cId="324791435" sldId="266"/>
            <ac:spMk id="3" creationId="{00000000-0000-0000-0000-000000000000}"/>
          </ac:spMkLst>
        </pc:spChg>
      </pc:sldChg>
      <pc:sldChg chg="addSp delSp modSp">
        <pc:chgData name="Sichao Wei" userId="27c64742685b9b08" providerId="LiveId" clId="{BEFF7312-C7F1-4402-B0BB-9E3BAF92AEFB}" dt="2020-02-13T11:10:31.064" v="13" actId="2711"/>
        <pc:sldMkLst>
          <pc:docMk/>
          <pc:sldMk cId="4126885581" sldId="269"/>
        </pc:sldMkLst>
        <pc:spChg chg="mod">
          <ac:chgData name="Sichao Wei" userId="27c64742685b9b08" providerId="LiveId" clId="{BEFF7312-C7F1-4402-B0BB-9E3BAF92AEFB}" dt="2020-02-13T11:10:31.064" v="13" actId="2711"/>
          <ac:spMkLst>
            <pc:docMk/>
            <pc:sldMk cId="4126885581" sldId="269"/>
            <ac:spMk id="3" creationId="{00000000-0000-0000-0000-000000000000}"/>
          </ac:spMkLst>
        </pc:spChg>
        <pc:spChg chg="del">
          <ac:chgData name="Sichao Wei" userId="27c64742685b9b08" providerId="LiveId" clId="{BEFF7312-C7F1-4402-B0BB-9E3BAF92AEFB}" dt="2020-02-13T11:10:06.246" v="10" actId="478"/>
          <ac:spMkLst>
            <pc:docMk/>
            <pc:sldMk cId="4126885581" sldId="269"/>
            <ac:spMk id="8" creationId="{00000000-0000-0000-0000-000000000000}"/>
          </ac:spMkLst>
        </pc:spChg>
        <pc:spChg chg="add">
          <ac:chgData name="Sichao Wei" userId="27c64742685b9b08" providerId="LiveId" clId="{BEFF7312-C7F1-4402-B0BB-9E3BAF92AEFB}" dt="2020-02-13T11:10:06.622" v="11"/>
          <ac:spMkLst>
            <pc:docMk/>
            <pc:sldMk cId="4126885581" sldId="269"/>
            <ac:spMk id="17" creationId="{1C064B0C-812B-458A-8BEC-A101C51FF282}"/>
          </ac:spMkLst>
        </pc:spChg>
        <pc:picChg chg="mod">
          <ac:chgData name="Sichao Wei" userId="27c64742685b9b08" providerId="LiveId" clId="{BEFF7312-C7F1-4402-B0BB-9E3BAF92AEFB}" dt="2020-02-13T11:09:49.748" v="9" actId="1076"/>
          <ac:picMkLst>
            <pc:docMk/>
            <pc:sldMk cId="4126885581" sldId="269"/>
            <ac:picMk id="4" creationId="{EFF2D298-DE75-4EDA-8426-1E78B3B82FF1}"/>
          </ac:picMkLst>
        </pc:picChg>
      </pc:sldChg>
      <pc:sldChg chg="modSp">
        <pc:chgData name="Sichao Wei" userId="27c64742685b9b08" providerId="LiveId" clId="{BEFF7312-C7F1-4402-B0BB-9E3BAF92AEFB}" dt="2020-02-13T11:10:53.833" v="15" actId="207"/>
        <pc:sldMkLst>
          <pc:docMk/>
          <pc:sldMk cId="575968926" sldId="271"/>
        </pc:sldMkLst>
        <pc:spChg chg="mod">
          <ac:chgData name="Sichao Wei" userId="27c64742685b9b08" providerId="LiveId" clId="{BEFF7312-C7F1-4402-B0BB-9E3BAF92AEFB}" dt="2020-02-13T11:10:53.833" v="15" actId="207"/>
          <ac:spMkLst>
            <pc:docMk/>
            <pc:sldMk cId="575968926" sldId="271"/>
            <ac:spMk id="3" creationId="{47CEDE8D-DF4C-4094-B77D-B8AD4E3F7B8F}"/>
          </ac:spMkLst>
        </pc:spChg>
      </pc:sldChg>
      <pc:sldChg chg="modSp">
        <pc:chgData name="Sichao Wei" userId="27c64742685b9b08" providerId="LiveId" clId="{BEFF7312-C7F1-4402-B0BB-9E3BAF92AEFB}" dt="2020-02-13T11:11:05.197" v="16" actId="2711"/>
        <pc:sldMkLst>
          <pc:docMk/>
          <pc:sldMk cId="1615751752" sldId="272"/>
        </pc:sldMkLst>
        <pc:spChg chg="mod">
          <ac:chgData name="Sichao Wei" userId="27c64742685b9b08" providerId="LiveId" clId="{BEFF7312-C7F1-4402-B0BB-9E3BAF92AEFB}" dt="2020-02-13T11:11:05.197" v="16" actId="2711"/>
          <ac:spMkLst>
            <pc:docMk/>
            <pc:sldMk cId="1615751752" sldId="272"/>
            <ac:spMk id="3" creationId="{1E48C858-61A8-4CA0-B60D-9463E3ABED76}"/>
          </ac:spMkLst>
        </pc:spChg>
      </pc:sldChg>
      <pc:sldChg chg="modSp">
        <pc:chgData name="Sichao Wei" userId="27c64742685b9b08" providerId="LiveId" clId="{BEFF7312-C7F1-4402-B0BB-9E3BAF92AEFB}" dt="2020-02-13T11:11:19.328" v="17" actId="2711"/>
        <pc:sldMkLst>
          <pc:docMk/>
          <pc:sldMk cId="2562645405" sldId="273"/>
        </pc:sldMkLst>
        <pc:spChg chg="mod">
          <ac:chgData name="Sichao Wei" userId="27c64742685b9b08" providerId="LiveId" clId="{BEFF7312-C7F1-4402-B0BB-9E3BAF92AEFB}" dt="2020-02-13T11:11:19.328" v="17" actId="2711"/>
          <ac:spMkLst>
            <pc:docMk/>
            <pc:sldMk cId="2562645405" sldId="273"/>
            <ac:spMk id="3" creationId="{8B76D14B-9070-46D8-9AC9-A6F99931CDEE}"/>
          </ac:spMkLst>
        </pc:spChg>
      </pc:sldChg>
      <pc:sldChg chg="modSp">
        <pc:chgData name="Sichao Wei" userId="27c64742685b9b08" providerId="LiveId" clId="{BEFF7312-C7F1-4402-B0BB-9E3BAF92AEFB}" dt="2020-02-13T11:14:35.034" v="162" actId="2711"/>
        <pc:sldMkLst>
          <pc:docMk/>
          <pc:sldMk cId="628301645" sldId="274"/>
        </pc:sldMkLst>
        <pc:spChg chg="mod">
          <ac:chgData name="Sichao Wei" userId="27c64742685b9b08" providerId="LiveId" clId="{BEFF7312-C7F1-4402-B0BB-9E3BAF92AEFB}" dt="2020-02-13T11:14:35.034" v="162" actId="2711"/>
          <ac:spMkLst>
            <pc:docMk/>
            <pc:sldMk cId="628301645" sldId="274"/>
            <ac:spMk id="3" creationId="{E0019AF6-3B27-485F-B5CF-80CF506ACB42}"/>
          </ac:spMkLst>
        </pc:spChg>
      </pc:sldChg>
      <pc:sldChg chg="modSp">
        <pc:chgData name="Sichao Wei" userId="27c64742685b9b08" providerId="LiveId" clId="{BEFF7312-C7F1-4402-B0BB-9E3BAF92AEFB}" dt="2020-02-13T11:16:01.260" v="170" actId="2711"/>
        <pc:sldMkLst>
          <pc:docMk/>
          <pc:sldMk cId="1708703699" sldId="275"/>
        </pc:sldMkLst>
        <pc:spChg chg="mod">
          <ac:chgData name="Sichao Wei" userId="27c64742685b9b08" providerId="LiveId" clId="{BEFF7312-C7F1-4402-B0BB-9E3BAF92AEFB}" dt="2020-02-13T11:16:01.260" v="170" actId="2711"/>
          <ac:spMkLst>
            <pc:docMk/>
            <pc:sldMk cId="1708703699" sldId="275"/>
            <ac:spMk id="3" creationId="{BDA31C3B-3251-4EFA-AD90-B62693E72AD2}"/>
          </ac:spMkLst>
        </pc:spChg>
      </pc:sldChg>
      <pc:sldChg chg="modSp">
        <pc:chgData name="Sichao Wei" userId="27c64742685b9b08" providerId="LiveId" clId="{BEFF7312-C7F1-4402-B0BB-9E3BAF92AEFB}" dt="2020-02-13T11:16:23.317" v="172" actId="1076"/>
        <pc:sldMkLst>
          <pc:docMk/>
          <pc:sldMk cId="133148406" sldId="276"/>
        </pc:sldMkLst>
        <pc:spChg chg="mod">
          <ac:chgData name="Sichao Wei" userId="27c64742685b9b08" providerId="LiveId" clId="{BEFF7312-C7F1-4402-B0BB-9E3BAF92AEFB}" dt="2020-02-13T11:16:23.317" v="172" actId="1076"/>
          <ac:spMkLst>
            <pc:docMk/>
            <pc:sldMk cId="133148406" sldId="276"/>
            <ac:spMk id="3" creationId="{706F630C-9EC0-4F02-A005-DD78391CC9A6}"/>
          </ac:spMkLst>
        </pc:spChg>
      </pc:sldChg>
      <pc:sldChg chg="modSp">
        <pc:chgData name="Sichao Wei" userId="27c64742685b9b08" providerId="LiveId" clId="{BEFF7312-C7F1-4402-B0BB-9E3BAF92AEFB}" dt="2020-02-13T11:16:29.663" v="173" actId="2711"/>
        <pc:sldMkLst>
          <pc:docMk/>
          <pc:sldMk cId="1488093426" sldId="277"/>
        </pc:sldMkLst>
        <pc:spChg chg="mod">
          <ac:chgData name="Sichao Wei" userId="27c64742685b9b08" providerId="LiveId" clId="{BEFF7312-C7F1-4402-B0BB-9E3BAF92AEFB}" dt="2020-02-13T11:16:29.663" v="173" actId="2711"/>
          <ac:spMkLst>
            <pc:docMk/>
            <pc:sldMk cId="1488093426" sldId="277"/>
            <ac:spMk id="3" creationId="{00000000-0000-0000-0000-000000000000}"/>
          </ac:spMkLst>
        </pc:spChg>
      </pc:sldChg>
      <pc:sldChg chg="modSp">
        <pc:chgData name="Sichao Wei" userId="27c64742685b9b08" providerId="LiveId" clId="{BEFF7312-C7F1-4402-B0BB-9E3BAF92AEFB}" dt="2020-02-13T11:14:04.650" v="154"/>
        <pc:sldMkLst>
          <pc:docMk/>
          <pc:sldMk cId="3589252294" sldId="280"/>
        </pc:sldMkLst>
        <pc:spChg chg="mod">
          <ac:chgData name="Sichao Wei" userId="27c64742685b9b08" providerId="LiveId" clId="{BEFF7312-C7F1-4402-B0BB-9E3BAF92AEFB}" dt="2020-02-13T11:14:04.649" v="151"/>
          <ac:spMkLst>
            <pc:docMk/>
            <pc:sldMk cId="3589252294" sldId="280"/>
            <ac:spMk id="15" creationId="{00000000-0000-0000-0000-000000000000}"/>
          </ac:spMkLst>
        </pc:spChg>
        <pc:spChg chg="mod">
          <ac:chgData name="Sichao Wei" userId="27c64742685b9b08" providerId="LiveId" clId="{BEFF7312-C7F1-4402-B0BB-9E3BAF92AEFB}" dt="2020-02-13T11:14:04.649" v="150"/>
          <ac:spMkLst>
            <pc:docMk/>
            <pc:sldMk cId="3589252294" sldId="280"/>
            <ac:spMk id="18" creationId="{00000000-0000-0000-0000-000000000000}"/>
          </ac:spMkLst>
        </pc:spChg>
        <pc:grpChg chg="mod">
          <ac:chgData name="Sichao Wei" userId="27c64742685b9b08" providerId="LiveId" clId="{BEFF7312-C7F1-4402-B0BB-9E3BAF92AEFB}" dt="2020-02-13T11:14:04.649" v="152"/>
          <ac:grpSpMkLst>
            <pc:docMk/>
            <pc:sldMk cId="3589252294" sldId="280"/>
            <ac:grpSpMk id="19" creationId="{00000000-0000-0000-0000-000000000000}"/>
          </ac:grpSpMkLst>
        </pc:grpChg>
        <pc:picChg chg="mod ord">
          <ac:chgData name="Sichao Wei" userId="27c64742685b9b08" providerId="LiveId" clId="{BEFF7312-C7F1-4402-B0BB-9E3BAF92AEFB}" dt="2020-02-13T11:14:04.650" v="154"/>
          <ac:picMkLst>
            <pc:docMk/>
            <pc:sldMk cId="3589252294" sldId="280"/>
            <ac:picMk id="4" creationId="{00000000-0000-0000-0000-000000000000}"/>
          </ac:picMkLst>
        </pc:picChg>
      </pc:sldChg>
      <pc:sldChg chg="modSp">
        <pc:chgData name="Sichao Wei" userId="27c64742685b9b08" providerId="LiveId" clId="{BEFF7312-C7F1-4402-B0BB-9E3BAF92AEFB}" dt="2020-02-13T11:16:59.780" v="174" actId="2711"/>
        <pc:sldMkLst>
          <pc:docMk/>
          <pc:sldMk cId="1385120202" sldId="282"/>
        </pc:sldMkLst>
        <pc:spChg chg="mod">
          <ac:chgData name="Sichao Wei" userId="27c64742685b9b08" providerId="LiveId" clId="{BEFF7312-C7F1-4402-B0BB-9E3BAF92AEFB}" dt="2020-02-13T11:16:59.780" v="174" actId="2711"/>
          <ac:spMkLst>
            <pc:docMk/>
            <pc:sldMk cId="1385120202" sldId="282"/>
            <ac:spMk id="3" creationId="{00000000-0000-0000-0000-000000000000}"/>
          </ac:spMkLst>
        </pc:spChg>
      </pc:sldChg>
      <pc:sldChg chg="modSp">
        <pc:chgData name="Sichao Wei" userId="27c64742685b9b08" providerId="LiveId" clId="{BEFF7312-C7F1-4402-B0BB-9E3BAF92AEFB}" dt="2020-02-13T11:15:20.505" v="166" actId="255"/>
        <pc:sldMkLst>
          <pc:docMk/>
          <pc:sldMk cId="655139010" sldId="288"/>
        </pc:sldMkLst>
        <pc:spChg chg="mod">
          <ac:chgData name="Sichao Wei" userId="27c64742685b9b08" providerId="LiveId" clId="{BEFF7312-C7F1-4402-B0BB-9E3BAF92AEFB}" dt="2020-02-13T11:15:20.505" v="166" actId="255"/>
          <ac:spMkLst>
            <pc:docMk/>
            <pc:sldMk cId="655139010" sldId="288"/>
            <ac:spMk id="3" creationId="{00000000-0000-0000-0000-000000000000}"/>
          </ac:spMkLst>
        </pc:spChg>
      </pc:sldChg>
      <pc:sldChg chg="modSp">
        <pc:chgData name="Sichao Wei" userId="27c64742685b9b08" providerId="LiveId" clId="{BEFF7312-C7F1-4402-B0BB-9E3BAF92AEFB}" dt="2020-02-13T11:14:09.669" v="160"/>
        <pc:sldMkLst>
          <pc:docMk/>
          <pc:sldMk cId="3994321414" sldId="289"/>
        </pc:sldMkLst>
        <pc:spChg chg="mod">
          <ac:chgData name="Sichao Wei" userId="27c64742685b9b08" providerId="LiveId" clId="{BEFF7312-C7F1-4402-B0BB-9E3BAF92AEFB}" dt="2020-02-13T11:14:09.668" v="157"/>
          <ac:spMkLst>
            <pc:docMk/>
            <pc:sldMk cId="3994321414" sldId="289"/>
            <ac:spMk id="13" creationId="{00000000-0000-0000-0000-000000000000}"/>
          </ac:spMkLst>
        </pc:spChg>
        <pc:spChg chg="mod">
          <ac:chgData name="Sichao Wei" userId="27c64742685b9b08" providerId="LiveId" clId="{BEFF7312-C7F1-4402-B0BB-9E3BAF92AEFB}" dt="2020-02-13T11:14:09.668" v="156"/>
          <ac:spMkLst>
            <pc:docMk/>
            <pc:sldMk cId="3994321414" sldId="289"/>
            <ac:spMk id="16" creationId="{00000000-0000-0000-0000-000000000000}"/>
          </ac:spMkLst>
        </pc:spChg>
        <pc:grpChg chg="mod">
          <ac:chgData name="Sichao Wei" userId="27c64742685b9b08" providerId="LiveId" clId="{BEFF7312-C7F1-4402-B0BB-9E3BAF92AEFB}" dt="2020-02-13T11:14:09.669" v="158"/>
          <ac:grpSpMkLst>
            <pc:docMk/>
            <pc:sldMk cId="3994321414" sldId="289"/>
            <ac:grpSpMk id="17" creationId="{00000000-0000-0000-0000-000000000000}"/>
          </ac:grpSpMkLst>
        </pc:grpChg>
        <pc:picChg chg="mod ord">
          <ac:chgData name="Sichao Wei" userId="27c64742685b9b08" providerId="LiveId" clId="{BEFF7312-C7F1-4402-B0BB-9E3BAF92AEFB}" dt="2020-02-13T11:14:09.669" v="160"/>
          <ac:picMkLst>
            <pc:docMk/>
            <pc:sldMk cId="3994321414" sldId="289"/>
            <ac:picMk id="2" creationId="{00000000-0000-0000-0000-000000000000}"/>
          </ac:picMkLst>
        </pc:picChg>
      </pc:sldChg>
      <pc:sldChg chg="modSp">
        <pc:chgData name="Sichao Wei" userId="27c64742685b9b08" providerId="LiveId" clId="{BEFF7312-C7F1-4402-B0BB-9E3BAF92AEFB}" dt="2020-02-13T11:11:27.098" v="18" actId="2711"/>
        <pc:sldMkLst>
          <pc:docMk/>
          <pc:sldMk cId="4112775593" sldId="290"/>
        </pc:sldMkLst>
        <pc:spChg chg="mod">
          <ac:chgData name="Sichao Wei" userId="27c64742685b9b08" providerId="LiveId" clId="{BEFF7312-C7F1-4402-B0BB-9E3BAF92AEFB}" dt="2020-02-13T11:11:27.098" v="18" actId="2711"/>
          <ac:spMkLst>
            <pc:docMk/>
            <pc:sldMk cId="4112775593" sldId="290"/>
            <ac:spMk id="3" creationId="{00000000-0000-0000-0000-000000000000}"/>
          </ac:spMkLst>
        </pc:spChg>
      </pc:sldChg>
      <pc:sldChg chg="modSp">
        <pc:chgData name="Sichao Wei" userId="27c64742685b9b08" providerId="LiveId" clId="{BEFF7312-C7F1-4402-B0BB-9E3BAF92AEFB}" dt="2020-02-13T11:13:08.387" v="40" actId="122"/>
        <pc:sldMkLst>
          <pc:docMk/>
          <pc:sldMk cId="1435791940" sldId="291"/>
        </pc:sldMkLst>
        <pc:spChg chg="mod">
          <ac:chgData name="Sichao Wei" userId="27c64742685b9b08" providerId="LiveId" clId="{BEFF7312-C7F1-4402-B0BB-9E3BAF92AEFB}" dt="2020-02-13T11:13:08.387" v="40" actId="122"/>
          <ac:spMkLst>
            <pc:docMk/>
            <pc:sldMk cId="1435791940" sldId="291"/>
            <ac:spMk id="3" creationId="{00000000-0000-0000-0000-000000000000}"/>
          </ac:spMkLst>
        </pc:spChg>
      </pc:sldChg>
      <pc:sldChg chg="modSp">
        <pc:chgData name="Sichao Wei" userId="27c64742685b9b08" providerId="LiveId" clId="{BEFF7312-C7F1-4402-B0BB-9E3BAF92AEFB}" dt="2020-02-13T11:17:45.478" v="182" actId="1036"/>
        <pc:sldMkLst>
          <pc:docMk/>
          <pc:sldMk cId="815639724" sldId="292"/>
        </pc:sldMkLst>
        <pc:spChg chg="mod">
          <ac:chgData name="Sichao Wei" userId="27c64742685b9b08" providerId="LiveId" clId="{BEFF7312-C7F1-4402-B0BB-9E3BAF92AEFB}" dt="2020-02-13T11:17:45.478" v="182" actId="1036"/>
          <ac:spMkLst>
            <pc:docMk/>
            <pc:sldMk cId="815639724" sldId="292"/>
            <ac:spMk id="3" creationId="{00000000-0000-0000-0000-000000000000}"/>
          </ac:spMkLst>
        </pc:spChg>
      </pc:sldChg>
      <pc:sldChg chg="modSp">
        <pc:chgData name="Sichao Wei" userId="27c64742685b9b08" providerId="LiveId" clId="{BEFF7312-C7F1-4402-B0BB-9E3BAF92AEFB}" dt="2020-02-13T11:14:20.364" v="161" actId="2711"/>
        <pc:sldMkLst>
          <pc:docMk/>
          <pc:sldMk cId="3080208859" sldId="293"/>
        </pc:sldMkLst>
        <pc:spChg chg="mod">
          <ac:chgData name="Sichao Wei" userId="27c64742685b9b08" providerId="LiveId" clId="{BEFF7312-C7F1-4402-B0BB-9E3BAF92AEFB}" dt="2020-02-13T11:14:20.364" v="161" actId="2711"/>
          <ac:spMkLst>
            <pc:docMk/>
            <pc:sldMk cId="3080208859" sldId="293"/>
            <ac:spMk id="3" creationId="{00000000-0000-0000-0000-000000000000}"/>
          </ac:spMkLst>
        </pc:spChg>
      </pc:sldChg>
      <pc:sldChg chg="modSp">
        <pc:chgData name="Sichao Wei" userId="27c64742685b9b08" providerId="LiveId" clId="{BEFF7312-C7F1-4402-B0BB-9E3BAF92AEFB}" dt="2020-02-13T11:17:55.287" v="183" actId="2711"/>
        <pc:sldMkLst>
          <pc:docMk/>
          <pc:sldMk cId="2420144889" sldId="294"/>
        </pc:sldMkLst>
        <pc:spChg chg="mod">
          <ac:chgData name="Sichao Wei" userId="27c64742685b9b08" providerId="LiveId" clId="{BEFF7312-C7F1-4402-B0BB-9E3BAF92AEFB}" dt="2020-02-13T11:17:55.287" v="183" actId="2711"/>
          <ac:spMkLst>
            <pc:docMk/>
            <pc:sldMk cId="2420144889" sldId="294"/>
            <ac:spMk id="3" creationId="{00000000-0000-0000-0000-000000000000}"/>
          </ac:spMkLst>
        </pc:spChg>
      </pc:sldChg>
      <pc:sldChg chg="modSp">
        <pc:chgData name="Sichao Wei" userId="27c64742685b9b08" providerId="LiveId" clId="{BEFF7312-C7F1-4402-B0BB-9E3BAF92AEFB}" dt="2020-02-13T11:18:01.638" v="184" actId="2711"/>
        <pc:sldMkLst>
          <pc:docMk/>
          <pc:sldMk cId="2202345170" sldId="295"/>
        </pc:sldMkLst>
        <pc:spChg chg="mod">
          <ac:chgData name="Sichao Wei" userId="27c64742685b9b08" providerId="LiveId" clId="{BEFF7312-C7F1-4402-B0BB-9E3BAF92AEFB}" dt="2020-02-13T11:18:01.638" v="184" actId="2711"/>
          <ac:spMkLst>
            <pc:docMk/>
            <pc:sldMk cId="2202345170" sldId="295"/>
            <ac:spMk id="3" creationId="{00000000-0000-0000-0000-000000000000}"/>
          </ac:spMkLst>
        </pc:spChg>
      </pc:sldChg>
      <pc:sldChg chg="modSp">
        <pc:chgData name="Sichao Wei" userId="27c64742685b9b08" providerId="LiveId" clId="{BEFF7312-C7F1-4402-B0BB-9E3BAF92AEFB}" dt="2020-02-13T11:20:04.593" v="220" actId="2711"/>
        <pc:sldMkLst>
          <pc:docMk/>
          <pc:sldMk cId="4176376191" sldId="296"/>
        </pc:sldMkLst>
        <pc:spChg chg="mod">
          <ac:chgData name="Sichao Wei" userId="27c64742685b9b08" providerId="LiveId" clId="{BEFF7312-C7F1-4402-B0BB-9E3BAF92AEFB}" dt="2020-02-13T11:20:04.593" v="220" actId="2711"/>
          <ac:spMkLst>
            <pc:docMk/>
            <pc:sldMk cId="4176376191" sldId="296"/>
            <ac:spMk id="4" creationId="{00000000-0000-0000-0000-000000000000}"/>
          </ac:spMkLst>
        </pc:spChg>
      </pc:sldChg>
      <pc:sldChg chg="modSp">
        <pc:chgData name="Sichao Wei" userId="27c64742685b9b08" providerId="LiveId" clId="{BEFF7312-C7F1-4402-B0BB-9E3BAF92AEFB}" dt="2020-02-13T11:20:16.845" v="221" actId="2711"/>
        <pc:sldMkLst>
          <pc:docMk/>
          <pc:sldMk cId="1986258707" sldId="297"/>
        </pc:sldMkLst>
        <pc:spChg chg="mod">
          <ac:chgData name="Sichao Wei" userId="27c64742685b9b08" providerId="LiveId" clId="{BEFF7312-C7F1-4402-B0BB-9E3BAF92AEFB}" dt="2020-02-13T11:20:16.845" v="221" actId="2711"/>
          <ac:spMkLst>
            <pc:docMk/>
            <pc:sldMk cId="1986258707" sldId="297"/>
            <ac:spMk id="6" creationId="{00000000-0000-0000-0000-000000000000}"/>
          </ac:spMkLst>
        </pc:spChg>
      </pc:sldChg>
      <pc:sldChg chg="modSp">
        <pc:chgData name="Sichao Wei" userId="27c64742685b9b08" providerId="LiveId" clId="{BEFF7312-C7F1-4402-B0BB-9E3BAF92AEFB}" dt="2020-02-13T11:20:53.240" v="222" actId="2711"/>
        <pc:sldMkLst>
          <pc:docMk/>
          <pc:sldMk cId="1101965789" sldId="298"/>
        </pc:sldMkLst>
        <pc:spChg chg="mod">
          <ac:chgData name="Sichao Wei" userId="27c64742685b9b08" providerId="LiveId" clId="{BEFF7312-C7F1-4402-B0BB-9E3BAF92AEFB}" dt="2020-02-13T11:20:53.240" v="222" actId="2711"/>
          <ac:spMkLst>
            <pc:docMk/>
            <pc:sldMk cId="1101965789" sldId="298"/>
            <ac:spMk id="3" creationId="{00000000-0000-0000-0000-000000000000}"/>
          </ac:spMkLst>
        </pc:spChg>
      </pc:sldChg>
      <pc:sldChg chg="modSp">
        <pc:chgData name="Sichao Wei" userId="27c64742685b9b08" providerId="LiveId" clId="{BEFF7312-C7F1-4402-B0BB-9E3BAF92AEFB}" dt="2020-02-13T11:20:58.862" v="223" actId="2711"/>
        <pc:sldMkLst>
          <pc:docMk/>
          <pc:sldMk cId="3742055481" sldId="299"/>
        </pc:sldMkLst>
        <pc:spChg chg="mod">
          <ac:chgData name="Sichao Wei" userId="27c64742685b9b08" providerId="LiveId" clId="{BEFF7312-C7F1-4402-B0BB-9E3BAF92AEFB}" dt="2020-02-13T11:20:58.862" v="223" actId="2711"/>
          <ac:spMkLst>
            <pc:docMk/>
            <pc:sldMk cId="3742055481" sldId="299"/>
            <ac:spMk id="6" creationId="{00000000-0000-0000-0000-000000000000}"/>
          </ac:spMkLst>
        </pc:spChg>
      </pc:sldChg>
      <pc:sldChg chg="modSp">
        <pc:chgData name="Sichao Wei" userId="27c64742685b9b08" providerId="LiveId" clId="{BEFF7312-C7F1-4402-B0BB-9E3BAF92AEFB}" dt="2020-02-13T11:21:05.019" v="224" actId="2711"/>
        <pc:sldMkLst>
          <pc:docMk/>
          <pc:sldMk cId="2079637445" sldId="300"/>
        </pc:sldMkLst>
        <pc:spChg chg="mod">
          <ac:chgData name="Sichao Wei" userId="27c64742685b9b08" providerId="LiveId" clId="{BEFF7312-C7F1-4402-B0BB-9E3BAF92AEFB}" dt="2020-02-13T11:21:05.019" v="224" actId="2711"/>
          <ac:spMkLst>
            <pc:docMk/>
            <pc:sldMk cId="2079637445" sldId="300"/>
            <ac:spMk id="3" creationId="{00000000-0000-0000-0000-000000000000}"/>
          </ac:spMkLst>
        </pc:spChg>
      </pc:sldChg>
      <pc:sldChg chg="modSp">
        <pc:chgData name="Sichao Wei" userId="27c64742685b9b08" providerId="LiveId" clId="{BEFF7312-C7F1-4402-B0BB-9E3BAF92AEFB}" dt="2020-02-13T11:21:13.014" v="231" actId="2711"/>
        <pc:sldMkLst>
          <pc:docMk/>
          <pc:sldMk cId="2650515740" sldId="301"/>
        </pc:sldMkLst>
        <pc:spChg chg="mod">
          <ac:chgData name="Sichao Wei" userId="27c64742685b9b08" providerId="LiveId" clId="{BEFF7312-C7F1-4402-B0BB-9E3BAF92AEFB}" dt="2020-02-13T11:21:13.014" v="231" actId="2711"/>
          <ac:spMkLst>
            <pc:docMk/>
            <pc:sldMk cId="2650515740" sldId="301"/>
            <ac:spMk id="3" creationId="{00000000-0000-0000-0000-000000000000}"/>
          </ac:spMkLst>
        </pc:spChg>
      </pc:sldChg>
      <pc:sldChg chg="modSp">
        <pc:chgData name="Sichao Wei" userId="27c64742685b9b08" providerId="LiveId" clId="{BEFF7312-C7F1-4402-B0BB-9E3BAF92AEFB}" dt="2020-02-13T11:19:44.383" v="213"/>
        <pc:sldMkLst>
          <pc:docMk/>
          <pc:sldMk cId="4124175309" sldId="302"/>
        </pc:sldMkLst>
        <pc:spChg chg="mod">
          <ac:chgData name="Sichao Wei" userId="27c64742685b9b08" providerId="LiveId" clId="{BEFF7312-C7F1-4402-B0BB-9E3BAF92AEFB}" dt="2020-02-13T11:19:44.382" v="210"/>
          <ac:spMkLst>
            <pc:docMk/>
            <pc:sldMk cId="4124175309" sldId="302"/>
            <ac:spMk id="16" creationId="{00000000-0000-0000-0000-000000000000}"/>
          </ac:spMkLst>
        </pc:spChg>
        <pc:spChg chg="mod">
          <ac:chgData name="Sichao Wei" userId="27c64742685b9b08" providerId="LiveId" clId="{BEFF7312-C7F1-4402-B0BB-9E3BAF92AEFB}" dt="2020-02-13T11:19:44.381" v="209"/>
          <ac:spMkLst>
            <pc:docMk/>
            <pc:sldMk cId="4124175309" sldId="302"/>
            <ac:spMk id="19" creationId="{00000000-0000-0000-0000-000000000000}"/>
          </ac:spMkLst>
        </pc:spChg>
        <pc:grpChg chg="mod">
          <ac:chgData name="Sichao Wei" userId="27c64742685b9b08" providerId="LiveId" clId="{BEFF7312-C7F1-4402-B0BB-9E3BAF92AEFB}" dt="2020-02-13T11:19:44.383" v="211"/>
          <ac:grpSpMkLst>
            <pc:docMk/>
            <pc:sldMk cId="4124175309" sldId="302"/>
            <ac:grpSpMk id="20" creationId="{00000000-0000-0000-0000-000000000000}"/>
          </ac:grpSpMkLst>
        </pc:grpChg>
        <pc:picChg chg="mod ord">
          <ac:chgData name="Sichao Wei" userId="27c64742685b9b08" providerId="LiveId" clId="{BEFF7312-C7F1-4402-B0BB-9E3BAF92AEFB}" dt="2020-02-13T11:19:44.383" v="213"/>
          <ac:picMkLst>
            <pc:docMk/>
            <pc:sldMk cId="4124175309" sldId="302"/>
            <ac:picMk id="5" creationId="{00000000-0000-0000-0000-000000000000}"/>
          </ac:picMkLst>
        </pc:picChg>
      </pc:sldChg>
      <pc:sldChg chg="modSp modAnim">
        <pc:chgData name="Sichao Wei" userId="27c64742685b9b08" providerId="LiveId" clId="{BEFF7312-C7F1-4402-B0BB-9E3BAF92AEFB}" dt="2020-02-13T11:19:37.727" v="207" actId="20577"/>
        <pc:sldMkLst>
          <pc:docMk/>
          <pc:sldMk cId="2906695099" sldId="303"/>
        </pc:sldMkLst>
        <pc:spChg chg="mod">
          <ac:chgData name="Sichao Wei" userId="27c64742685b9b08" providerId="LiveId" clId="{BEFF7312-C7F1-4402-B0BB-9E3BAF92AEFB}" dt="2020-02-13T11:19:37.727" v="207" actId="20577"/>
          <ac:spMkLst>
            <pc:docMk/>
            <pc:sldMk cId="2906695099" sldId="303"/>
            <ac:spMk id="3" creationId="{00000000-0000-0000-0000-000000000000}"/>
          </ac:spMkLst>
        </pc:spChg>
        <pc:spChg chg="mod">
          <ac:chgData name="Sichao Wei" userId="27c64742685b9b08" providerId="LiveId" clId="{BEFF7312-C7F1-4402-B0BB-9E3BAF92AEFB}" dt="2020-02-13T11:18:59.832" v="201"/>
          <ac:spMkLst>
            <pc:docMk/>
            <pc:sldMk cId="2906695099" sldId="303"/>
            <ac:spMk id="5" creationId="{5B6E0338-B859-415C-AF1A-E0F691F48500}"/>
          </ac:spMkLst>
        </pc:spChg>
      </pc:sldChg>
      <pc:sldChg chg="modSp">
        <pc:chgData name="Sichao Wei" userId="27c64742685b9b08" providerId="LiveId" clId="{BEFF7312-C7F1-4402-B0BB-9E3BAF92AEFB}" dt="2020-02-13T11:19:45.806" v="219"/>
        <pc:sldMkLst>
          <pc:docMk/>
          <pc:sldMk cId="2395683908" sldId="304"/>
        </pc:sldMkLst>
        <pc:spChg chg="mod">
          <ac:chgData name="Sichao Wei" userId="27c64742685b9b08" providerId="LiveId" clId="{BEFF7312-C7F1-4402-B0BB-9E3BAF92AEFB}" dt="2020-02-13T11:19:45.805" v="216"/>
          <ac:spMkLst>
            <pc:docMk/>
            <pc:sldMk cId="2395683908" sldId="304"/>
            <ac:spMk id="14" creationId="{00000000-0000-0000-0000-000000000000}"/>
          </ac:spMkLst>
        </pc:spChg>
        <pc:spChg chg="mod">
          <ac:chgData name="Sichao Wei" userId="27c64742685b9b08" providerId="LiveId" clId="{BEFF7312-C7F1-4402-B0BB-9E3BAF92AEFB}" dt="2020-02-13T11:19:45.805" v="215"/>
          <ac:spMkLst>
            <pc:docMk/>
            <pc:sldMk cId="2395683908" sldId="304"/>
            <ac:spMk id="17" creationId="{00000000-0000-0000-0000-000000000000}"/>
          </ac:spMkLst>
        </pc:spChg>
        <pc:grpChg chg="mod">
          <ac:chgData name="Sichao Wei" userId="27c64742685b9b08" providerId="LiveId" clId="{BEFF7312-C7F1-4402-B0BB-9E3BAF92AEFB}" dt="2020-02-13T11:19:45.806" v="217"/>
          <ac:grpSpMkLst>
            <pc:docMk/>
            <pc:sldMk cId="2395683908" sldId="304"/>
            <ac:grpSpMk id="18" creationId="{00000000-0000-0000-0000-000000000000}"/>
          </ac:grpSpMkLst>
        </pc:grpChg>
        <pc:picChg chg="mod ord">
          <ac:chgData name="Sichao Wei" userId="27c64742685b9b08" providerId="LiveId" clId="{BEFF7312-C7F1-4402-B0BB-9E3BAF92AEFB}" dt="2020-02-13T11:19:45.806" v="219"/>
          <ac:picMkLst>
            <pc:docMk/>
            <pc:sldMk cId="2395683908" sldId="304"/>
            <ac:picMk id="3" creationId="{00000000-0000-0000-0000-000000000000}"/>
          </ac:picMkLst>
        </pc:picChg>
      </pc:sldChg>
      <pc:sldChg chg="modSp">
        <pc:chgData name="Sichao Wei" userId="27c64742685b9b08" providerId="LiveId" clId="{BEFF7312-C7F1-4402-B0BB-9E3BAF92AEFB}" dt="2020-02-13T11:21:18.650" v="232" actId="2711"/>
        <pc:sldMkLst>
          <pc:docMk/>
          <pc:sldMk cId="263020501" sldId="305"/>
        </pc:sldMkLst>
        <pc:spChg chg="mod">
          <ac:chgData name="Sichao Wei" userId="27c64742685b9b08" providerId="LiveId" clId="{BEFF7312-C7F1-4402-B0BB-9E3BAF92AEFB}" dt="2020-02-13T11:21:18.650" v="232" actId="2711"/>
          <ac:spMkLst>
            <pc:docMk/>
            <pc:sldMk cId="263020501" sldId="305"/>
            <ac:spMk id="7" creationId="{00000000-0000-0000-0000-000000000000}"/>
          </ac:spMkLst>
        </pc:spChg>
      </pc:sldChg>
      <pc:sldChg chg="modSp">
        <pc:chgData name="Sichao Wei" userId="27c64742685b9b08" providerId="LiveId" clId="{BEFF7312-C7F1-4402-B0BB-9E3BAF92AEFB}" dt="2020-02-13T11:21:25.212" v="233" actId="2711"/>
        <pc:sldMkLst>
          <pc:docMk/>
          <pc:sldMk cId="1155497102" sldId="306"/>
        </pc:sldMkLst>
        <pc:spChg chg="mod">
          <ac:chgData name="Sichao Wei" userId="27c64742685b9b08" providerId="LiveId" clId="{BEFF7312-C7F1-4402-B0BB-9E3BAF92AEFB}" dt="2020-02-13T11:21:25.212" v="233" actId="2711"/>
          <ac:spMkLst>
            <pc:docMk/>
            <pc:sldMk cId="1155497102" sldId="306"/>
            <ac:spMk id="7" creationId="{00000000-0000-0000-0000-000000000000}"/>
          </ac:spMkLst>
        </pc:spChg>
      </pc:sldChg>
      <pc:sldChg chg="modSp">
        <pc:chgData name="Sichao Wei" userId="27c64742685b9b08" providerId="LiveId" clId="{BEFF7312-C7F1-4402-B0BB-9E3BAF92AEFB}" dt="2020-02-13T11:21:32.623" v="234" actId="2711"/>
        <pc:sldMkLst>
          <pc:docMk/>
          <pc:sldMk cId="2185467673" sldId="307"/>
        </pc:sldMkLst>
        <pc:spChg chg="mod">
          <ac:chgData name="Sichao Wei" userId="27c64742685b9b08" providerId="LiveId" clId="{BEFF7312-C7F1-4402-B0BB-9E3BAF92AEFB}" dt="2020-02-13T11:21:32.623" v="234" actId="2711"/>
          <ac:spMkLst>
            <pc:docMk/>
            <pc:sldMk cId="2185467673" sldId="307"/>
            <ac:spMk id="3" creationId="{00000000-0000-0000-0000-000000000000}"/>
          </ac:spMkLst>
        </pc:spChg>
      </pc:sldChg>
      <pc:sldChg chg="modSp">
        <pc:chgData name="Sichao Wei" userId="27c64742685b9b08" providerId="LiveId" clId="{BEFF7312-C7F1-4402-B0BB-9E3BAF92AEFB}" dt="2020-02-13T11:21:45.431" v="235" actId="2711"/>
        <pc:sldMkLst>
          <pc:docMk/>
          <pc:sldMk cId="2629028415" sldId="308"/>
        </pc:sldMkLst>
        <pc:spChg chg="mod">
          <ac:chgData name="Sichao Wei" userId="27c64742685b9b08" providerId="LiveId" clId="{BEFF7312-C7F1-4402-B0BB-9E3BAF92AEFB}" dt="2020-02-13T11:21:45.431" v="235" actId="2711"/>
          <ac:spMkLst>
            <pc:docMk/>
            <pc:sldMk cId="2629028415" sldId="308"/>
            <ac:spMk id="3" creationId="{00000000-0000-0000-0000-000000000000}"/>
          </ac:spMkLst>
        </pc:spChg>
      </pc:sldChg>
      <pc:sldChg chg="modSp">
        <pc:chgData name="Sichao Wei" userId="27c64742685b9b08" providerId="LiveId" clId="{BEFF7312-C7F1-4402-B0BB-9E3BAF92AEFB}" dt="2020-02-13T11:22:15.541" v="238" actId="207"/>
        <pc:sldMkLst>
          <pc:docMk/>
          <pc:sldMk cId="1611967462" sldId="309"/>
        </pc:sldMkLst>
        <pc:spChg chg="mod">
          <ac:chgData name="Sichao Wei" userId="27c64742685b9b08" providerId="LiveId" clId="{BEFF7312-C7F1-4402-B0BB-9E3BAF92AEFB}" dt="2020-02-13T11:22:15.541" v="238" actId="207"/>
          <ac:spMkLst>
            <pc:docMk/>
            <pc:sldMk cId="1611967462" sldId="309"/>
            <ac:spMk id="3" creationId="{00000000-0000-0000-0000-000000000000}"/>
          </ac:spMkLst>
        </pc:spChg>
      </pc:sldChg>
      <pc:sldChg chg="modSp">
        <pc:chgData name="Sichao Wei" userId="27c64742685b9b08" providerId="LiveId" clId="{BEFF7312-C7F1-4402-B0BB-9E3BAF92AEFB}" dt="2020-02-13T11:22:23.744" v="239" actId="2711"/>
        <pc:sldMkLst>
          <pc:docMk/>
          <pc:sldMk cId="3530970771" sldId="310"/>
        </pc:sldMkLst>
        <pc:spChg chg="mod">
          <ac:chgData name="Sichao Wei" userId="27c64742685b9b08" providerId="LiveId" clId="{BEFF7312-C7F1-4402-B0BB-9E3BAF92AEFB}" dt="2020-02-13T11:22:23.744" v="239" actId="2711"/>
          <ac:spMkLst>
            <pc:docMk/>
            <pc:sldMk cId="3530970771" sldId="310"/>
            <ac:spMk id="7" creationId="{00000000-0000-0000-0000-000000000000}"/>
          </ac:spMkLst>
        </pc:spChg>
      </pc:sldChg>
      <pc:sldChg chg="modSp">
        <pc:chgData name="Sichao Wei" userId="27c64742685b9b08" providerId="LiveId" clId="{BEFF7312-C7F1-4402-B0BB-9E3BAF92AEFB}" dt="2020-02-13T11:33:47.377" v="354" actId="20577"/>
        <pc:sldMkLst>
          <pc:docMk/>
          <pc:sldMk cId="479588697" sldId="311"/>
        </pc:sldMkLst>
        <pc:spChg chg="mod">
          <ac:chgData name="Sichao Wei" userId="27c64742685b9b08" providerId="LiveId" clId="{BEFF7312-C7F1-4402-B0BB-9E3BAF92AEFB}" dt="2020-02-13T11:22:35.864" v="240" actId="2711"/>
          <ac:spMkLst>
            <pc:docMk/>
            <pc:sldMk cId="479588697" sldId="311"/>
            <ac:spMk id="4" creationId="{00000000-0000-0000-0000-000000000000}"/>
          </ac:spMkLst>
        </pc:spChg>
        <pc:spChg chg="mod">
          <ac:chgData name="Sichao Wei" userId="27c64742685b9b08" providerId="LiveId" clId="{BEFF7312-C7F1-4402-B0BB-9E3BAF92AEFB}" dt="2020-02-13T11:22:35.864" v="240" actId="2711"/>
          <ac:spMkLst>
            <pc:docMk/>
            <pc:sldMk cId="479588697" sldId="311"/>
            <ac:spMk id="6" creationId="{51F2519D-382A-435A-A177-D68C4CC20B1D}"/>
          </ac:spMkLst>
        </pc:spChg>
        <pc:spChg chg="mod">
          <ac:chgData name="Sichao Wei" userId="27c64742685b9b08" providerId="LiveId" clId="{BEFF7312-C7F1-4402-B0BB-9E3BAF92AEFB}" dt="2020-02-13T11:33:47.377" v="354" actId="20577"/>
          <ac:spMkLst>
            <pc:docMk/>
            <pc:sldMk cId="479588697" sldId="311"/>
            <ac:spMk id="8" creationId="{00000000-0000-0000-0000-000000000000}"/>
          </ac:spMkLst>
        </pc:spChg>
        <pc:spChg chg="mod">
          <ac:chgData name="Sichao Wei" userId="27c64742685b9b08" providerId="LiveId" clId="{BEFF7312-C7F1-4402-B0BB-9E3BAF92AEFB}" dt="2020-02-13T11:22:35.864" v="240" actId="2711"/>
          <ac:spMkLst>
            <pc:docMk/>
            <pc:sldMk cId="479588697" sldId="311"/>
            <ac:spMk id="10" creationId="{6528D5D6-1E9B-4E37-8264-3460C020C5F4}"/>
          </ac:spMkLst>
        </pc:spChg>
        <pc:spChg chg="mod">
          <ac:chgData name="Sichao Wei" userId="27c64742685b9b08" providerId="LiveId" clId="{BEFF7312-C7F1-4402-B0BB-9E3BAF92AEFB}" dt="2020-02-13T11:22:35.864" v="240" actId="2711"/>
          <ac:spMkLst>
            <pc:docMk/>
            <pc:sldMk cId="479588697" sldId="311"/>
            <ac:spMk id="11" creationId="{DA004CFA-9B01-4999-B754-0FC11245C337}"/>
          </ac:spMkLst>
        </pc:spChg>
        <pc:spChg chg="mod">
          <ac:chgData name="Sichao Wei" userId="27c64742685b9b08" providerId="LiveId" clId="{BEFF7312-C7F1-4402-B0BB-9E3BAF92AEFB}" dt="2020-02-13T11:22:35.864" v="240" actId="2711"/>
          <ac:spMkLst>
            <pc:docMk/>
            <pc:sldMk cId="479588697" sldId="311"/>
            <ac:spMk id="12" creationId="{07C60DB7-7D97-4277-9172-01F81A53C6E7}"/>
          </ac:spMkLst>
        </pc:spChg>
        <pc:spChg chg="mod">
          <ac:chgData name="Sichao Wei" userId="27c64742685b9b08" providerId="LiveId" clId="{BEFF7312-C7F1-4402-B0BB-9E3BAF92AEFB}" dt="2020-02-13T11:22:35.864" v="240" actId="2711"/>
          <ac:spMkLst>
            <pc:docMk/>
            <pc:sldMk cId="479588697" sldId="311"/>
            <ac:spMk id="13" creationId="{8FD65ABA-CD77-4C18-A609-4B662045A0E2}"/>
          </ac:spMkLst>
        </pc:spChg>
      </pc:sldChg>
      <pc:sldChg chg="modSp">
        <pc:chgData name="Sichao Wei" userId="27c64742685b9b08" providerId="LiveId" clId="{BEFF7312-C7F1-4402-B0BB-9E3BAF92AEFB}" dt="2020-02-13T11:29:49.451" v="336" actId="207"/>
        <pc:sldMkLst>
          <pc:docMk/>
          <pc:sldMk cId="2026215033" sldId="313"/>
        </pc:sldMkLst>
        <pc:spChg chg="mod">
          <ac:chgData name="Sichao Wei" userId="27c64742685b9b08" providerId="LiveId" clId="{BEFF7312-C7F1-4402-B0BB-9E3BAF92AEFB}" dt="2020-02-13T11:29:49.451" v="336" actId="207"/>
          <ac:spMkLst>
            <pc:docMk/>
            <pc:sldMk cId="2026215033" sldId="313"/>
            <ac:spMk id="3" creationId="{00000000-0000-0000-0000-000000000000}"/>
          </ac:spMkLst>
        </pc:spChg>
      </pc:sldChg>
      <pc:sldChg chg="modSp">
        <pc:chgData name="Sichao Wei" userId="27c64742685b9b08" providerId="LiveId" clId="{BEFF7312-C7F1-4402-B0BB-9E3BAF92AEFB}" dt="2020-02-13T11:30:19.339" v="340" actId="2711"/>
        <pc:sldMkLst>
          <pc:docMk/>
          <pc:sldMk cId="3711290053" sldId="314"/>
        </pc:sldMkLst>
        <pc:spChg chg="mod">
          <ac:chgData name="Sichao Wei" userId="27c64742685b9b08" providerId="LiveId" clId="{BEFF7312-C7F1-4402-B0BB-9E3BAF92AEFB}" dt="2020-02-13T11:30:19.339" v="340" actId="2711"/>
          <ac:spMkLst>
            <pc:docMk/>
            <pc:sldMk cId="3711290053" sldId="314"/>
            <ac:spMk id="7" creationId="{00000000-0000-0000-0000-000000000000}"/>
          </ac:spMkLst>
        </pc:spChg>
      </pc:sldChg>
      <pc:sldChg chg="modSp">
        <pc:chgData name="Sichao Wei" userId="27c64742685b9b08" providerId="LiveId" clId="{BEFF7312-C7F1-4402-B0BB-9E3BAF92AEFB}" dt="2020-02-13T11:23:23.691" v="254" actId="1035"/>
        <pc:sldMkLst>
          <pc:docMk/>
          <pc:sldMk cId="871958750" sldId="315"/>
        </pc:sldMkLst>
        <pc:spChg chg="mod">
          <ac:chgData name="Sichao Wei" userId="27c64742685b9b08" providerId="LiveId" clId="{BEFF7312-C7F1-4402-B0BB-9E3BAF92AEFB}" dt="2020-02-13T11:23:23.691" v="254" actId="1035"/>
          <ac:spMkLst>
            <pc:docMk/>
            <pc:sldMk cId="871958750" sldId="315"/>
            <ac:spMk id="3" creationId="{00000000-0000-0000-0000-000000000000}"/>
          </ac:spMkLst>
        </pc:spChg>
      </pc:sldChg>
      <pc:sldChg chg="modSp">
        <pc:chgData name="Sichao Wei" userId="27c64742685b9b08" providerId="LiveId" clId="{BEFF7312-C7F1-4402-B0BB-9E3BAF92AEFB}" dt="2020-02-13T11:29:58.433" v="339" actId="20577"/>
        <pc:sldMkLst>
          <pc:docMk/>
          <pc:sldMk cId="2008693174" sldId="316"/>
        </pc:sldMkLst>
        <pc:spChg chg="mod">
          <ac:chgData name="Sichao Wei" userId="27c64742685b9b08" providerId="LiveId" clId="{BEFF7312-C7F1-4402-B0BB-9E3BAF92AEFB}" dt="2020-02-13T11:29:58.433" v="339" actId="20577"/>
          <ac:spMkLst>
            <pc:docMk/>
            <pc:sldMk cId="2008693174" sldId="316"/>
            <ac:spMk id="3" creationId="{00000000-0000-0000-0000-000000000000}"/>
          </ac:spMkLst>
        </pc:spChg>
      </pc:sldChg>
      <pc:sldChg chg="modSp">
        <pc:chgData name="Sichao Wei" userId="27c64742685b9b08" providerId="LiveId" clId="{BEFF7312-C7F1-4402-B0BB-9E3BAF92AEFB}" dt="2020-02-13T11:23:34.844" v="255" actId="2711"/>
        <pc:sldMkLst>
          <pc:docMk/>
          <pc:sldMk cId="2675519358" sldId="317"/>
        </pc:sldMkLst>
        <pc:spChg chg="mod">
          <ac:chgData name="Sichao Wei" userId="27c64742685b9b08" providerId="LiveId" clId="{BEFF7312-C7F1-4402-B0BB-9E3BAF92AEFB}" dt="2020-02-13T11:23:34.844" v="255" actId="2711"/>
          <ac:spMkLst>
            <pc:docMk/>
            <pc:sldMk cId="2675519358" sldId="317"/>
            <ac:spMk id="3" creationId="{00000000-0000-0000-0000-000000000000}"/>
          </ac:spMkLst>
        </pc:spChg>
      </pc:sldChg>
      <pc:sldChg chg="modSp modAnim modNotesTx">
        <pc:chgData name="Sichao Wei" userId="27c64742685b9b08" providerId="LiveId" clId="{BEFF7312-C7F1-4402-B0BB-9E3BAF92AEFB}" dt="2020-02-13T11:29:33.558" v="334" actId="20577"/>
        <pc:sldMkLst>
          <pc:docMk/>
          <pc:sldMk cId="2567398332" sldId="318"/>
        </pc:sldMkLst>
        <pc:spChg chg="mod">
          <ac:chgData name="Sichao Wei" userId="27c64742685b9b08" providerId="LiveId" clId="{BEFF7312-C7F1-4402-B0BB-9E3BAF92AEFB}" dt="2020-02-13T11:29:33.558" v="334" actId="20577"/>
          <ac:spMkLst>
            <pc:docMk/>
            <pc:sldMk cId="2567398332" sldId="318"/>
            <ac:spMk id="3" creationId="{00000000-0000-0000-0000-000000000000}"/>
          </ac:spMkLst>
        </pc:spChg>
      </pc:sldChg>
      <pc:sldChg chg="modSp">
        <pc:chgData name="Sichao Wei" userId="27c64742685b9b08" providerId="LiveId" clId="{BEFF7312-C7F1-4402-B0BB-9E3BAF92AEFB}" dt="2020-02-13T11:31:47.360" v="346" actId="113"/>
        <pc:sldMkLst>
          <pc:docMk/>
          <pc:sldMk cId="1952990869" sldId="322"/>
        </pc:sldMkLst>
        <pc:spChg chg="mod">
          <ac:chgData name="Sichao Wei" userId="27c64742685b9b08" providerId="LiveId" clId="{BEFF7312-C7F1-4402-B0BB-9E3BAF92AEFB}" dt="2020-02-13T11:31:47.360" v="346" actId="113"/>
          <ac:spMkLst>
            <pc:docMk/>
            <pc:sldMk cId="1952990869" sldId="322"/>
            <ac:spMk id="3" creationId="{00000000-0000-0000-0000-000000000000}"/>
          </ac:spMkLst>
        </pc:spChg>
      </pc:sldChg>
      <pc:sldChg chg="modSp">
        <pc:chgData name="Sichao Wei" userId="27c64742685b9b08" providerId="LiveId" clId="{BEFF7312-C7F1-4402-B0BB-9E3BAF92AEFB}" dt="2020-02-13T11:31:55.074" v="348" actId="113"/>
        <pc:sldMkLst>
          <pc:docMk/>
          <pc:sldMk cId="2270907433" sldId="323"/>
        </pc:sldMkLst>
        <pc:spChg chg="mod">
          <ac:chgData name="Sichao Wei" userId="27c64742685b9b08" providerId="LiveId" clId="{BEFF7312-C7F1-4402-B0BB-9E3BAF92AEFB}" dt="2020-02-13T11:31:55.074" v="348" actId="113"/>
          <ac:spMkLst>
            <pc:docMk/>
            <pc:sldMk cId="2270907433" sldId="323"/>
            <ac:spMk id="3" creationId="{00000000-0000-0000-0000-000000000000}"/>
          </ac:spMkLst>
        </pc:spChg>
      </pc:sldChg>
      <pc:sldChg chg="modSp">
        <pc:chgData name="Sichao Wei" userId="27c64742685b9b08" providerId="LiveId" clId="{BEFF7312-C7F1-4402-B0BB-9E3BAF92AEFB}" dt="2020-02-13T11:21:06.967" v="230"/>
        <pc:sldMkLst>
          <pc:docMk/>
          <pc:sldMk cId="2905676684" sldId="325"/>
        </pc:sldMkLst>
        <pc:spChg chg="mod">
          <ac:chgData name="Sichao Wei" userId="27c64742685b9b08" providerId="LiveId" clId="{BEFF7312-C7F1-4402-B0BB-9E3BAF92AEFB}" dt="2020-02-13T11:21:06.966" v="227"/>
          <ac:spMkLst>
            <pc:docMk/>
            <pc:sldMk cId="2905676684" sldId="325"/>
            <ac:spMk id="16" creationId="{00000000-0000-0000-0000-000000000000}"/>
          </ac:spMkLst>
        </pc:spChg>
        <pc:spChg chg="mod">
          <ac:chgData name="Sichao Wei" userId="27c64742685b9b08" providerId="LiveId" clId="{BEFF7312-C7F1-4402-B0BB-9E3BAF92AEFB}" dt="2020-02-13T11:21:06.966" v="226"/>
          <ac:spMkLst>
            <pc:docMk/>
            <pc:sldMk cId="2905676684" sldId="325"/>
            <ac:spMk id="19" creationId="{00000000-0000-0000-0000-000000000000}"/>
          </ac:spMkLst>
        </pc:spChg>
        <pc:grpChg chg="mod">
          <ac:chgData name="Sichao Wei" userId="27c64742685b9b08" providerId="LiveId" clId="{BEFF7312-C7F1-4402-B0BB-9E3BAF92AEFB}" dt="2020-02-13T11:21:06.967" v="228"/>
          <ac:grpSpMkLst>
            <pc:docMk/>
            <pc:sldMk cId="2905676684" sldId="325"/>
            <ac:grpSpMk id="20" creationId="{00000000-0000-0000-0000-000000000000}"/>
          </ac:grpSpMkLst>
        </pc:grpChg>
        <pc:picChg chg="mod ord">
          <ac:chgData name="Sichao Wei" userId="27c64742685b9b08" providerId="LiveId" clId="{BEFF7312-C7F1-4402-B0BB-9E3BAF92AEFB}" dt="2020-02-13T11:21:06.967" v="230"/>
          <ac:picMkLst>
            <pc:docMk/>
            <pc:sldMk cId="2905676684" sldId="325"/>
            <ac:picMk id="5" creationId="{00000000-0000-0000-0000-000000000000}"/>
          </ac:picMkLst>
        </pc:picChg>
      </pc:sldChg>
      <pc:sldChg chg="modSp">
        <pc:chgData name="Sichao Wei" userId="27c64742685b9b08" providerId="LiveId" clId="{BEFF7312-C7F1-4402-B0BB-9E3BAF92AEFB}" dt="2020-02-13T11:32:10.676" v="350" actId="1076"/>
        <pc:sldMkLst>
          <pc:docMk/>
          <pc:sldMk cId="4077445559" sldId="326"/>
        </pc:sldMkLst>
        <pc:picChg chg="mod">
          <ac:chgData name="Sichao Wei" userId="27c64742685b9b08" providerId="LiveId" clId="{BEFF7312-C7F1-4402-B0BB-9E3BAF92AEFB}" dt="2020-02-13T11:32:10.676" v="350" actId="1076"/>
          <ac:picMkLst>
            <pc:docMk/>
            <pc:sldMk cId="4077445559" sldId="326"/>
            <ac:picMk id="6" creationId="{3EC8F55D-4516-4DEC-8A0F-4F9F59471ED9}"/>
          </ac:picMkLst>
        </pc:picChg>
      </pc:sldChg>
    </pc:docChg>
  </pc:docChgLst>
  <pc:docChgLst>
    <pc:chgData name="Sichao Wei" userId="27c64742685b9b08" providerId="LiveId" clId="{FB454973-F2C2-4353-9531-7A8099ED657B}"/>
    <pc:docChg chg="modSld">
      <pc:chgData name="Sichao Wei" userId="27c64742685b9b08" providerId="LiveId" clId="{FB454973-F2C2-4353-9531-7A8099ED657B}" dt="2020-05-07T01:40:17.895" v="55"/>
      <pc:docMkLst>
        <pc:docMk/>
      </pc:docMkLst>
      <pc:sldChg chg="modTransition">
        <pc:chgData name="Sichao Wei" userId="27c64742685b9b08" providerId="LiveId" clId="{FB454973-F2C2-4353-9531-7A8099ED657B}" dt="2020-04-28T03:39:01.824" v="1"/>
        <pc:sldMkLst>
          <pc:docMk/>
          <pc:sldMk cId="1157734820" sldId="256"/>
        </pc:sldMkLst>
      </pc:sldChg>
      <pc:sldChg chg="modTransition">
        <pc:chgData name="Sichao Wei" userId="27c64742685b9b08" providerId="LiveId" clId="{FB454973-F2C2-4353-9531-7A8099ED657B}" dt="2020-04-28T03:39:32.453" v="28"/>
        <pc:sldMkLst>
          <pc:docMk/>
          <pc:sldMk cId="133148406" sldId="276"/>
        </pc:sldMkLst>
      </pc:sldChg>
      <pc:sldChg chg="modSp modTransition">
        <pc:chgData name="Sichao Wei" userId="27c64742685b9b08" providerId="LiveId" clId="{FB454973-F2C2-4353-9531-7A8099ED657B}" dt="2020-04-28T03:39:32.453" v="30"/>
        <pc:sldMkLst>
          <pc:docMk/>
          <pc:sldMk cId="1488093426" sldId="277"/>
        </pc:sldMkLst>
        <pc:spChg chg="mod">
          <ac:chgData name="Sichao Wei" userId="27c64742685b9b08" providerId="LiveId" clId="{FB454973-F2C2-4353-9531-7A8099ED657B}" dt="2020-04-28T03:39:19.836" v="18" actId="20577"/>
          <ac:spMkLst>
            <pc:docMk/>
            <pc:sldMk cId="1488093426" sldId="277"/>
            <ac:spMk id="3" creationId="{00000000-0000-0000-0000-000000000000}"/>
          </ac:spMkLst>
        </pc:spChg>
      </pc:sldChg>
      <pc:sldChg chg="modSp mod modTransition">
        <pc:chgData name="Sichao Wei" userId="27c64742685b9b08" providerId="LiveId" clId="{FB454973-F2C2-4353-9531-7A8099ED657B}" dt="2020-04-28T03:39:27.432" v="24"/>
        <pc:sldMkLst>
          <pc:docMk/>
          <pc:sldMk cId="4284736019" sldId="278"/>
        </pc:sldMkLst>
        <pc:spChg chg="mod">
          <ac:chgData name="Sichao Wei" userId="27c64742685b9b08" providerId="LiveId" clId="{FB454973-F2C2-4353-9531-7A8099ED657B}" dt="2020-04-28T03:39:15.021" v="13" actId="14100"/>
          <ac:spMkLst>
            <pc:docMk/>
            <pc:sldMk cId="4284736019" sldId="278"/>
            <ac:spMk id="9" creationId="{00000000-0000-0000-0000-000000000000}"/>
          </ac:spMkLst>
        </pc:spChg>
      </pc:sldChg>
      <pc:sldChg chg="modTransition">
        <pc:chgData name="Sichao Wei" userId="27c64742685b9b08" providerId="LiveId" clId="{FB454973-F2C2-4353-9531-7A8099ED657B}" dt="2020-04-30T01:35:05.008" v="34"/>
        <pc:sldMkLst>
          <pc:docMk/>
          <pc:sldMk cId="815639724" sldId="292"/>
        </pc:sldMkLst>
      </pc:sldChg>
      <pc:sldChg chg="modTransition">
        <pc:chgData name="Sichao Wei" userId="27c64742685b9b08" providerId="LiveId" clId="{FB454973-F2C2-4353-9531-7A8099ED657B}" dt="2020-04-30T01:35:06.012" v="38"/>
        <pc:sldMkLst>
          <pc:docMk/>
          <pc:sldMk cId="2420144889" sldId="294"/>
        </pc:sldMkLst>
      </pc:sldChg>
      <pc:sldChg chg="modTransition">
        <pc:chgData name="Sichao Wei" userId="27c64742685b9b08" providerId="LiveId" clId="{FB454973-F2C2-4353-9531-7A8099ED657B}" dt="2020-04-30T01:35:18.272" v="49"/>
        <pc:sldMkLst>
          <pc:docMk/>
          <pc:sldMk cId="2202345170" sldId="295"/>
        </pc:sldMkLst>
      </pc:sldChg>
      <pc:sldChg chg="modTransition modAnim">
        <pc:chgData name="Sichao Wei" userId="27c64742685b9b08" providerId="LiveId" clId="{FB454973-F2C2-4353-9531-7A8099ED657B}" dt="2020-04-30T01:35:18.270" v="47"/>
        <pc:sldMkLst>
          <pc:docMk/>
          <pc:sldMk cId="2906695099" sldId="303"/>
        </pc:sldMkLst>
      </pc:sldChg>
      <pc:sldChg chg="modSp">
        <pc:chgData name="Sichao Wei" userId="27c64742685b9b08" providerId="LiveId" clId="{FB454973-F2C2-4353-9531-7A8099ED657B}" dt="2020-05-07T01:40:17.895" v="55"/>
        <pc:sldMkLst>
          <pc:docMk/>
          <pc:sldMk cId="2185467673" sldId="307"/>
        </pc:sldMkLst>
        <pc:spChg chg="mod">
          <ac:chgData name="Sichao Wei" userId="27c64742685b9b08" providerId="LiveId" clId="{FB454973-F2C2-4353-9531-7A8099ED657B}" dt="2020-05-07T01:40:17.895" v="55"/>
          <ac:spMkLst>
            <pc:docMk/>
            <pc:sldMk cId="2185467673" sldId="307"/>
            <ac:spMk id="3" creationId="{00000000-0000-0000-0000-000000000000}"/>
          </ac:spMkLst>
        </pc:spChg>
      </pc:sldChg>
    </pc:docChg>
  </pc:docChgLst>
  <pc:docChgLst>
    <pc:chgData name="Wei Sichao" userId="27c64742685b9b08" providerId="LiveId" clId="{037EDD7D-9847-4BF4-B128-254BCCB8E3B6}"/>
    <pc:docChg chg="modSld">
      <pc:chgData name="Wei Sichao" userId="27c64742685b9b08" providerId="LiveId" clId="{037EDD7D-9847-4BF4-B128-254BCCB8E3B6}" dt="2022-02-22T00:18:22.824" v="12" actId="6549"/>
      <pc:docMkLst>
        <pc:docMk/>
      </pc:docMkLst>
      <pc:sldChg chg="modSp mod">
        <pc:chgData name="Wei Sichao" userId="27c64742685b9b08" providerId="LiveId" clId="{037EDD7D-9847-4BF4-B128-254BCCB8E3B6}" dt="2022-02-22T00:18:22.824" v="12" actId="6549"/>
        <pc:sldMkLst>
          <pc:docMk/>
          <pc:sldMk cId="1157734820" sldId="256"/>
        </pc:sldMkLst>
        <pc:spChg chg="mod">
          <ac:chgData name="Wei Sichao" userId="27c64742685b9b08" providerId="LiveId" clId="{037EDD7D-9847-4BF4-B128-254BCCB8E3B6}" dt="2022-02-22T00:18:22.824" v="12" actId="6549"/>
          <ac:spMkLst>
            <pc:docMk/>
            <pc:sldMk cId="1157734820" sldId="256"/>
            <ac:spMk id="14" creationId="{031E1587-1E59-4D0D-A7CC-07D5E9EC3BF6}"/>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file:////C:\Users\Sichao%20Wei\Desktop\krugman\China%20and%20India.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Sichao%20Wei\Desktop\krugman\China%20and%20Indi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dirty="0">
                <a:latin typeface="Times New Roman" panose="02020603050405020304" pitchFamily="18" charset="0"/>
                <a:cs typeface="Times New Roman" panose="02020603050405020304" pitchFamily="18" charset="0"/>
              </a:rPr>
              <a:t>China</a:t>
            </a:r>
          </a:p>
        </c:rich>
      </c:tx>
      <c:overlay val="0"/>
    </c:title>
    <c:autoTitleDeleted val="0"/>
    <c:plotArea>
      <c:layout/>
      <c:lineChart>
        <c:grouping val="standard"/>
        <c:varyColors val="0"/>
        <c:ser>
          <c:idx val="0"/>
          <c:order val="0"/>
          <c:tx>
            <c:strRef>
              <c:f>Sheet1!$B$2</c:f>
              <c:strCache>
                <c:ptCount val="1"/>
                <c:pt idx="0">
                  <c:v>Poverty headcount ratio at $2 a day</c:v>
                </c:pt>
              </c:strCache>
            </c:strRef>
          </c:tx>
          <c:marker>
            <c:symbol val="none"/>
          </c:marker>
          <c:cat>
            <c:numRef>
              <c:f>Sheet1!$C$1:$AD$1</c:f>
              <c:numCache>
                <c:formatCode>General</c:formatCode>
                <c:ptCount val="28"/>
                <c:pt idx="0">
                  <c:v>1987</c:v>
                </c:pt>
                <c:pt idx="1">
                  <c:v>1988</c:v>
                </c:pt>
                <c:pt idx="2">
                  <c:v>1989</c:v>
                </c:pt>
                <c:pt idx="3">
                  <c:v>1990</c:v>
                </c:pt>
                <c:pt idx="4">
                  <c:v>1991</c:v>
                </c:pt>
                <c:pt idx="5">
                  <c:v>1992</c:v>
                </c:pt>
                <c:pt idx="6">
                  <c:v>1993</c:v>
                </c:pt>
                <c:pt idx="7">
                  <c:v>1994</c:v>
                </c:pt>
                <c:pt idx="8">
                  <c:v>1995</c:v>
                </c:pt>
                <c:pt idx="9">
                  <c:v>1996</c:v>
                </c:pt>
                <c:pt idx="10">
                  <c:v>1997</c:v>
                </c:pt>
                <c:pt idx="11">
                  <c:v>1998</c:v>
                </c:pt>
                <c:pt idx="12">
                  <c:v>1999</c:v>
                </c:pt>
                <c:pt idx="13">
                  <c:v>2000</c:v>
                </c:pt>
                <c:pt idx="14">
                  <c:v>2001</c:v>
                </c:pt>
                <c:pt idx="15">
                  <c:v>2002</c:v>
                </c:pt>
                <c:pt idx="16">
                  <c:v>2003</c:v>
                </c:pt>
                <c:pt idx="17">
                  <c:v>2004</c:v>
                </c:pt>
                <c:pt idx="18">
                  <c:v>2005</c:v>
                </c:pt>
                <c:pt idx="19">
                  <c:v>2006</c:v>
                </c:pt>
                <c:pt idx="20">
                  <c:v>2007</c:v>
                </c:pt>
                <c:pt idx="21">
                  <c:v>2008</c:v>
                </c:pt>
                <c:pt idx="22">
                  <c:v>2009</c:v>
                </c:pt>
                <c:pt idx="23">
                  <c:v>2010</c:v>
                </c:pt>
                <c:pt idx="24">
                  <c:v>2011</c:v>
                </c:pt>
                <c:pt idx="25">
                  <c:v>2012</c:v>
                </c:pt>
                <c:pt idx="26">
                  <c:v>2013</c:v>
                </c:pt>
                <c:pt idx="27">
                  <c:v>2014</c:v>
                </c:pt>
              </c:numCache>
            </c:numRef>
          </c:cat>
          <c:val>
            <c:numRef>
              <c:f>Sheet1!$C$2:$AD$2</c:f>
              <c:numCache>
                <c:formatCode>General</c:formatCode>
                <c:ptCount val="28"/>
                <c:pt idx="0">
                  <c:v>83.63</c:v>
                </c:pt>
                <c:pt idx="3">
                  <c:v>84.97</c:v>
                </c:pt>
                <c:pt idx="6">
                  <c:v>79.56</c:v>
                </c:pt>
                <c:pt idx="9">
                  <c:v>66.2</c:v>
                </c:pt>
                <c:pt idx="12">
                  <c:v>61.88</c:v>
                </c:pt>
                <c:pt idx="15">
                  <c:v>50.73</c:v>
                </c:pt>
                <c:pt idx="18">
                  <c:v>36.03</c:v>
                </c:pt>
                <c:pt idx="21">
                  <c:v>28.33</c:v>
                </c:pt>
                <c:pt idx="23">
                  <c:v>23.19</c:v>
                </c:pt>
                <c:pt idx="24">
                  <c:v>18.61</c:v>
                </c:pt>
              </c:numCache>
            </c:numRef>
          </c:val>
          <c:smooth val="0"/>
          <c:extLst>
            <c:ext xmlns:c16="http://schemas.microsoft.com/office/drawing/2014/chart" uri="{C3380CC4-5D6E-409C-BE32-E72D297353CC}">
              <c16:uniqueId val="{00000000-E12E-4914-8503-B64C6492F084}"/>
            </c:ext>
          </c:extLst>
        </c:ser>
        <c:dLbls>
          <c:showLegendKey val="0"/>
          <c:showVal val="0"/>
          <c:showCatName val="0"/>
          <c:showSerName val="0"/>
          <c:showPercent val="0"/>
          <c:showBubbleSize val="0"/>
        </c:dLbls>
        <c:marker val="1"/>
        <c:smooth val="0"/>
        <c:axId val="129738624"/>
        <c:axId val="129740160"/>
      </c:lineChart>
      <c:lineChart>
        <c:grouping val="standard"/>
        <c:varyColors val="0"/>
        <c:ser>
          <c:idx val="1"/>
          <c:order val="1"/>
          <c:tx>
            <c:strRef>
              <c:f>Sheet1!$B$3</c:f>
              <c:strCache>
                <c:ptCount val="1"/>
                <c:pt idx="0">
                  <c:v>GDP per capita</c:v>
                </c:pt>
              </c:strCache>
            </c:strRef>
          </c:tx>
          <c:marker>
            <c:symbol val="none"/>
          </c:marker>
          <c:val>
            <c:numRef>
              <c:f>Sheet1!$C$3:$AD$3</c:f>
              <c:numCache>
                <c:formatCode>General</c:formatCode>
                <c:ptCount val="28"/>
                <c:pt idx="0">
                  <c:v>403.80610369779589</c:v>
                </c:pt>
                <c:pt idx="1">
                  <c:v>442.26043587379843</c:v>
                </c:pt>
                <c:pt idx="2">
                  <c:v>453.88728169127415</c:v>
                </c:pt>
                <c:pt idx="3">
                  <c:v>464.87104999793036</c:v>
                </c:pt>
                <c:pt idx="4">
                  <c:v>501.07062060270283</c:v>
                </c:pt>
                <c:pt idx="5">
                  <c:v>565.63112615299804</c:v>
                </c:pt>
                <c:pt idx="6">
                  <c:v>637.10047281612606</c:v>
                </c:pt>
                <c:pt idx="7">
                  <c:v>712.32413205872786</c:v>
                </c:pt>
                <c:pt idx="8">
                  <c:v>782.09209903937494</c:v>
                </c:pt>
                <c:pt idx="9">
                  <c:v>850.74862595545983</c:v>
                </c:pt>
                <c:pt idx="10">
                  <c:v>919.7843769244015</c:v>
                </c:pt>
                <c:pt idx="11">
                  <c:v>982.54614274215066</c:v>
                </c:pt>
                <c:pt idx="12">
                  <c:v>1048.2822375571218</c:v>
                </c:pt>
                <c:pt idx="13">
                  <c:v>1127.7238299889407</c:v>
                </c:pt>
                <c:pt idx="14">
                  <c:v>1212.467383174999</c:v>
                </c:pt>
                <c:pt idx="15">
                  <c:v>1313.8592837105882</c:v>
                </c:pt>
                <c:pt idx="16">
                  <c:v>1436.5321131853007</c:v>
                </c:pt>
                <c:pt idx="17">
                  <c:v>1571.9081019629114</c:v>
                </c:pt>
                <c:pt idx="18">
                  <c:v>1740.0931864372931</c:v>
                </c:pt>
                <c:pt idx="19">
                  <c:v>1949.9615864899804</c:v>
                </c:pt>
                <c:pt idx="20">
                  <c:v>2215.1584729483816</c:v>
                </c:pt>
                <c:pt idx="21">
                  <c:v>2415.9209036553043</c:v>
                </c:pt>
                <c:pt idx="22">
                  <c:v>2625.9029072410344</c:v>
                </c:pt>
                <c:pt idx="23">
                  <c:v>2891.0846975532395</c:v>
                </c:pt>
                <c:pt idx="24">
                  <c:v>3150.1595817190482</c:v>
                </c:pt>
                <c:pt idx="25">
                  <c:v>3377.8084313832937</c:v>
                </c:pt>
                <c:pt idx="26">
                  <c:v>3619.4391083749656</c:v>
                </c:pt>
                <c:pt idx="27">
                  <c:v>3865.8810392552368</c:v>
                </c:pt>
              </c:numCache>
            </c:numRef>
          </c:val>
          <c:smooth val="0"/>
          <c:extLst>
            <c:ext xmlns:c16="http://schemas.microsoft.com/office/drawing/2014/chart" uri="{C3380CC4-5D6E-409C-BE32-E72D297353CC}">
              <c16:uniqueId val="{00000001-E12E-4914-8503-B64C6492F084}"/>
            </c:ext>
          </c:extLst>
        </c:ser>
        <c:dLbls>
          <c:showLegendKey val="0"/>
          <c:showVal val="0"/>
          <c:showCatName val="0"/>
          <c:showSerName val="0"/>
          <c:showPercent val="0"/>
          <c:showBubbleSize val="0"/>
        </c:dLbls>
        <c:marker val="1"/>
        <c:smooth val="0"/>
        <c:axId val="129748992"/>
        <c:axId val="129742720"/>
      </c:lineChart>
      <c:catAx>
        <c:axId val="129738624"/>
        <c:scaling>
          <c:orientation val="minMax"/>
        </c:scaling>
        <c:delete val="0"/>
        <c:axPos val="b"/>
        <c:numFmt formatCode="General" sourceLinked="1"/>
        <c:majorTickMark val="out"/>
        <c:minorTickMark val="none"/>
        <c:tickLblPos val="nextTo"/>
        <c:crossAx val="129740160"/>
        <c:crosses val="autoZero"/>
        <c:auto val="1"/>
        <c:lblAlgn val="ctr"/>
        <c:lblOffset val="100"/>
        <c:noMultiLvlLbl val="0"/>
      </c:catAx>
      <c:valAx>
        <c:axId val="129740160"/>
        <c:scaling>
          <c:orientation val="minMax"/>
        </c:scaling>
        <c:delete val="0"/>
        <c:axPos val="l"/>
        <c:majorGridlines/>
        <c:title>
          <c:tx>
            <c:rich>
              <a:bodyPr rot="-5400000" vert="horz"/>
              <a:lstStyle/>
              <a:p>
                <a:pPr>
                  <a:defRPr/>
                </a:pPr>
                <a:r>
                  <a:rPr lang="en-US">
                    <a:latin typeface="Times New Roman" panose="02020603050405020304" pitchFamily="18" charset="0"/>
                    <a:cs typeface="Times New Roman" panose="02020603050405020304" pitchFamily="18" charset="0"/>
                  </a:rPr>
                  <a:t>% of population</a:t>
                </a:r>
              </a:p>
            </c:rich>
          </c:tx>
          <c:overlay val="0"/>
        </c:title>
        <c:numFmt formatCode="0%" sourceLinked="0"/>
        <c:majorTickMark val="out"/>
        <c:minorTickMark val="none"/>
        <c:tickLblPos val="nextTo"/>
        <c:crossAx val="129738624"/>
        <c:crosses val="autoZero"/>
        <c:crossBetween val="between"/>
        <c:dispUnits>
          <c:builtInUnit val="hundreds"/>
        </c:dispUnits>
      </c:valAx>
      <c:valAx>
        <c:axId val="129742720"/>
        <c:scaling>
          <c:orientation val="minMax"/>
        </c:scaling>
        <c:delete val="0"/>
        <c:axPos val="r"/>
        <c:title>
          <c:tx>
            <c:rich>
              <a:bodyPr rot="-5400000" vert="horz"/>
              <a:lstStyle/>
              <a:p>
                <a:pPr>
                  <a:defRPr/>
                </a:pPr>
                <a:r>
                  <a:rPr lang="en-US">
                    <a:latin typeface="Times New Roman" panose="02020603050405020304" pitchFamily="18" charset="0"/>
                    <a:cs typeface="Times New Roman" panose="02020603050405020304" pitchFamily="18" charset="0"/>
                  </a:rPr>
                  <a:t>constant</a:t>
                </a:r>
                <a:r>
                  <a:rPr lang="en-US" baseline="0">
                    <a:latin typeface="Times New Roman" panose="02020603050405020304" pitchFamily="18" charset="0"/>
                    <a:cs typeface="Times New Roman" panose="02020603050405020304" pitchFamily="18" charset="0"/>
                  </a:rPr>
                  <a:t> 2005 U.S. Dollars</a:t>
                </a:r>
                <a:endParaRPr lang="en-US">
                  <a:latin typeface="Times New Roman" panose="02020603050405020304" pitchFamily="18" charset="0"/>
                  <a:cs typeface="Times New Roman" panose="02020603050405020304" pitchFamily="18" charset="0"/>
                </a:endParaRPr>
              </a:p>
            </c:rich>
          </c:tx>
          <c:overlay val="0"/>
        </c:title>
        <c:numFmt formatCode="General" sourceLinked="1"/>
        <c:majorTickMark val="out"/>
        <c:minorTickMark val="none"/>
        <c:tickLblPos val="nextTo"/>
        <c:crossAx val="129748992"/>
        <c:crosses val="max"/>
        <c:crossBetween val="between"/>
      </c:valAx>
      <c:catAx>
        <c:axId val="129748992"/>
        <c:scaling>
          <c:orientation val="minMax"/>
        </c:scaling>
        <c:delete val="1"/>
        <c:axPos val="b"/>
        <c:majorTickMark val="out"/>
        <c:minorTickMark val="none"/>
        <c:tickLblPos val="nextTo"/>
        <c:crossAx val="129742720"/>
        <c:crosses val="autoZero"/>
        <c:auto val="1"/>
        <c:lblAlgn val="ctr"/>
        <c:lblOffset val="100"/>
        <c:noMultiLvlLbl val="0"/>
      </c:catAx>
    </c:plotArea>
    <c:legend>
      <c:legendPos val="b"/>
      <c:overlay val="0"/>
      <c:txPr>
        <a:bodyPr/>
        <a:lstStyle/>
        <a:p>
          <a:pPr>
            <a:defRPr>
              <a:latin typeface="Times New Roman" panose="02020603050405020304" pitchFamily="18" charset="0"/>
              <a:cs typeface="Times New Roman" panose="02020603050405020304" pitchFamily="18" charset="0"/>
            </a:defRPr>
          </a:pPr>
          <a:endParaRPr lang="zh-CN"/>
        </a:p>
      </c:txPr>
    </c:legend>
    <c:plotVisOnly val="1"/>
    <c:dispBlanksAs val="span"/>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dirty="0">
                <a:latin typeface="Times New Roman" panose="02020603050405020304" pitchFamily="18" charset="0"/>
                <a:cs typeface="Times New Roman" panose="02020603050405020304" pitchFamily="18" charset="0"/>
              </a:rPr>
              <a:t>India</a:t>
            </a:r>
          </a:p>
        </c:rich>
      </c:tx>
      <c:overlay val="0"/>
    </c:title>
    <c:autoTitleDeleted val="0"/>
    <c:plotArea>
      <c:layout/>
      <c:lineChart>
        <c:grouping val="standard"/>
        <c:varyColors val="0"/>
        <c:ser>
          <c:idx val="0"/>
          <c:order val="0"/>
          <c:tx>
            <c:strRef>
              <c:f>Sheet1!$B$7</c:f>
              <c:strCache>
                <c:ptCount val="1"/>
                <c:pt idx="0">
                  <c:v>Poverty headcount ratio at $2 a day</c:v>
                </c:pt>
              </c:strCache>
            </c:strRef>
          </c:tx>
          <c:marker>
            <c:symbol val="none"/>
          </c:marker>
          <c:cat>
            <c:numRef>
              <c:f>Sheet1!$C$1:$AD$1</c:f>
              <c:numCache>
                <c:formatCode>General</c:formatCode>
                <c:ptCount val="28"/>
                <c:pt idx="0">
                  <c:v>1987</c:v>
                </c:pt>
                <c:pt idx="1">
                  <c:v>1988</c:v>
                </c:pt>
                <c:pt idx="2">
                  <c:v>1989</c:v>
                </c:pt>
                <c:pt idx="3">
                  <c:v>1990</c:v>
                </c:pt>
                <c:pt idx="4">
                  <c:v>1991</c:v>
                </c:pt>
                <c:pt idx="5">
                  <c:v>1992</c:v>
                </c:pt>
                <c:pt idx="6">
                  <c:v>1993</c:v>
                </c:pt>
                <c:pt idx="7">
                  <c:v>1994</c:v>
                </c:pt>
                <c:pt idx="8">
                  <c:v>1995</c:v>
                </c:pt>
                <c:pt idx="9">
                  <c:v>1996</c:v>
                </c:pt>
                <c:pt idx="10">
                  <c:v>1997</c:v>
                </c:pt>
                <c:pt idx="11">
                  <c:v>1998</c:v>
                </c:pt>
                <c:pt idx="12">
                  <c:v>1999</c:v>
                </c:pt>
                <c:pt idx="13">
                  <c:v>2000</c:v>
                </c:pt>
                <c:pt idx="14">
                  <c:v>2001</c:v>
                </c:pt>
                <c:pt idx="15">
                  <c:v>2002</c:v>
                </c:pt>
                <c:pt idx="16">
                  <c:v>2003</c:v>
                </c:pt>
                <c:pt idx="17">
                  <c:v>2004</c:v>
                </c:pt>
                <c:pt idx="18">
                  <c:v>2005</c:v>
                </c:pt>
                <c:pt idx="19">
                  <c:v>2006</c:v>
                </c:pt>
                <c:pt idx="20">
                  <c:v>2007</c:v>
                </c:pt>
                <c:pt idx="21">
                  <c:v>2008</c:v>
                </c:pt>
                <c:pt idx="22">
                  <c:v>2009</c:v>
                </c:pt>
                <c:pt idx="23">
                  <c:v>2010</c:v>
                </c:pt>
                <c:pt idx="24">
                  <c:v>2011</c:v>
                </c:pt>
                <c:pt idx="25">
                  <c:v>2012</c:v>
                </c:pt>
                <c:pt idx="26">
                  <c:v>2013</c:v>
                </c:pt>
                <c:pt idx="27">
                  <c:v>2014</c:v>
                </c:pt>
              </c:numCache>
            </c:numRef>
          </c:cat>
          <c:val>
            <c:numRef>
              <c:f>Sheet1!$C$7:$AD$7</c:f>
              <c:numCache>
                <c:formatCode>General</c:formatCode>
                <c:ptCount val="28"/>
                <c:pt idx="0">
                  <c:v>83.77</c:v>
                </c:pt>
                <c:pt idx="6">
                  <c:v>81.73</c:v>
                </c:pt>
                <c:pt idx="17">
                  <c:v>75.62</c:v>
                </c:pt>
                <c:pt idx="22">
                  <c:v>68.760000000000005</c:v>
                </c:pt>
                <c:pt idx="24">
                  <c:v>59.239153591666899</c:v>
                </c:pt>
              </c:numCache>
            </c:numRef>
          </c:val>
          <c:smooth val="0"/>
          <c:extLst>
            <c:ext xmlns:c16="http://schemas.microsoft.com/office/drawing/2014/chart" uri="{C3380CC4-5D6E-409C-BE32-E72D297353CC}">
              <c16:uniqueId val="{00000000-CE19-4B0E-B20F-20C2CA738676}"/>
            </c:ext>
          </c:extLst>
        </c:ser>
        <c:dLbls>
          <c:showLegendKey val="0"/>
          <c:showVal val="0"/>
          <c:showCatName val="0"/>
          <c:showSerName val="0"/>
          <c:showPercent val="0"/>
          <c:showBubbleSize val="0"/>
        </c:dLbls>
        <c:marker val="1"/>
        <c:smooth val="0"/>
        <c:axId val="212675200"/>
        <c:axId val="212697472"/>
      </c:lineChart>
      <c:lineChart>
        <c:grouping val="standard"/>
        <c:varyColors val="0"/>
        <c:ser>
          <c:idx val="1"/>
          <c:order val="1"/>
          <c:tx>
            <c:strRef>
              <c:f>Sheet1!$B$8</c:f>
              <c:strCache>
                <c:ptCount val="1"/>
                <c:pt idx="0">
                  <c:v>GDP per capita</c:v>
                </c:pt>
              </c:strCache>
            </c:strRef>
          </c:tx>
          <c:marker>
            <c:symbol val="none"/>
          </c:marker>
          <c:cat>
            <c:numRef>
              <c:f>Sheet1!$C$1:$AD$1</c:f>
              <c:numCache>
                <c:formatCode>General</c:formatCode>
                <c:ptCount val="28"/>
                <c:pt idx="0">
                  <c:v>1987</c:v>
                </c:pt>
                <c:pt idx="1">
                  <c:v>1988</c:v>
                </c:pt>
                <c:pt idx="2">
                  <c:v>1989</c:v>
                </c:pt>
                <c:pt idx="3">
                  <c:v>1990</c:v>
                </c:pt>
                <c:pt idx="4">
                  <c:v>1991</c:v>
                </c:pt>
                <c:pt idx="5">
                  <c:v>1992</c:v>
                </c:pt>
                <c:pt idx="6">
                  <c:v>1993</c:v>
                </c:pt>
                <c:pt idx="7">
                  <c:v>1994</c:v>
                </c:pt>
                <c:pt idx="8">
                  <c:v>1995</c:v>
                </c:pt>
                <c:pt idx="9">
                  <c:v>1996</c:v>
                </c:pt>
                <c:pt idx="10">
                  <c:v>1997</c:v>
                </c:pt>
                <c:pt idx="11">
                  <c:v>1998</c:v>
                </c:pt>
                <c:pt idx="12">
                  <c:v>1999</c:v>
                </c:pt>
                <c:pt idx="13">
                  <c:v>2000</c:v>
                </c:pt>
                <c:pt idx="14">
                  <c:v>2001</c:v>
                </c:pt>
                <c:pt idx="15">
                  <c:v>2002</c:v>
                </c:pt>
                <c:pt idx="16">
                  <c:v>2003</c:v>
                </c:pt>
                <c:pt idx="17">
                  <c:v>2004</c:v>
                </c:pt>
                <c:pt idx="18">
                  <c:v>2005</c:v>
                </c:pt>
                <c:pt idx="19">
                  <c:v>2006</c:v>
                </c:pt>
                <c:pt idx="20">
                  <c:v>2007</c:v>
                </c:pt>
                <c:pt idx="21">
                  <c:v>2008</c:v>
                </c:pt>
                <c:pt idx="22">
                  <c:v>2009</c:v>
                </c:pt>
                <c:pt idx="23">
                  <c:v>2010</c:v>
                </c:pt>
                <c:pt idx="24">
                  <c:v>2011</c:v>
                </c:pt>
                <c:pt idx="25">
                  <c:v>2012</c:v>
                </c:pt>
                <c:pt idx="26">
                  <c:v>2013</c:v>
                </c:pt>
                <c:pt idx="27">
                  <c:v>2014</c:v>
                </c:pt>
              </c:numCache>
            </c:numRef>
          </c:cat>
          <c:val>
            <c:numRef>
              <c:f>Sheet1!$C$8:$AD$8</c:f>
              <c:numCache>
                <c:formatCode>General</c:formatCode>
                <c:ptCount val="28"/>
                <c:pt idx="0">
                  <c:v>350.02698000503358</c:v>
                </c:pt>
                <c:pt idx="1">
                  <c:v>375.67121718479513</c:v>
                </c:pt>
                <c:pt idx="2">
                  <c:v>389.81325076240478</c:v>
                </c:pt>
                <c:pt idx="3">
                  <c:v>403.09029631546269</c:v>
                </c:pt>
                <c:pt idx="4">
                  <c:v>399.32688595860088</c:v>
                </c:pt>
                <c:pt idx="5">
                  <c:v>413.10934582617989</c:v>
                </c:pt>
                <c:pt idx="6">
                  <c:v>424.58052612893204</c:v>
                </c:pt>
                <c:pt idx="7">
                  <c:v>444.48313280041987</c:v>
                </c:pt>
                <c:pt idx="8">
                  <c:v>469.47006136538442</c:v>
                </c:pt>
                <c:pt idx="9">
                  <c:v>495.91436312571886</c:v>
                </c:pt>
                <c:pt idx="10">
                  <c:v>506.97872023912851</c:v>
                </c:pt>
                <c:pt idx="11">
                  <c:v>529.09808398243183</c:v>
                </c:pt>
                <c:pt idx="12">
                  <c:v>566.19875675441813</c:v>
                </c:pt>
                <c:pt idx="13">
                  <c:v>578.21723344357963</c:v>
                </c:pt>
                <c:pt idx="14">
                  <c:v>596.24822315966674</c:v>
                </c:pt>
                <c:pt idx="15">
                  <c:v>609.03939753388488</c:v>
                </c:pt>
                <c:pt idx="16">
                  <c:v>646.65359709959762</c:v>
                </c:pt>
                <c:pt idx="17">
                  <c:v>687.30615993992103</c:v>
                </c:pt>
                <c:pt idx="18">
                  <c:v>740.11426058922177</c:v>
                </c:pt>
                <c:pt idx="19">
                  <c:v>797.25784070291684</c:v>
                </c:pt>
                <c:pt idx="20">
                  <c:v>863.46264032368049</c:v>
                </c:pt>
                <c:pt idx="21">
                  <c:v>885.17141674267862</c:v>
                </c:pt>
                <c:pt idx="22">
                  <c:v>947.74586831358613</c:v>
                </c:pt>
                <c:pt idx="23">
                  <c:v>1031.5611346494393</c:v>
                </c:pt>
                <c:pt idx="24">
                  <c:v>1086.0485390118383</c:v>
                </c:pt>
                <c:pt idx="25">
                  <c:v>1126.9034792285172</c:v>
                </c:pt>
                <c:pt idx="26">
                  <c:v>1189.7841989899605</c:v>
                </c:pt>
                <c:pt idx="27">
                  <c:v>1262.6368396984492</c:v>
                </c:pt>
              </c:numCache>
            </c:numRef>
          </c:val>
          <c:smooth val="0"/>
          <c:extLst>
            <c:ext xmlns:c16="http://schemas.microsoft.com/office/drawing/2014/chart" uri="{C3380CC4-5D6E-409C-BE32-E72D297353CC}">
              <c16:uniqueId val="{00000001-CE19-4B0E-B20F-20C2CA738676}"/>
            </c:ext>
          </c:extLst>
        </c:ser>
        <c:dLbls>
          <c:showLegendKey val="0"/>
          <c:showVal val="0"/>
          <c:showCatName val="0"/>
          <c:showSerName val="0"/>
          <c:showPercent val="0"/>
          <c:showBubbleSize val="0"/>
        </c:dLbls>
        <c:marker val="1"/>
        <c:smooth val="0"/>
        <c:axId val="212718336"/>
        <c:axId val="212699776"/>
      </c:lineChart>
      <c:catAx>
        <c:axId val="212675200"/>
        <c:scaling>
          <c:orientation val="minMax"/>
        </c:scaling>
        <c:delete val="0"/>
        <c:axPos val="b"/>
        <c:numFmt formatCode="General" sourceLinked="1"/>
        <c:majorTickMark val="out"/>
        <c:minorTickMark val="none"/>
        <c:tickLblPos val="nextTo"/>
        <c:crossAx val="212697472"/>
        <c:crosses val="autoZero"/>
        <c:auto val="1"/>
        <c:lblAlgn val="ctr"/>
        <c:lblOffset val="100"/>
        <c:noMultiLvlLbl val="0"/>
      </c:catAx>
      <c:valAx>
        <c:axId val="212697472"/>
        <c:scaling>
          <c:orientation val="minMax"/>
        </c:scaling>
        <c:delete val="0"/>
        <c:axPos val="l"/>
        <c:majorGridlines/>
        <c:title>
          <c:tx>
            <c:rich>
              <a:bodyPr rot="-5400000" vert="horz"/>
              <a:lstStyle/>
              <a:p>
                <a:pPr>
                  <a:defRPr/>
                </a:pPr>
                <a:r>
                  <a:rPr lang="en-US">
                    <a:latin typeface="Times New Roman" panose="02020603050405020304" pitchFamily="18" charset="0"/>
                    <a:cs typeface="Times New Roman" panose="02020603050405020304" pitchFamily="18" charset="0"/>
                  </a:rPr>
                  <a:t>% of population</a:t>
                </a:r>
              </a:p>
            </c:rich>
          </c:tx>
          <c:overlay val="0"/>
        </c:title>
        <c:numFmt formatCode="0%" sourceLinked="0"/>
        <c:majorTickMark val="out"/>
        <c:minorTickMark val="none"/>
        <c:tickLblPos val="nextTo"/>
        <c:crossAx val="212675200"/>
        <c:crosses val="autoZero"/>
        <c:crossBetween val="between"/>
        <c:dispUnits>
          <c:builtInUnit val="hundreds"/>
        </c:dispUnits>
      </c:valAx>
      <c:valAx>
        <c:axId val="212699776"/>
        <c:scaling>
          <c:orientation val="minMax"/>
        </c:scaling>
        <c:delete val="0"/>
        <c:axPos val="r"/>
        <c:title>
          <c:tx>
            <c:rich>
              <a:bodyPr rot="-5400000" vert="horz"/>
              <a:lstStyle/>
              <a:p>
                <a:pPr>
                  <a:defRPr/>
                </a:pPr>
                <a:r>
                  <a:rPr lang="en-US">
                    <a:latin typeface="Times New Roman" panose="02020603050405020304" pitchFamily="18" charset="0"/>
                    <a:cs typeface="Times New Roman" panose="02020603050405020304" pitchFamily="18" charset="0"/>
                  </a:rPr>
                  <a:t>constant 2005 U.S. dollars</a:t>
                </a:r>
              </a:p>
            </c:rich>
          </c:tx>
          <c:overlay val="0"/>
        </c:title>
        <c:numFmt formatCode="General" sourceLinked="1"/>
        <c:majorTickMark val="out"/>
        <c:minorTickMark val="none"/>
        <c:tickLblPos val="nextTo"/>
        <c:crossAx val="212718336"/>
        <c:crosses val="max"/>
        <c:crossBetween val="between"/>
      </c:valAx>
      <c:catAx>
        <c:axId val="212718336"/>
        <c:scaling>
          <c:orientation val="minMax"/>
        </c:scaling>
        <c:delete val="1"/>
        <c:axPos val="b"/>
        <c:numFmt formatCode="General" sourceLinked="1"/>
        <c:majorTickMark val="out"/>
        <c:minorTickMark val="none"/>
        <c:tickLblPos val="nextTo"/>
        <c:crossAx val="212699776"/>
        <c:crosses val="autoZero"/>
        <c:auto val="1"/>
        <c:lblAlgn val="ctr"/>
        <c:lblOffset val="100"/>
        <c:noMultiLvlLbl val="0"/>
      </c:catAx>
    </c:plotArea>
    <c:legend>
      <c:legendPos val="b"/>
      <c:overlay val="0"/>
      <c:txPr>
        <a:bodyPr/>
        <a:lstStyle/>
        <a:p>
          <a:pPr>
            <a:defRPr>
              <a:latin typeface="Times New Roman" panose="02020603050405020304" pitchFamily="18" charset="0"/>
              <a:cs typeface="Times New Roman" panose="02020603050405020304" pitchFamily="18" charset="0"/>
            </a:defRPr>
          </a:pPr>
          <a:endParaRPr lang="zh-CN"/>
        </a:p>
      </c:txPr>
    </c:legend>
    <c:plotVisOnly val="1"/>
    <c:dispBlanksAs val="span"/>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300"/>
            </a:lvl1pPr>
          </a:lstStyle>
          <a:p>
            <a:endParaRPr lang="en-US"/>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300"/>
            </a:lvl1pPr>
          </a:lstStyle>
          <a:p>
            <a:fld id="{2F3661B0-BF9A-43A2-B143-1F06EF7F3F2B}" type="datetimeFigureOut">
              <a:rPr lang="en-US" smtClean="0"/>
              <a:t>5/18/23</a:t>
            </a:fld>
            <a:endParaRPr lang="en-US"/>
          </a:p>
        </p:txBody>
      </p:sp>
      <p:sp>
        <p:nvSpPr>
          <p:cNvPr id="4" name="Slide Image Placeholder 3"/>
          <p:cNvSpPr>
            <a:spLocks noGrp="1" noRot="1" noChangeAspect="1"/>
          </p:cNvSpPr>
          <p:nvPr>
            <p:ph type="sldImg" idx="2"/>
          </p:nvPr>
        </p:nvSpPr>
        <p:spPr>
          <a:xfrm>
            <a:off x="109538" y="741363"/>
            <a:ext cx="6578600" cy="3702050"/>
          </a:xfrm>
          <a:prstGeom prst="rect">
            <a:avLst/>
          </a:prstGeom>
          <a:noFill/>
          <a:ln w="12700">
            <a:solidFill>
              <a:prstClr val="black"/>
            </a:solidFill>
          </a:ln>
        </p:spPr>
        <p:txBody>
          <a:bodyPr vert="horz" lIns="95264" tIns="47632" rIns="95264" bIns="47632" rtlCol="0" anchor="ctr"/>
          <a:lstStyle/>
          <a:p>
            <a:endParaRPr lang="en-US"/>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300"/>
            </a:lvl1pPr>
          </a:lstStyle>
          <a:p>
            <a:endParaRPr lang="en-US"/>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300"/>
            </a:lvl1pPr>
          </a:lstStyle>
          <a:p>
            <a:fld id="{463B9CDD-18C6-4F44-BA4C-B6D091A33503}" type="slidenum">
              <a:rPr lang="en-US" smtClean="0"/>
              <a:t>‹#›</a:t>
            </a:fld>
            <a:endParaRPr lang="en-US"/>
          </a:p>
        </p:txBody>
      </p:sp>
    </p:spTree>
    <p:extLst>
      <p:ext uri="{BB962C8B-B14F-4D97-AF65-F5344CB8AC3E}">
        <p14:creationId xmlns:p14="http://schemas.microsoft.com/office/powerpoint/2010/main" val="2590447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3B9CDD-18C6-4F44-BA4C-B6D091A33503}" type="slidenum">
              <a:rPr lang="en-US" smtClean="0"/>
              <a:t>5</a:t>
            </a:fld>
            <a:endParaRPr lang="en-US"/>
          </a:p>
        </p:txBody>
      </p:sp>
    </p:spTree>
    <p:extLst>
      <p:ext uri="{BB962C8B-B14F-4D97-AF65-F5344CB8AC3E}">
        <p14:creationId xmlns:p14="http://schemas.microsoft.com/office/powerpoint/2010/main" val="3915321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7528">
              <a:spcAft>
                <a:spcPts val="625"/>
              </a:spcAft>
            </a:pPr>
            <a:endParaRPr lang="en-US" sz="13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463B9CDD-18C6-4F44-BA4C-B6D091A33503}" type="slidenum">
              <a:rPr lang="en-US" smtClean="0"/>
              <a:t>7</a:t>
            </a:fld>
            <a:endParaRPr lang="en-US"/>
          </a:p>
        </p:txBody>
      </p:sp>
    </p:spTree>
    <p:extLst>
      <p:ext uri="{BB962C8B-B14F-4D97-AF65-F5344CB8AC3E}">
        <p14:creationId xmlns:p14="http://schemas.microsoft.com/office/powerpoint/2010/main" val="889093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3B9CDD-18C6-4F44-BA4C-B6D091A33503}" type="slidenum">
              <a:rPr lang="en-US" smtClean="0"/>
              <a:t>23</a:t>
            </a:fld>
            <a:endParaRPr lang="en-US"/>
          </a:p>
        </p:txBody>
      </p:sp>
    </p:spTree>
    <p:extLst>
      <p:ext uri="{BB962C8B-B14F-4D97-AF65-F5344CB8AC3E}">
        <p14:creationId xmlns:p14="http://schemas.microsoft.com/office/powerpoint/2010/main" val="1036207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比较静态分析</a:t>
            </a:r>
            <a:r>
              <a:rPr lang="zh-CN" altLang="en-US" sz="1200" b="0" i="0" kern="1200" dirty="0">
                <a:solidFill>
                  <a:schemeClr val="tx1"/>
                </a:solidFill>
                <a:effectLst/>
                <a:latin typeface="+mn-lt"/>
                <a:ea typeface="+mn-ea"/>
                <a:cs typeface="+mn-cs"/>
              </a:rPr>
              <a:t>是改变某一参数，通过新均衡状态与原均衡状态的比较以分析某项因素的变化对均衡所产生影响的方法。</a:t>
            </a:r>
            <a:endParaRPr lang="en-US" dirty="0"/>
          </a:p>
        </p:txBody>
      </p:sp>
      <p:sp>
        <p:nvSpPr>
          <p:cNvPr id="4" name="Slide Number Placeholder 3"/>
          <p:cNvSpPr>
            <a:spLocks noGrp="1"/>
          </p:cNvSpPr>
          <p:nvPr>
            <p:ph type="sldNum" sz="quarter" idx="10"/>
          </p:nvPr>
        </p:nvSpPr>
        <p:spPr/>
        <p:txBody>
          <a:bodyPr/>
          <a:lstStyle/>
          <a:p>
            <a:fld id="{463B9CDD-18C6-4F44-BA4C-B6D091A33503}" type="slidenum">
              <a:rPr lang="en-US" smtClean="0"/>
              <a:t>32</a:t>
            </a:fld>
            <a:endParaRPr lang="en-US"/>
          </a:p>
        </p:txBody>
      </p:sp>
    </p:spTree>
    <p:extLst>
      <p:ext uri="{BB962C8B-B14F-4D97-AF65-F5344CB8AC3E}">
        <p14:creationId xmlns:p14="http://schemas.microsoft.com/office/powerpoint/2010/main" val="2241617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Mankiw, N. G. , Romer D. &amp; Weil, R. D. N. . (1992). A contribution to the empirics of economic growth. </a:t>
            </a:r>
            <a:r>
              <a:rPr lang="en-US" sz="1200" b="0" i="1" kern="1200" dirty="0">
                <a:solidFill>
                  <a:schemeClr val="tx1"/>
                </a:solidFill>
                <a:effectLst/>
                <a:latin typeface="+mn-lt"/>
                <a:ea typeface="+mn-ea"/>
                <a:cs typeface="+mn-cs"/>
              </a:rPr>
              <a:t>The Quarterly Journal of Economics,</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107</a:t>
            </a:r>
            <a:r>
              <a:rPr lang="en-US" sz="1200" b="0" i="0" kern="1200" dirty="0">
                <a:solidFill>
                  <a:schemeClr val="tx1"/>
                </a:solidFill>
                <a:effectLst/>
                <a:latin typeface="+mn-lt"/>
                <a:ea typeface="+mn-ea"/>
                <a:cs typeface="+mn-cs"/>
              </a:rPr>
              <a:t>(2), 407-437.</a:t>
            </a:r>
            <a:endParaRPr lang="en-US" dirty="0"/>
          </a:p>
        </p:txBody>
      </p:sp>
      <p:sp>
        <p:nvSpPr>
          <p:cNvPr id="4" name="Slide Number Placeholder 3"/>
          <p:cNvSpPr>
            <a:spLocks noGrp="1"/>
          </p:cNvSpPr>
          <p:nvPr>
            <p:ph type="sldNum" sz="quarter" idx="5"/>
          </p:nvPr>
        </p:nvSpPr>
        <p:spPr/>
        <p:txBody>
          <a:bodyPr/>
          <a:lstStyle/>
          <a:p>
            <a:fld id="{463B9CDD-18C6-4F44-BA4C-B6D091A33503}" type="slidenum">
              <a:rPr lang="en-US" smtClean="0"/>
              <a:t>52</a:t>
            </a:fld>
            <a:endParaRPr lang="en-US"/>
          </a:p>
        </p:txBody>
      </p:sp>
    </p:spTree>
    <p:extLst>
      <p:ext uri="{BB962C8B-B14F-4D97-AF65-F5344CB8AC3E}">
        <p14:creationId xmlns:p14="http://schemas.microsoft.com/office/powerpoint/2010/main" val="2741397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zh-CN" altLang="en-US" dirty="0"/>
                  <a:t>用</a:t>
                </a:r>
                <a:r>
                  <a:rPr lang="en-US" altLang="zh-CN" dirty="0"/>
                  <a:t>C-D</a:t>
                </a:r>
                <a:r>
                  <a:rPr lang="zh-CN" altLang="en-US" dirty="0"/>
                  <a:t>生产函数 </a:t>
                </a:r>
                <a14:m>
                  <m:oMath xmlns:m="http://schemas.openxmlformats.org/officeDocument/2006/math">
                    <m:r>
                      <a:rPr lang="en-US" altLang="zh-CN" b="0" i="1" smtClean="0">
                        <a:latin typeface="Cambria Math"/>
                      </a:rPr>
                      <m:t>𝑌</m:t>
                    </m:r>
                    <m:r>
                      <a:rPr lang="en-US" altLang="zh-CN" b="0" i="1" smtClean="0">
                        <a:latin typeface="Cambria Math"/>
                      </a:rPr>
                      <m:t>=</m:t>
                    </m:r>
                    <m:r>
                      <a:rPr lang="en-US" altLang="zh-CN" b="0" i="1" smtClean="0">
                        <a:latin typeface="Cambria Math"/>
                      </a:rPr>
                      <m:t>𝐴</m:t>
                    </m:r>
                    <m:sSup>
                      <m:sSupPr>
                        <m:ctrlPr>
                          <a:rPr lang="en-US" altLang="zh-CN" b="0" i="1" smtClean="0">
                            <a:latin typeface="Cambria Math" panose="02040503050406030204" pitchFamily="18" charset="0"/>
                          </a:rPr>
                        </m:ctrlPr>
                      </m:sSupPr>
                      <m:e>
                        <m:r>
                          <a:rPr lang="en-US" altLang="zh-CN" b="0" i="1" smtClean="0">
                            <a:latin typeface="Cambria Math"/>
                          </a:rPr>
                          <m:t>𝑁</m:t>
                        </m:r>
                      </m:e>
                      <m:sup>
                        <m:r>
                          <a:rPr lang="en-US" altLang="zh-CN" b="0" i="1" smtClean="0">
                            <a:latin typeface="Cambria Math"/>
                          </a:rPr>
                          <m:t>𝛼</m:t>
                        </m:r>
                      </m:sup>
                    </m:sSup>
                    <m:sSup>
                      <m:sSupPr>
                        <m:ctrlPr>
                          <a:rPr lang="en-US" altLang="zh-CN" b="0" i="1" smtClean="0">
                            <a:latin typeface="Cambria Math" panose="02040503050406030204" pitchFamily="18" charset="0"/>
                          </a:rPr>
                        </m:ctrlPr>
                      </m:sSupPr>
                      <m:e>
                        <m:r>
                          <a:rPr lang="en-US" altLang="zh-CN" b="0" i="1" smtClean="0">
                            <a:latin typeface="Cambria Math"/>
                          </a:rPr>
                          <m:t>𝐾</m:t>
                        </m:r>
                      </m:e>
                      <m:sup>
                        <m:r>
                          <a:rPr lang="en-US" altLang="zh-CN" b="0" i="1" smtClean="0">
                            <a:latin typeface="Cambria Math"/>
                          </a:rPr>
                          <m:t>𝛽</m:t>
                        </m:r>
                      </m:sup>
                    </m:sSup>
                  </m:oMath>
                </a14:m>
                <a:r>
                  <a:rPr lang="en-US" dirty="0"/>
                  <a:t> </a:t>
                </a:r>
                <a:r>
                  <a:rPr lang="zh-CN" altLang="en-US" dirty="0"/>
                  <a:t>推导增长核算方程</a:t>
                </a:r>
                <a:endParaRPr lang="en-US" dirty="0"/>
              </a:p>
            </p:txBody>
          </p:sp>
        </mc:Choice>
        <mc:Fallback xmlns="">
          <p:sp>
            <p:nvSpPr>
              <p:cNvPr id="3" name="Notes Placeholder 2"/>
              <p:cNvSpPr>
                <a:spLocks noGrp="1"/>
              </p:cNvSpPr>
              <p:nvPr>
                <p:ph type="body" idx="1"/>
              </p:nvPr>
            </p:nvSpPr>
            <p:spPr/>
            <p:txBody>
              <a:bodyPr/>
              <a:lstStyle/>
              <a:p>
                <a:r>
                  <a:rPr lang="zh-CN" altLang="en-US" dirty="0" smtClean="0"/>
                  <a:t>用</a:t>
                </a:r>
                <a:r>
                  <a:rPr lang="en-US" altLang="zh-CN" dirty="0" smtClean="0"/>
                  <a:t>C-D</a:t>
                </a:r>
                <a:r>
                  <a:rPr lang="zh-CN" altLang="en-US" dirty="0" smtClean="0"/>
                  <a:t>生产函数 </a:t>
                </a:r>
                <a:r>
                  <a:rPr lang="en-US" altLang="zh-CN" b="0" i="0" smtClean="0">
                    <a:latin typeface="Cambria Math"/>
                  </a:rPr>
                  <a:t>𝑌=𝐴𝑁^𝛼 𝐾^𝛽</a:t>
                </a:r>
                <a:r>
                  <a:rPr lang="en-US" dirty="0" smtClean="0"/>
                  <a:t> </a:t>
                </a:r>
                <a:r>
                  <a:rPr lang="zh-CN" altLang="en-US" dirty="0" smtClean="0"/>
                  <a:t>推导增长核算方程</a:t>
                </a:r>
                <a:endParaRPr lang="en-US" dirty="0"/>
              </a:p>
            </p:txBody>
          </p:sp>
        </mc:Fallback>
      </mc:AlternateContent>
      <p:sp>
        <p:nvSpPr>
          <p:cNvPr id="4" name="Slide Number Placeholder 3"/>
          <p:cNvSpPr>
            <a:spLocks noGrp="1"/>
          </p:cNvSpPr>
          <p:nvPr>
            <p:ph type="sldNum" sz="quarter" idx="10"/>
          </p:nvPr>
        </p:nvSpPr>
        <p:spPr/>
        <p:txBody>
          <a:bodyPr/>
          <a:lstStyle/>
          <a:p>
            <a:fld id="{463B9CDD-18C6-4F44-BA4C-B6D091A33503}" type="slidenum">
              <a:rPr lang="en-US" smtClean="0"/>
              <a:t>60</a:t>
            </a:fld>
            <a:endParaRPr lang="en-US"/>
          </a:p>
        </p:txBody>
      </p:sp>
    </p:spTree>
    <p:extLst>
      <p:ext uri="{BB962C8B-B14F-4D97-AF65-F5344CB8AC3E}">
        <p14:creationId xmlns:p14="http://schemas.microsoft.com/office/powerpoint/2010/main" val="2465903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463B9CDD-18C6-4F44-BA4C-B6D091A33503}" type="slidenum">
              <a:rPr lang="en-US" smtClean="0"/>
              <a:t>63</a:t>
            </a:fld>
            <a:endParaRPr lang="en-US"/>
          </a:p>
        </p:txBody>
      </p:sp>
    </p:spTree>
    <p:extLst>
      <p:ext uri="{BB962C8B-B14F-4D97-AF65-F5344CB8AC3E}">
        <p14:creationId xmlns:p14="http://schemas.microsoft.com/office/powerpoint/2010/main" val="3283373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8F66DA47-21DD-44EB-A313-792A5A551A0B}" type="datetime1">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080A5526-B828-4500-A008-6E1A172A2E17}" type="datetime1">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8DB93AD-A430-4173-A24C-BD7819832139}" type="datetime1">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000" b="1">
                <a:solidFill>
                  <a:srgbClr val="C00000"/>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p:txBody>
          <a:bodyPr>
            <a:noAutofit/>
          </a:bodyPr>
          <a:lstStyle>
            <a:lvl1pPr>
              <a:defRPr sz="2000">
                <a:latin typeface="Times New Roman" panose="02020603050405020304" pitchFamily="18" charset="0"/>
                <a:cs typeface="Times New Roman" panose="02020603050405020304" pitchFamily="18" charset="0"/>
              </a:defRPr>
            </a:lvl1pPr>
            <a:lvl2pPr marL="742950" indent="-285750">
              <a:buFont typeface="Wingdings" panose="05000000000000000000" pitchFamily="2" charset="2"/>
              <a:buChar char="§"/>
              <a:defRPr sz="1800">
                <a:latin typeface="Times New Roman" panose="02020603050405020304" pitchFamily="18" charset="0"/>
                <a:cs typeface="Times New Roman" panose="02020603050405020304" pitchFamily="18" charset="0"/>
              </a:defRPr>
            </a:lvl2pPr>
            <a:lvl3pPr marL="1143000" indent="-228600">
              <a:buFont typeface="Times New Roman" panose="02020603050405020304" pitchFamily="18" charset="0"/>
              <a:buChar char="–"/>
              <a:defRPr sz="1800">
                <a:latin typeface="Times New Roman" panose="02020603050405020304" pitchFamily="18" charset="0"/>
                <a:cs typeface="Times New Roman" panose="02020603050405020304" pitchFamily="18" charset="0"/>
              </a:defRPr>
            </a:lvl3pPr>
            <a:lvl4pPr>
              <a:defRPr sz="2000">
                <a:latin typeface="Times New Roman" panose="02020603050405020304" pitchFamily="18" charset="0"/>
                <a:cs typeface="Times New Roman" panose="02020603050405020304" pitchFamily="18" charset="0"/>
              </a:defRPr>
            </a:lvl4pPr>
            <a:lvl5pPr>
              <a:defRPr sz="20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5DC4C837-0C0A-4F89-ADF0-C6347BFF0C84}" type="datetime1">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49B96E66-96ED-46A8-8095-317B4CAFDADA}"/>
              </a:ext>
            </a:extLst>
          </p:cNvPr>
          <p:cNvSpPr txBox="1">
            <a:spLocks/>
          </p:cNvSpPr>
          <p:nvPr userDrawn="1"/>
        </p:nvSpPr>
        <p:spPr>
          <a:xfrm>
            <a:off x="8419884" y="4826104"/>
            <a:ext cx="2133600" cy="273844"/>
          </a:xfrm>
          <a:prstGeom prst="rect">
            <a:avLst/>
          </a:prstGeom>
        </p:spPr>
        <p:txBody>
          <a:bodyPr/>
          <a:lstStyle>
            <a:defPPr>
              <a:defRPr lang="en-US"/>
            </a:defPPr>
            <a:lvl1pPr marL="0" algn="l" defTabSz="914400" rtl="0" eaLnBrk="1" latinLnBrk="0" hangingPunct="1">
              <a:defRPr sz="18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9DDD869C-1A5B-48CE-B933-B79F2A9EDC47}" type="datetime1">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678317EB-D041-4ECD-93BB-60E48004A239}" type="datetime1">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512A29C0-D609-4383-8AE5-E22D971E63BB}" type="datetime1">
              <a:rPr lang="en-US" smtClean="0"/>
              <a:t>5/18/23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1B61023B-9619-4F76-A3C4-624AFD85E99F}" type="datetime1">
              <a:rPr lang="en-US" smtClean="0"/>
              <a:t>5/18/23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A41F608A-5F61-4FD4-B2F8-ED7CC54CA9BF}" type="datetime1">
              <a:rPr lang="en-US" smtClean="0"/>
              <a:t>5/18/23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C0995B88-C60D-4643-B569-B37B5944A727}" type="datetime1">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C748B47E-4367-4293-A976-C119657E8FFF}" type="datetime1">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23950"/>
            <a:ext cx="8229600" cy="3470673"/>
          </a:xfrm>
          <a:prstGeom prst="rect">
            <a:avLst/>
          </a:prstGeom>
        </p:spPr>
        <p:txBody>
          <a:bodyPr vert="horz" lIns="91440" tIns="45720" rIns="91440" bIns="45720" rtlCol="0">
            <a:noAutofit/>
          </a:bodyPr>
          <a:lstStyle/>
          <a:p>
            <a:pPr lvl="0"/>
            <a:endParaRPr lang="en-US" dirty="0"/>
          </a:p>
          <a:p>
            <a:pPr lvl="0"/>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B6F15528-21DE-4FAA-801E-634DDDAF4B2B}" type="slidenum">
              <a:rPr lang="en-US" smtClean="0"/>
              <a:pPr/>
              <a:t>‹#›</a:t>
            </a:fld>
            <a:endParaRPr lang="en-US" dirty="0"/>
          </a:p>
        </p:txBody>
      </p:sp>
      <p:sp>
        <p:nvSpPr>
          <p:cNvPr id="9" name="任意多边形: 形状 8">
            <a:extLst>
              <a:ext uri="{FF2B5EF4-FFF2-40B4-BE49-F238E27FC236}">
                <a16:creationId xmlns:a16="http://schemas.microsoft.com/office/drawing/2014/main" id="{16684858-8B8F-4329-8130-34B81A9737BA}"/>
              </a:ext>
            </a:extLst>
          </p:cNvPr>
          <p:cNvSpPr/>
          <p:nvPr userDrawn="1"/>
        </p:nvSpPr>
        <p:spPr>
          <a:xfrm>
            <a:off x="-762000" y="4485004"/>
            <a:ext cx="12192000" cy="658495"/>
          </a:xfrm>
          <a:custGeom>
            <a:avLst/>
            <a:gdLst>
              <a:gd name="connsiteX0" fmla="*/ 12192000 w 12192000"/>
              <a:gd name="connsiteY0" fmla="*/ 0 h 834158"/>
              <a:gd name="connsiteX1" fmla="*/ 12192000 w 12192000"/>
              <a:gd name="connsiteY1" fmla="*/ 834158 h 834158"/>
              <a:gd name="connsiteX2" fmla="*/ 0 w 12192000"/>
              <a:gd name="connsiteY2" fmla="*/ 834158 h 834158"/>
              <a:gd name="connsiteX3" fmla="*/ 0 w 12192000"/>
              <a:gd name="connsiteY3" fmla="*/ 421770 h 834158"/>
              <a:gd name="connsiteX4" fmla="*/ 703930 w 12192000"/>
              <a:gd name="connsiteY4" fmla="*/ 493800 h 834158"/>
              <a:gd name="connsiteX5" fmla="*/ 4867275 w 12192000"/>
              <a:gd name="connsiteY5" fmla="*/ 671363 h 834158"/>
              <a:gd name="connsiteX6" fmla="*/ 12109997 w 12192000"/>
              <a:gd name="connsiteY6" fmla="*/ 22736 h 83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34158">
                <a:moveTo>
                  <a:pt x="12192000" y="0"/>
                </a:moveTo>
                <a:lnTo>
                  <a:pt x="12192000" y="834158"/>
                </a:lnTo>
                <a:lnTo>
                  <a:pt x="0" y="834158"/>
                </a:lnTo>
                <a:lnTo>
                  <a:pt x="0" y="421770"/>
                </a:lnTo>
                <a:lnTo>
                  <a:pt x="703930" y="493800"/>
                </a:lnTo>
                <a:cubicBezTo>
                  <a:pt x="1941539" y="607040"/>
                  <a:pt x="3359810" y="671363"/>
                  <a:pt x="4867275" y="671363"/>
                </a:cubicBezTo>
                <a:cubicBezTo>
                  <a:pt x="7882206" y="671363"/>
                  <a:pt x="10540358" y="414071"/>
                  <a:pt x="12109997" y="22736"/>
                </a:cubicBezTo>
                <a:close/>
              </a:path>
            </a:pathLst>
          </a:custGeom>
          <a:solidFill>
            <a:srgbClr val="8088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0" name="任意多边形: 形状 9">
            <a:extLst>
              <a:ext uri="{FF2B5EF4-FFF2-40B4-BE49-F238E27FC236}">
                <a16:creationId xmlns:a16="http://schemas.microsoft.com/office/drawing/2014/main" id="{E3DF36AC-781E-47BC-8037-10F60F93D0F8}"/>
              </a:ext>
            </a:extLst>
          </p:cNvPr>
          <p:cNvSpPr/>
          <p:nvPr userDrawn="1"/>
        </p:nvSpPr>
        <p:spPr>
          <a:xfrm>
            <a:off x="-762000" y="4485005"/>
            <a:ext cx="6540284" cy="448945"/>
          </a:xfrm>
          <a:custGeom>
            <a:avLst/>
            <a:gdLst>
              <a:gd name="connsiteX0" fmla="*/ 0 w 5170531"/>
              <a:gd name="connsiteY0" fmla="*/ 0 h 794504"/>
              <a:gd name="connsiteX1" fmla="*/ 509126 w 5170531"/>
              <a:gd name="connsiteY1" fmla="*/ 127114 h 794504"/>
              <a:gd name="connsiteX2" fmla="*/ 4499910 w 5170531"/>
              <a:gd name="connsiteY2" fmla="*/ 720789 h 794504"/>
              <a:gd name="connsiteX3" fmla="*/ 5170531 w 5170531"/>
              <a:gd name="connsiteY3" fmla="*/ 768690 h 794504"/>
              <a:gd name="connsiteX4" fmla="*/ 4943847 w 5170531"/>
              <a:gd name="connsiteY4" fmla="*/ 779391 h 794504"/>
              <a:gd name="connsiteX5" fmla="*/ 3958041 w 5170531"/>
              <a:gd name="connsiteY5" fmla="*/ 794504 h 794504"/>
              <a:gd name="connsiteX6" fmla="*/ 499235 w 5170531"/>
              <a:gd name="connsiteY6" fmla="*/ 576626 h 794504"/>
              <a:gd name="connsiteX7" fmla="*/ 0 w 5170531"/>
              <a:gd name="connsiteY7" fmla="*/ 484608 h 79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0531" h="794504">
                <a:moveTo>
                  <a:pt x="0" y="0"/>
                </a:moveTo>
                <a:lnTo>
                  <a:pt x="509126" y="127114"/>
                </a:lnTo>
                <a:cubicBezTo>
                  <a:pt x="1656276" y="394427"/>
                  <a:pt x="3011164" y="598944"/>
                  <a:pt x="4499910" y="720789"/>
                </a:cubicBezTo>
                <a:lnTo>
                  <a:pt x="5170531" y="768690"/>
                </a:lnTo>
                <a:lnTo>
                  <a:pt x="4943847" y="779391"/>
                </a:lnTo>
                <a:cubicBezTo>
                  <a:pt x="4625423" y="789300"/>
                  <a:pt x="4295728" y="794504"/>
                  <a:pt x="3958041" y="794504"/>
                </a:cubicBezTo>
                <a:cubicBezTo>
                  <a:pt x="2607293" y="794504"/>
                  <a:pt x="1384420" y="711242"/>
                  <a:pt x="499235" y="576626"/>
                </a:cubicBezTo>
                <a:lnTo>
                  <a:pt x="0" y="48460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p:titleStyle>
    <p:bodyStyle>
      <a:lvl1pPr marL="342900" indent="-342900" algn="l" defTabSz="914400" rtl="0" eaLnBrk="1" latinLnBrk="0" hangingPunct="1">
        <a:spcBef>
          <a:spcPts val="600"/>
        </a:spcBef>
        <a:buSzPct val="200000"/>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defTabSz="914400" rtl="0" eaLnBrk="1" latinLnBrk="0" hangingPunct="1">
        <a:spcBef>
          <a:spcPts val="600"/>
        </a:spcBef>
        <a:buFont typeface="Wingdings" panose="05000000000000000000" pitchFamily="2" charset="2"/>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spcBef>
          <a:spcPts val="600"/>
        </a:spcBef>
        <a:buFont typeface="Calibri" panose="020F050202020403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RU_Geography%20and%20Economic%20Growth.mp4"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png"/><Relationship Id="rId3" Type="http://schemas.openxmlformats.org/officeDocument/2006/relationships/image" Target="../media/image9.jpe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26.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1.png"/><Relationship Id="rId2" Type="http://schemas.openxmlformats.org/officeDocument/2006/relationships/image" Target="../media/image9.jpeg"/><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povertydata.worldbank.org/MAPvisualizer/DVMap.html" TargetMode="External"/><Relationship Id="rId2" Type="http://schemas.openxmlformats.org/officeDocument/2006/relationships/hyperlink" Target="http://databank.worldbank.org/data/reports.aspx?source=2&amp;series=NY.GDP.PCAP.KD"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baijiahao.baidu.com/s?id=1569395141715186&amp;wfr=spider&amp;for=pc" TargetMode="External"/></Relationships>
</file>

<file path=ppt/slides/_rels/slide3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21" Type="http://schemas.openxmlformats.org/officeDocument/2006/relationships/image" Target="../media/image11.tmp"/><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410.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tags" Target="../tags/tag38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1.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7.xml"/><Relationship Id="rId26" Type="http://schemas.openxmlformats.org/officeDocument/2006/relationships/image" Target="../media/image450.png"/><Relationship Id="rId3" Type="http://schemas.openxmlformats.org/officeDocument/2006/relationships/tags" Target="../tags/tag20.xml"/><Relationship Id="rId21" Type="http://schemas.openxmlformats.org/officeDocument/2006/relationships/tags" Target="../tags/tag56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5" Type="http://schemas.openxmlformats.org/officeDocument/2006/relationships/tags" Target="../tags/tag590.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image" Target="../media/image420.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24" Type="http://schemas.openxmlformats.org/officeDocument/2006/relationships/image" Target="../media/image440.png"/><Relationship Id="rId5" Type="http://schemas.openxmlformats.org/officeDocument/2006/relationships/tags" Target="../tags/tag22.xml"/><Relationship Id="rId15" Type="http://schemas.openxmlformats.org/officeDocument/2006/relationships/tags" Target="../tags/tag32.xml"/><Relationship Id="rId23" Type="http://schemas.openxmlformats.org/officeDocument/2006/relationships/tags" Target="../tags/tag570.xml"/><Relationship Id="rId10" Type="http://schemas.openxmlformats.org/officeDocument/2006/relationships/tags" Target="../tags/tag27.xml"/><Relationship Id="rId19" Type="http://schemas.openxmlformats.org/officeDocument/2006/relationships/tags" Target="../tags/tag550.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 Id="rId22" Type="http://schemas.openxmlformats.org/officeDocument/2006/relationships/image" Target="../media/image430.png"/><Relationship Id="rId27" Type="http://schemas.openxmlformats.org/officeDocument/2006/relationships/image" Target="../media/image11.tmp"/></Relationships>
</file>

<file path=ppt/slides/_rels/slide32.xml.rels><?xml version="1.0" encoding="UTF-8" standalone="yes"?>
<Relationships xmlns="http://schemas.openxmlformats.org/package/2006/relationships"><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70.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slideLayout" Target="../slideLayouts/slideLayout7.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19" Type="http://schemas.openxmlformats.org/officeDocument/2006/relationships/image" Target="../media/image11.tmp"/><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rarehistoricalphotos.com/vulture-little-gir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680.png"/></Relationships>
</file>

<file path=ppt/slides/_rels/slide5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2.png"/><Relationship Id="rId7" Type="http://schemas.openxmlformats.org/officeDocument/2006/relationships/image" Target="../media/image80.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680.png"/><Relationship Id="rId4" Type="http://schemas.openxmlformats.org/officeDocument/2006/relationships/image" Target="../media/image73.png"/><Relationship Id="rId9"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www.dayue8.com/luo6/23749.html" TargetMode="External"/><Relationship Id="rId4" Type="http://schemas.openxmlformats.org/officeDocument/2006/relationships/hyperlink" Target="USA%20vs%20China%20vs%20India-%20Everything%20Compared%20(1970-2017).mp4"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slideLayout" Target="../slideLayouts/slideLayout7.xml"/><Relationship Id="rId26" Type="http://schemas.openxmlformats.org/officeDocument/2006/relationships/image" Target="../media/image86.png"/><Relationship Id="rId3" Type="http://schemas.openxmlformats.org/officeDocument/2006/relationships/tags" Target="../tags/tag54.xml"/><Relationship Id="rId21" Type="http://schemas.openxmlformats.org/officeDocument/2006/relationships/tags" Target="../tags/tag561.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5" Type="http://schemas.openxmlformats.org/officeDocument/2006/relationships/tags" Target="../tags/tag580.xml"/><Relationship Id="rId2" Type="http://schemas.openxmlformats.org/officeDocument/2006/relationships/tags" Target="../tags/tag53.xml"/><Relationship Id="rId16" Type="http://schemas.openxmlformats.org/officeDocument/2006/relationships/tags" Target="../tags/tag67.xml"/><Relationship Id="rId20" Type="http://schemas.openxmlformats.org/officeDocument/2006/relationships/image" Target="../media/image83.png"/><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24" Type="http://schemas.openxmlformats.org/officeDocument/2006/relationships/image" Target="../media/image85.png"/><Relationship Id="rId5" Type="http://schemas.openxmlformats.org/officeDocument/2006/relationships/tags" Target="../tags/tag56.xml"/><Relationship Id="rId15" Type="http://schemas.openxmlformats.org/officeDocument/2006/relationships/tags" Target="../tags/tag66.xml"/><Relationship Id="rId23" Type="http://schemas.openxmlformats.org/officeDocument/2006/relationships/tags" Target="../tags/tag571.xml"/><Relationship Id="rId10" Type="http://schemas.openxmlformats.org/officeDocument/2006/relationships/tags" Target="../tags/tag61.xml"/><Relationship Id="rId19" Type="http://schemas.openxmlformats.org/officeDocument/2006/relationships/tags" Target="../tags/tag551.xml"/><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 Id="rId22" Type="http://schemas.openxmlformats.org/officeDocument/2006/relationships/image" Target="../media/image84.png"/><Relationship Id="rId27" Type="http://schemas.openxmlformats.org/officeDocument/2006/relationships/image" Target="../media/image11.tmp"/></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movie.douban.com/subject/26752088/"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zhihu.com/question/46755172"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MRU_Growth%20Miracles%20and%20Growth%20Disasters.mp4"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solidFill>
                  <a:schemeClr val="tx1"/>
                </a:solidFill>
              </a:rPr>
              <a:pPr/>
              <a:t>1</a:t>
            </a:fld>
            <a:endParaRPr lang="en-US" dirty="0">
              <a:solidFill>
                <a:schemeClr val="tx1"/>
              </a:solidFill>
            </a:endParaRPr>
          </a:p>
        </p:txBody>
      </p:sp>
      <p:sp>
        <p:nvSpPr>
          <p:cNvPr id="6" name="Slide Number Placeholder 3">
            <a:extLst>
              <a:ext uri="{FF2B5EF4-FFF2-40B4-BE49-F238E27FC236}">
                <a16:creationId xmlns:a16="http://schemas.microsoft.com/office/drawing/2014/main" id="{DAA2E198-8E3D-460E-A4C6-7C599489403C}"/>
              </a:ext>
            </a:extLst>
          </p:cNvPr>
          <p:cNvSpPr txBox="1">
            <a:spLocks/>
          </p:cNvSpPr>
          <p:nvPr/>
        </p:nvSpPr>
        <p:spPr>
          <a:xfrm>
            <a:off x="6553200" y="4767263"/>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solidFill>
                  <a:schemeClr val="tx1"/>
                </a:solidFill>
              </a:rPr>
              <a:pPr/>
              <a:t>1</a:t>
            </a:fld>
            <a:endParaRPr lang="en-US" dirty="0">
              <a:solidFill>
                <a:schemeClr val="tx1"/>
              </a:solidFill>
            </a:endParaRPr>
          </a:p>
        </p:txBody>
      </p:sp>
      <p:sp>
        <p:nvSpPr>
          <p:cNvPr id="7" name="灯片编号占位符 3">
            <a:extLst>
              <a:ext uri="{FF2B5EF4-FFF2-40B4-BE49-F238E27FC236}">
                <a16:creationId xmlns:a16="http://schemas.microsoft.com/office/drawing/2014/main" id="{78352512-3178-4934-A2B6-6A315B6580C4}"/>
              </a:ext>
            </a:extLst>
          </p:cNvPr>
          <p:cNvSpPr txBox="1">
            <a:spLocks/>
          </p:cNvSpPr>
          <p:nvPr/>
        </p:nvSpPr>
        <p:spPr>
          <a:xfrm>
            <a:off x="6553200" y="4767263"/>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solidFill>
                  <a:schemeClr val="tx1"/>
                </a:solidFill>
              </a:rPr>
              <a:pPr/>
              <a:t>1</a:t>
            </a:fld>
            <a:endParaRPr lang="en-US" dirty="0">
              <a:solidFill>
                <a:schemeClr val="tx1"/>
              </a:solidFill>
            </a:endParaRPr>
          </a:p>
        </p:txBody>
      </p:sp>
      <p:sp>
        <p:nvSpPr>
          <p:cNvPr id="8" name="灯片编号占位符 3">
            <a:extLst>
              <a:ext uri="{FF2B5EF4-FFF2-40B4-BE49-F238E27FC236}">
                <a16:creationId xmlns:a16="http://schemas.microsoft.com/office/drawing/2014/main" id="{AA1217B7-FB17-4A9A-AC88-1695706C596C}"/>
              </a:ext>
            </a:extLst>
          </p:cNvPr>
          <p:cNvSpPr txBox="1">
            <a:spLocks/>
          </p:cNvSpPr>
          <p:nvPr/>
        </p:nvSpPr>
        <p:spPr>
          <a:xfrm>
            <a:off x="6705600" y="4869656"/>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solidFill>
                  <a:schemeClr val="tx1"/>
                </a:solidFill>
              </a:rPr>
              <a:pPr/>
              <a:t>1</a:t>
            </a:fld>
            <a:endParaRPr lang="en-US" dirty="0">
              <a:solidFill>
                <a:schemeClr val="tx1"/>
              </a:solidFill>
            </a:endParaRPr>
          </a:p>
        </p:txBody>
      </p:sp>
      <p:sp>
        <p:nvSpPr>
          <p:cNvPr id="9" name="矩形 8">
            <a:extLst>
              <a:ext uri="{FF2B5EF4-FFF2-40B4-BE49-F238E27FC236}">
                <a16:creationId xmlns:a16="http://schemas.microsoft.com/office/drawing/2014/main" id="{0FB026D9-CC0D-4BC0-A751-19F9E8BFD0A9}"/>
              </a:ext>
            </a:extLst>
          </p:cNvPr>
          <p:cNvSpPr/>
          <p:nvPr/>
        </p:nvSpPr>
        <p:spPr>
          <a:xfrm>
            <a:off x="-1676400" y="4171950"/>
            <a:ext cx="14859000" cy="2750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矩形 10">
            <a:extLst>
              <a:ext uri="{FF2B5EF4-FFF2-40B4-BE49-F238E27FC236}">
                <a16:creationId xmlns:a16="http://schemas.microsoft.com/office/drawing/2014/main" id="{C26E44C8-1261-4DC3-876A-D9093932832A}"/>
              </a:ext>
            </a:extLst>
          </p:cNvPr>
          <p:cNvSpPr/>
          <p:nvPr/>
        </p:nvSpPr>
        <p:spPr>
          <a:xfrm>
            <a:off x="4549140" y="1126476"/>
            <a:ext cx="3050666"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2" name="灯片编号占位符 3">
            <a:extLst>
              <a:ext uri="{FF2B5EF4-FFF2-40B4-BE49-F238E27FC236}">
                <a16:creationId xmlns:a16="http://schemas.microsoft.com/office/drawing/2014/main" id="{B5829EBC-EBA2-423B-9FC6-39C61D36700A}"/>
              </a:ext>
            </a:extLst>
          </p:cNvPr>
          <p:cNvSpPr txBox="1">
            <a:spLocks/>
          </p:cNvSpPr>
          <p:nvPr/>
        </p:nvSpPr>
        <p:spPr>
          <a:xfrm>
            <a:off x="6553200" y="4781550"/>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solidFill>
                  <a:schemeClr val="tx1"/>
                </a:solidFill>
              </a:rPr>
              <a:pPr/>
              <a:t>1</a:t>
            </a:fld>
            <a:endParaRPr lang="en-US" dirty="0">
              <a:solidFill>
                <a:schemeClr val="tx1"/>
              </a:solidFill>
            </a:endParaRPr>
          </a:p>
        </p:txBody>
      </p:sp>
      <p:sp>
        <p:nvSpPr>
          <p:cNvPr id="13" name="矩形 12">
            <a:extLst>
              <a:ext uri="{FF2B5EF4-FFF2-40B4-BE49-F238E27FC236}">
                <a16:creationId xmlns:a16="http://schemas.microsoft.com/office/drawing/2014/main" id="{2C082C69-E151-443B-80CD-D779FA4B677D}"/>
              </a:ext>
            </a:extLst>
          </p:cNvPr>
          <p:cNvSpPr/>
          <p:nvPr/>
        </p:nvSpPr>
        <p:spPr>
          <a:xfrm>
            <a:off x="4526280" y="1147574"/>
            <a:ext cx="3050667" cy="338554"/>
          </a:xfrm>
          <a:prstGeom prst="rect">
            <a:avLst/>
          </a:prstGeom>
        </p:spPr>
        <p:txBody>
          <a:bodyPr wrap="square">
            <a:spAutoFit/>
          </a:bodyPr>
          <a:lstStyle/>
          <a:p>
            <a:pPr indent="-809625" algn="dist"/>
            <a:r>
              <a:rPr lang="zh-CN" altLang="en-US" sz="1600" dirty="0">
                <a:latin typeface="微软雅黑" panose="020B0503020204020204" pitchFamily="34" charset="-122"/>
                <a:ea typeface="微软雅黑" panose="020B0503020204020204" pitchFamily="34" charset="-122"/>
              </a:rPr>
              <a:t>第一节 经济增长的描述和事实</a:t>
            </a:r>
            <a:endParaRPr lang="en-US" altLang="zh-CN" sz="1600"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A91A944F-1510-4D42-9802-CBF715BC60EB}"/>
              </a:ext>
            </a:extLst>
          </p:cNvPr>
          <p:cNvSpPr/>
          <p:nvPr/>
        </p:nvSpPr>
        <p:spPr>
          <a:xfrm>
            <a:off x="4526280" y="2720749"/>
            <a:ext cx="2316480" cy="338554"/>
          </a:xfrm>
          <a:prstGeom prst="rect">
            <a:avLst/>
          </a:prstGeom>
        </p:spPr>
        <p:txBody>
          <a:bodyPr wrap="square">
            <a:spAutoFit/>
          </a:bodyPr>
          <a:lstStyle/>
          <a:p>
            <a:pPr marL="809625" indent="-809625"/>
            <a:r>
              <a:rPr lang="zh-CN" altLang="en-US" sz="1600" dirty="0">
                <a:latin typeface="微软雅黑" panose="020B0503020204020204" pitchFamily="34" charset="-122"/>
                <a:ea typeface="微软雅黑" panose="020B0503020204020204" pitchFamily="34" charset="-122"/>
              </a:rPr>
              <a:t>第四节 内生增长理论</a:t>
            </a:r>
            <a:endParaRPr lang="en-US" altLang="zh-CN" sz="16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E47B11F4-8D1A-4818-8832-6EAAD65F07CD}"/>
              </a:ext>
            </a:extLst>
          </p:cNvPr>
          <p:cNvSpPr/>
          <p:nvPr/>
        </p:nvSpPr>
        <p:spPr>
          <a:xfrm>
            <a:off x="4526280" y="1668739"/>
            <a:ext cx="2697480" cy="338554"/>
          </a:xfrm>
          <a:prstGeom prst="rect">
            <a:avLst/>
          </a:prstGeom>
        </p:spPr>
        <p:txBody>
          <a:bodyPr wrap="square">
            <a:spAutoFit/>
          </a:bodyPr>
          <a:lstStyle/>
          <a:p>
            <a:pPr marL="809625" indent="-809625"/>
            <a:r>
              <a:rPr lang="zh-CN" altLang="en-US" sz="1600" dirty="0">
                <a:latin typeface="微软雅黑" panose="020B0503020204020204" pitchFamily="34" charset="-122"/>
                <a:ea typeface="微软雅黑" panose="020B0503020204020204" pitchFamily="34" charset="-122"/>
              </a:rPr>
              <a:t>第二节 经济增长的决定因素</a:t>
            </a:r>
            <a:endParaRPr lang="en-US" altLang="zh-CN" sz="1600" dirty="0">
              <a:latin typeface="微软雅黑" panose="020B0503020204020204" pitchFamily="34" charset="-122"/>
              <a:ea typeface="微软雅黑" panose="020B0503020204020204" pitchFamily="34" charset="-122"/>
            </a:endParaRPr>
          </a:p>
        </p:txBody>
      </p:sp>
      <p:sp>
        <p:nvSpPr>
          <p:cNvPr id="16" name="Title 1">
            <a:extLst>
              <a:ext uri="{FF2B5EF4-FFF2-40B4-BE49-F238E27FC236}">
                <a16:creationId xmlns:a16="http://schemas.microsoft.com/office/drawing/2014/main" id="{BC3F7CD7-E5E2-4C9E-85FD-8E9C7A63F66C}"/>
              </a:ext>
            </a:extLst>
          </p:cNvPr>
          <p:cNvSpPr txBox="1">
            <a:spLocks/>
          </p:cNvSpPr>
          <p:nvPr/>
        </p:nvSpPr>
        <p:spPr>
          <a:xfrm>
            <a:off x="1660235" y="845693"/>
            <a:ext cx="184730" cy="497957"/>
          </a:xfrm>
          <a:prstGeom prst="rect">
            <a:avLst/>
          </a:prstGeom>
        </p:spPr>
        <p:txBody>
          <a:bodyPr vert="horz" wrap="none" lIns="91440" tIns="45720" rIns="91440" bIns="45720" rtlCol="0" anchor="ctr">
            <a:spAutoFit/>
          </a:bodyPr>
          <a:lstStyle>
            <a:defPPr>
              <a:defRPr lang="en-US"/>
            </a:defPPr>
            <a:lvl1pPr algn="ctr">
              <a:lnSpc>
                <a:spcPct val="120000"/>
              </a:lnSpc>
              <a:spcBef>
                <a:spcPct val="0"/>
              </a:spcBef>
              <a:buNone/>
              <a:defRPr sz="2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endParaRPr lang="en-US" dirty="0">
              <a:solidFill>
                <a:schemeClr val="tx1"/>
              </a:solidFill>
            </a:endParaRPr>
          </a:p>
        </p:txBody>
      </p:sp>
      <p:sp>
        <p:nvSpPr>
          <p:cNvPr id="20" name="矩形 19">
            <a:extLst>
              <a:ext uri="{FF2B5EF4-FFF2-40B4-BE49-F238E27FC236}">
                <a16:creationId xmlns:a16="http://schemas.microsoft.com/office/drawing/2014/main" id="{620773CF-6864-4CFA-A10A-4B563C7B25C7}"/>
              </a:ext>
            </a:extLst>
          </p:cNvPr>
          <p:cNvSpPr/>
          <p:nvPr/>
        </p:nvSpPr>
        <p:spPr>
          <a:xfrm>
            <a:off x="4526280" y="3241914"/>
            <a:ext cx="2092239" cy="338554"/>
          </a:xfrm>
          <a:prstGeom prst="rect">
            <a:avLst/>
          </a:prstGeom>
        </p:spPr>
        <p:txBody>
          <a:bodyPr wrap="square">
            <a:spAutoFit/>
          </a:bodyPr>
          <a:lstStyle/>
          <a:p>
            <a:pPr marL="809625" indent="-809625"/>
            <a:r>
              <a:rPr lang="zh-CN" altLang="en-US" sz="1600" dirty="0">
                <a:latin typeface="微软雅黑" panose="020B0503020204020204" pitchFamily="34" charset="-122"/>
                <a:ea typeface="微软雅黑" panose="020B0503020204020204" pitchFamily="34" charset="-122"/>
              </a:rPr>
              <a:t>第五节 增长核算</a:t>
            </a:r>
            <a:endParaRPr lang="en-US" altLang="zh-CN" sz="1600" dirty="0">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D996D176-EAEF-4B13-BAA9-31C671A4D387}"/>
              </a:ext>
            </a:extLst>
          </p:cNvPr>
          <p:cNvSpPr/>
          <p:nvPr/>
        </p:nvSpPr>
        <p:spPr>
          <a:xfrm>
            <a:off x="4526280" y="3763079"/>
            <a:ext cx="2697480" cy="338554"/>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第六节 促进经济增长的政策</a:t>
            </a:r>
            <a:endParaRPr lang="en-US" altLang="zh-CN" sz="1600" dirty="0">
              <a:latin typeface="微软雅黑" panose="020B0503020204020204" pitchFamily="34" charset="-122"/>
              <a:ea typeface="微软雅黑" panose="020B0503020204020204" pitchFamily="34" charset="-122"/>
            </a:endParaRPr>
          </a:p>
        </p:txBody>
      </p:sp>
      <p:sp>
        <p:nvSpPr>
          <p:cNvPr id="17" name="矩形 13">
            <a:extLst>
              <a:ext uri="{FF2B5EF4-FFF2-40B4-BE49-F238E27FC236}">
                <a16:creationId xmlns:a16="http://schemas.microsoft.com/office/drawing/2014/main" id="{6ECEDE79-1373-4013-92D9-CE0B390F6C54}"/>
              </a:ext>
            </a:extLst>
          </p:cNvPr>
          <p:cNvSpPr/>
          <p:nvPr/>
        </p:nvSpPr>
        <p:spPr>
          <a:xfrm>
            <a:off x="4526280" y="2199584"/>
            <a:ext cx="2316480" cy="338554"/>
          </a:xfrm>
          <a:prstGeom prst="rect">
            <a:avLst/>
          </a:prstGeom>
        </p:spPr>
        <p:txBody>
          <a:bodyPr wrap="square">
            <a:spAutoFit/>
          </a:bodyPr>
          <a:lstStyle/>
          <a:p>
            <a:pPr marL="809625" indent="-809625"/>
            <a:r>
              <a:rPr lang="zh-CN" altLang="en-US" sz="1600" dirty="0">
                <a:latin typeface="微软雅黑" panose="020B0503020204020204" pitchFamily="34" charset="-122"/>
                <a:ea typeface="微软雅黑" panose="020B0503020204020204" pitchFamily="34" charset="-122"/>
              </a:rPr>
              <a:t>第三节 新古典增长模型</a:t>
            </a:r>
            <a:endParaRPr lang="en-US" altLang="zh-CN" sz="1600"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A99C84A8-966D-904D-8DE1-AAAE5429791E}"/>
              </a:ext>
            </a:extLst>
          </p:cNvPr>
          <p:cNvSpPr txBox="1"/>
          <p:nvPr/>
        </p:nvSpPr>
        <p:spPr>
          <a:xfrm>
            <a:off x="4648200" y="438150"/>
            <a:ext cx="2575560" cy="369332"/>
          </a:xfrm>
          <a:prstGeom prst="rect">
            <a:avLst/>
          </a:prstGeom>
          <a:noFill/>
        </p:spPr>
        <p:txBody>
          <a:bodyPr wrap="square" rtlCol="0">
            <a:spAutoFit/>
          </a:bodyPr>
          <a:lstStyle/>
          <a:p>
            <a:r>
              <a:rPr kumimoji="1" lang="zh-CN" altLang="en-US" dirty="0"/>
              <a:t>经济增长</a:t>
            </a:r>
          </a:p>
        </p:txBody>
      </p:sp>
    </p:spTree>
    <p:extLst>
      <p:ext uri="{BB962C8B-B14F-4D97-AF65-F5344CB8AC3E}">
        <p14:creationId xmlns:p14="http://schemas.microsoft.com/office/powerpoint/2010/main" val="1608148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3388" y="874514"/>
            <a:ext cx="8229600" cy="3394472"/>
          </a:xfrm>
        </p:spPr>
        <p:txBody>
          <a:bodyPr vert="horz" lIns="91440" tIns="45720" rIns="91440" bIns="45720" rtlCol="0">
            <a:noAutofit/>
          </a:bodyPr>
          <a:lstStyle/>
          <a:p>
            <a:pPr marL="0" indent="0">
              <a:spcBef>
                <a:spcPct val="20000"/>
              </a:spcBef>
              <a:buNone/>
            </a:pPr>
            <a:r>
              <a:rPr lang="zh-CN" altLang="en-US" sz="1800" b="1" dirty="0">
                <a:ea typeface="宋体" panose="02010600030101010101" pitchFamily="2" charset="-122"/>
              </a:rPr>
              <a:t>事实</a:t>
            </a:r>
            <a:r>
              <a:rPr lang="en-US" altLang="zh-CN" sz="1800" b="1" dirty="0">
                <a:ea typeface="宋体" panose="02010600030101010101" pitchFamily="2" charset="-122"/>
              </a:rPr>
              <a:t>4. </a:t>
            </a:r>
            <a:r>
              <a:rPr lang="zh-CN" altLang="en-US" sz="1800" b="1" dirty="0">
                <a:ea typeface="宋体" panose="02010600030101010101" pitchFamily="2" charset="-122"/>
              </a:rPr>
              <a:t>各国或地区的人口增长率与人均收入负相关</a:t>
            </a:r>
            <a:endParaRPr lang="en-US" sz="1800" b="1" dirty="0">
              <a:ea typeface="宋体" panose="02010600030101010101" pitchFamily="2" charset="-122"/>
            </a:endParaRPr>
          </a:p>
        </p:txBody>
      </p:sp>
      <p:pic>
        <p:nvPicPr>
          <p:cNvPr id="4" name="Picture 3">
            <a:extLst>
              <a:ext uri="{FF2B5EF4-FFF2-40B4-BE49-F238E27FC236}">
                <a16:creationId xmlns:a16="http://schemas.microsoft.com/office/drawing/2014/main" id="{EFF2D298-DE75-4EDA-8426-1E78B3B82FF1}"/>
              </a:ext>
            </a:extLst>
          </p:cNvPr>
          <p:cNvPicPr>
            <a:picLocks noChangeAspect="1"/>
          </p:cNvPicPr>
          <p:nvPr/>
        </p:nvPicPr>
        <p:blipFill>
          <a:blip r:embed="rId2"/>
          <a:stretch>
            <a:fillRect/>
          </a:stretch>
        </p:blipFill>
        <p:spPr>
          <a:xfrm>
            <a:off x="2496537" y="1666825"/>
            <a:ext cx="4191566" cy="2670810"/>
          </a:xfrm>
          <a:prstGeom prst="rect">
            <a:avLst/>
          </a:prstGeom>
        </p:spPr>
      </p:pic>
      <p:sp>
        <p:nvSpPr>
          <p:cNvPr id="7" name="TextBox 6">
            <a:extLst>
              <a:ext uri="{FF2B5EF4-FFF2-40B4-BE49-F238E27FC236}">
                <a16:creationId xmlns:a16="http://schemas.microsoft.com/office/drawing/2014/main" id="{041C1BDD-B4D7-430B-ABC5-8CC00F6496F3}"/>
              </a:ext>
            </a:extLst>
          </p:cNvPr>
          <p:cNvSpPr txBox="1"/>
          <p:nvPr/>
        </p:nvSpPr>
        <p:spPr>
          <a:xfrm>
            <a:off x="20320" y="1219330"/>
            <a:ext cx="9144000" cy="338554"/>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International Evidence on Population Growth and Income per Person</a:t>
            </a:r>
            <a:endParaRPr lang="en-US" sz="16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4294967295"/>
          </p:nvPr>
        </p:nvSpPr>
        <p:spPr>
          <a:xfrm>
            <a:off x="6553200" y="4767263"/>
            <a:ext cx="2133600" cy="273844"/>
          </a:xfrm>
        </p:spPr>
        <p:txBody>
          <a:bodyPr/>
          <a:lstStyle/>
          <a:p>
            <a:fld id="{B6F15528-21DE-4FAA-801E-634DDDAF4B2B}" type="slidenum">
              <a:rPr lang="en-US" smtClean="0"/>
              <a:pPr/>
              <a:t>10</a:t>
            </a:fld>
            <a:endParaRPr lang="en-US" dirty="0"/>
          </a:p>
        </p:txBody>
      </p:sp>
      <p:sp>
        <p:nvSpPr>
          <p:cNvPr id="9" name="矩形 8">
            <a:extLst>
              <a:ext uri="{FF2B5EF4-FFF2-40B4-BE49-F238E27FC236}">
                <a16:creationId xmlns:a16="http://schemas.microsoft.com/office/drawing/2014/main" id="{E3AC55F1-AD0B-4FAB-9677-AE912B0502BD}"/>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经济增长的一些事实</a:t>
            </a:r>
          </a:p>
        </p:txBody>
      </p:sp>
      <p:grpSp>
        <p:nvGrpSpPr>
          <p:cNvPr id="10" name="组合 9">
            <a:extLst>
              <a:ext uri="{FF2B5EF4-FFF2-40B4-BE49-F238E27FC236}">
                <a16:creationId xmlns:a16="http://schemas.microsoft.com/office/drawing/2014/main" id="{E5211C3B-EEE7-45B2-809D-ED695EC5D070}"/>
              </a:ext>
            </a:extLst>
          </p:cNvPr>
          <p:cNvGrpSpPr/>
          <p:nvPr/>
        </p:nvGrpSpPr>
        <p:grpSpPr>
          <a:xfrm>
            <a:off x="239334" y="290253"/>
            <a:ext cx="229174" cy="330963"/>
            <a:chOff x="362743" y="188119"/>
            <a:chExt cx="348993" cy="504000"/>
          </a:xfrm>
          <a:solidFill>
            <a:srgbClr val="6B748A"/>
          </a:solidFill>
        </p:grpSpPr>
        <p:sp>
          <p:nvSpPr>
            <p:cNvPr id="11" name="矩形: 圆角 10">
              <a:extLst>
                <a:ext uri="{FF2B5EF4-FFF2-40B4-BE49-F238E27FC236}">
                  <a16:creationId xmlns:a16="http://schemas.microsoft.com/office/drawing/2014/main" id="{CD7EBA1F-1B60-42A6-BE0D-70DF3DA1CEA6}"/>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2" name="矩形: 圆角 11">
              <a:extLst>
                <a:ext uri="{FF2B5EF4-FFF2-40B4-BE49-F238E27FC236}">
                  <a16:creationId xmlns:a16="http://schemas.microsoft.com/office/drawing/2014/main" id="{957702AB-6DBA-45DB-BBD8-7522517496E4}"/>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3" name="矩形: 圆角 12">
              <a:extLst>
                <a:ext uri="{FF2B5EF4-FFF2-40B4-BE49-F238E27FC236}">
                  <a16:creationId xmlns:a16="http://schemas.microsoft.com/office/drawing/2014/main" id="{86B59146-6FF8-4932-B664-CDEBF012F1F3}"/>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4" name="矩形: 圆角 13">
              <a:extLst>
                <a:ext uri="{FF2B5EF4-FFF2-40B4-BE49-F238E27FC236}">
                  <a16:creationId xmlns:a16="http://schemas.microsoft.com/office/drawing/2014/main" id="{EE645E53-964F-418A-8BF7-3654912E8CB7}"/>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5" name="直接连接符 14">
            <a:extLst>
              <a:ext uri="{FF2B5EF4-FFF2-40B4-BE49-F238E27FC236}">
                <a16:creationId xmlns:a16="http://schemas.microsoft.com/office/drawing/2014/main" id="{C4F2E168-3BD6-415D-BD24-4E4B79A60059}"/>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A628D84F-C871-44AB-9516-3F5FA11DDA73}"/>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
        <p:nvSpPr>
          <p:cNvPr id="17" name="Rectangle 16">
            <a:extLst>
              <a:ext uri="{FF2B5EF4-FFF2-40B4-BE49-F238E27FC236}">
                <a16:creationId xmlns:a16="http://schemas.microsoft.com/office/drawing/2014/main" id="{1C064B0C-812B-458A-8BEC-A101C51FF282}"/>
              </a:ext>
            </a:extLst>
          </p:cNvPr>
          <p:cNvSpPr/>
          <p:nvPr/>
        </p:nvSpPr>
        <p:spPr>
          <a:xfrm>
            <a:off x="990600" y="4347112"/>
            <a:ext cx="7772400" cy="276999"/>
          </a:xfrm>
          <a:prstGeom prst="rect">
            <a:avLst/>
          </a:prstGeom>
        </p:spPr>
        <p:txBody>
          <a:bodyPr wrap="square">
            <a:spAutoFit/>
          </a:bodyPr>
          <a:lstStyle/>
          <a:p>
            <a:r>
              <a:rPr lang="en-US" sz="1200" i="1" dirty="0">
                <a:latin typeface="Times New Roman" panose="02020603050405020304" pitchFamily="18" charset="0"/>
                <a:cs typeface="Times New Roman" panose="02020603050405020304" pitchFamily="18" charset="0"/>
              </a:rPr>
              <a:t>Source: </a:t>
            </a:r>
            <a:r>
              <a:rPr lang="en-US" sz="1200" dirty="0">
                <a:latin typeface="Times New Roman" panose="02020603050405020304" pitchFamily="18" charset="0"/>
                <a:cs typeface="Times New Roman" panose="02020603050405020304" pitchFamily="18" charset="0"/>
              </a:rPr>
              <a:t>N. Gregory Mankiw (2016).</a:t>
            </a:r>
            <a:r>
              <a:rPr lang="en-US" sz="1200" i="1" dirty="0">
                <a:latin typeface="Times New Roman" panose="02020603050405020304" pitchFamily="18" charset="0"/>
                <a:cs typeface="Times New Roman" panose="02020603050405020304" pitchFamily="18" charset="0"/>
              </a:rPr>
              <a:t> Macroeconomics, ninth edition</a:t>
            </a:r>
            <a:r>
              <a:rPr lang="en-US" sz="1200" dirty="0">
                <a:latin typeface="Times New Roman" panose="02020603050405020304" pitchFamily="18" charset="0"/>
                <a:cs typeface="Times New Roman" panose="02020603050405020304" pitchFamily="18" charset="0"/>
              </a:rPr>
              <a:t>. Worth Publishers: New York</a:t>
            </a:r>
          </a:p>
        </p:txBody>
      </p:sp>
    </p:spTree>
    <p:extLst>
      <p:ext uri="{BB962C8B-B14F-4D97-AF65-F5344CB8AC3E}">
        <p14:creationId xmlns:p14="http://schemas.microsoft.com/office/powerpoint/2010/main" val="4126885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6B9695-7F16-43B7-AF39-856B8CD82CAA}"/>
              </a:ext>
            </a:extLst>
          </p:cNvPr>
          <p:cNvSpPr>
            <a:spLocks noGrp="1"/>
          </p:cNvSpPr>
          <p:nvPr>
            <p:ph idx="1"/>
          </p:nvPr>
        </p:nvSpPr>
        <p:spPr>
          <a:xfrm>
            <a:off x="457200" y="879675"/>
            <a:ext cx="8229600" cy="3394472"/>
          </a:xfrm>
        </p:spPr>
        <p:txBody>
          <a:bodyPr/>
          <a:lstStyle/>
          <a:p>
            <a:pPr>
              <a:lnSpc>
                <a:spcPct val="110000"/>
              </a:lnSpc>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hlinkClick r:id="rId2" action="ppaction://hlinkfile"/>
              </a:rPr>
              <a:t>为什么收入和经济增长率在世界各国存在着巨大差异？</a:t>
            </a:r>
            <a:endParaRPr lang="en-US" altLang="zh-CN" sz="1800" dirty="0">
              <a:latin typeface="宋体" panose="02010600030101010101" pitchFamily="2" charset="-122"/>
              <a:ea typeface="宋体" panose="02010600030101010101" pitchFamily="2" charset="-122"/>
            </a:endParaRPr>
          </a:p>
          <a:p>
            <a:pPr>
              <a:lnSpc>
                <a:spcPct val="110000"/>
              </a:lnSpc>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对这一难题的认识，涉及经济增长的三个基本问题</a:t>
            </a:r>
            <a:endParaRPr lang="en-US" altLang="zh-CN" sz="1800" dirty="0">
              <a:latin typeface="宋体" panose="02010600030101010101" pitchFamily="2" charset="-122"/>
              <a:ea typeface="宋体" panose="02010600030101010101" pitchFamily="2" charset="-122"/>
            </a:endParaRPr>
          </a:p>
          <a:p>
            <a:pPr lvl="1">
              <a:lnSpc>
                <a:spcPct val="11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第一，为什么一些国家比较富裕，而另一些国家那么贫穷？</a:t>
            </a:r>
            <a:endParaRPr lang="en-US" altLang="zh-CN" sz="1600" dirty="0">
              <a:latin typeface="宋体" panose="02010600030101010101" pitchFamily="2" charset="-122"/>
              <a:ea typeface="宋体" panose="02010600030101010101" pitchFamily="2" charset="-122"/>
            </a:endParaRPr>
          </a:p>
          <a:p>
            <a:pPr lvl="1">
              <a:lnSpc>
                <a:spcPct val="11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第二，什么是经济增长的源泉？</a:t>
            </a:r>
            <a:endParaRPr lang="en-US" altLang="zh-CN" sz="1600" dirty="0">
              <a:latin typeface="宋体" panose="02010600030101010101" pitchFamily="2" charset="-122"/>
              <a:ea typeface="宋体" panose="02010600030101010101" pitchFamily="2" charset="-122"/>
            </a:endParaRPr>
          </a:p>
          <a:p>
            <a:pPr lvl="1">
              <a:lnSpc>
                <a:spcPct val="11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第三，怎样理解一些国家和地区的增长奇迹？</a:t>
            </a:r>
            <a:endParaRPr lang="en-US" altLang="zh-CN" sz="1600" dirty="0">
              <a:latin typeface="宋体" panose="02010600030101010101" pitchFamily="2" charset="-122"/>
              <a:ea typeface="宋体" panose="02010600030101010101" pitchFamily="2" charset="-122"/>
            </a:endParaRPr>
          </a:p>
          <a:p>
            <a:pPr>
              <a:lnSpc>
                <a:spcPct val="110000"/>
              </a:lnSpc>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对上述问题的解答有两种互为补充的分析方法</a:t>
            </a:r>
            <a:endParaRPr lang="en-US" altLang="zh-CN" sz="2000" dirty="0">
              <a:latin typeface="宋体" panose="02010600030101010101" pitchFamily="2" charset="-122"/>
              <a:ea typeface="宋体" panose="02010600030101010101" pitchFamily="2" charset="-122"/>
            </a:endParaRPr>
          </a:p>
          <a:p>
            <a:pPr lvl="1">
              <a:lnSpc>
                <a:spcPct val="11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增长核算：把产量增长的不同决定因素的贡献程度数量化</a:t>
            </a:r>
            <a:endParaRPr lang="en-US" altLang="zh-CN" sz="1600" dirty="0">
              <a:latin typeface="宋体" panose="02010600030101010101" pitchFamily="2" charset="-122"/>
              <a:ea typeface="宋体" panose="02010600030101010101" pitchFamily="2" charset="-122"/>
            </a:endParaRPr>
          </a:p>
          <a:p>
            <a:pPr lvl="1">
              <a:lnSpc>
                <a:spcPct val="110000"/>
              </a:lnSpc>
              <a:buSzPct val="600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增长理论：把增长过程中生产要素供给、技术进步、储蓄和投资互动关系模型化</a:t>
            </a:r>
            <a:endParaRPr lang="en-US" altLang="zh-CN" sz="1600" dirty="0">
              <a:latin typeface="宋体" panose="02010600030101010101" pitchFamily="2" charset="-122"/>
              <a:ea typeface="宋体" panose="02010600030101010101" pitchFamily="2" charset="-122"/>
            </a:endParaRPr>
          </a:p>
          <a:p>
            <a:pPr>
              <a:lnSpc>
                <a:spcPct val="110000"/>
              </a:lnSpc>
              <a:buSzPct val="80000"/>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这两种方法构成了分析经济增长问题的不同框架</a:t>
            </a:r>
            <a:endParaRPr lang="en-US" sz="1800" dirty="0">
              <a:latin typeface="宋体" panose="02010600030101010101" pitchFamily="2" charset="-122"/>
              <a:ea typeface="宋体" panose="02010600030101010101" pitchFamily="2" charset="-122"/>
            </a:endParaRPr>
          </a:p>
        </p:txBody>
      </p:sp>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11</a:t>
            </a:fld>
            <a:endParaRPr lang="en-US" dirty="0"/>
          </a:p>
        </p:txBody>
      </p:sp>
      <p:sp>
        <p:nvSpPr>
          <p:cNvPr id="5" name="矩形 4">
            <a:extLst>
              <a:ext uri="{FF2B5EF4-FFF2-40B4-BE49-F238E27FC236}">
                <a16:creationId xmlns:a16="http://schemas.microsoft.com/office/drawing/2014/main" id="{48EB78DF-8687-4382-A0D2-EDBB168D0C63}"/>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经济增长的基本问题</a:t>
            </a:r>
          </a:p>
        </p:txBody>
      </p:sp>
      <p:grpSp>
        <p:nvGrpSpPr>
          <p:cNvPr id="6" name="组合 5">
            <a:extLst>
              <a:ext uri="{FF2B5EF4-FFF2-40B4-BE49-F238E27FC236}">
                <a16:creationId xmlns:a16="http://schemas.microsoft.com/office/drawing/2014/main" id="{DC498248-0602-4AB6-887B-FCC12F458C41}"/>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5A61C2AE-4503-4E03-9354-4675641AE915}"/>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3C9F8C21-0C2D-42F8-A859-3AAD7B5E3653}"/>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FB0B6AB9-D7BB-487A-ACA4-9B58EAC73D0C}"/>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39EF71EC-71A2-4071-A28F-586C10F8F7C8}"/>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A5F03978-F212-4A44-B83C-1C94C5986FCD}"/>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8DDBB66C-DA2A-4340-A676-0948A32275A8}"/>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97948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996" y="1944812"/>
            <a:ext cx="3886200" cy="1224118"/>
          </a:xfrm>
        </p:spPr>
        <p:txBody>
          <a:bodyPr vert="horz" wrap="square" lIns="91440" tIns="45720" rIns="91440" bIns="45720" rtlCol="0" anchor="ctr">
            <a:spAutoFit/>
          </a:bodyPr>
          <a:lstStyle/>
          <a:p>
            <a:pPr>
              <a:lnSpc>
                <a:spcPct val="120000"/>
              </a:lnSpc>
            </a:pP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cs"/>
              </a:rPr>
              <a:t>第十六章 </a:t>
            </a:r>
            <a:br>
              <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cs typeface="+mn-cs"/>
              </a:rPr>
            </a:b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cs"/>
              </a:rPr>
              <a:t>经济增长</a:t>
            </a:r>
            <a:endParaRPr lang="en-US" sz="320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12</a:t>
            </a:fld>
            <a:endParaRPr lang="en-US" dirty="0"/>
          </a:p>
        </p:txBody>
      </p:sp>
      <p:sp>
        <p:nvSpPr>
          <p:cNvPr id="6" name="Slide Number Placeholder 3">
            <a:extLst>
              <a:ext uri="{FF2B5EF4-FFF2-40B4-BE49-F238E27FC236}">
                <a16:creationId xmlns:a16="http://schemas.microsoft.com/office/drawing/2014/main" id="{DAA2E198-8E3D-460E-A4C6-7C599489403C}"/>
              </a:ext>
            </a:extLst>
          </p:cNvPr>
          <p:cNvSpPr txBox="1">
            <a:spLocks/>
          </p:cNvSpPr>
          <p:nvPr/>
        </p:nvSpPr>
        <p:spPr>
          <a:xfrm>
            <a:off x="6553200" y="4767263"/>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12</a:t>
            </a:fld>
            <a:endParaRPr lang="en-US" dirty="0"/>
          </a:p>
        </p:txBody>
      </p:sp>
      <p:sp>
        <p:nvSpPr>
          <p:cNvPr id="7" name="灯片编号占位符 3">
            <a:extLst>
              <a:ext uri="{FF2B5EF4-FFF2-40B4-BE49-F238E27FC236}">
                <a16:creationId xmlns:a16="http://schemas.microsoft.com/office/drawing/2014/main" id="{78352512-3178-4934-A2B6-6A315B6580C4}"/>
              </a:ext>
            </a:extLst>
          </p:cNvPr>
          <p:cNvSpPr txBox="1">
            <a:spLocks/>
          </p:cNvSpPr>
          <p:nvPr/>
        </p:nvSpPr>
        <p:spPr>
          <a:xfrm>
            <a:off x="6553200" y="4767263"/>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12</a:t>
            </a:fld>
            <a:endParaRPr lang="en-US" dirty="0"/>
          </a:p>
        </p:txBody>
      </p:sp>
      <p:sp>
        <p:nvSpPr>
          <p:cNvPr id="8" name="灯片编号占位符 3">
            <a:extLst>
              <a:ext uri="{FF2B5EF4-FFF2-40B4-BE49-F238E27FC236}">
                <a16:creationId xmlns:a16="http://schemas.microsoft.com/office/drawing/2014/main" id="{AA1217B7-FB17-4A9A-AC88-1695706C596C}"/>
              </a:ext>
            </a:extLst>
          </p:cNvPr>
          <p:cNvSpPr txBox="1">
            <a:spLocks/>
          </p:cNvSpPr>
          <p:nvPr/>
        </p:nvSpPr>
        <p:spPr>
          <a:xfrm>
            <a:off x="6705600" y="4869656"/>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12</a:t>
            </a:fld>
            <a:endParaRPr lang="en-US" dirty="0"/>
          </a:p>
        </p:txBody>
      </p:sp>
      <p:sp>
        <p:nvSpPr>
          <p:cNvPr id="9" name="矩形 8">
            <a:extLst>
              <a:ext uri="{FF2B5EF4-FFF2-40B4-BE49-F238E27FC236}">
                <a16:creationId xmlns:a16="http://schemas.microsoft.com/office/drawing/2014/main" id="{0FB026D9-CC0D-4BC0-A751-19F9E8BFD0A9}"/>
              </a:ext>
            </a:extLst>
          </p:cNvPr>
          <p:cNvSpPr/>
          <p:nvPr/>
        </p:nvSpPr>
        <p:spPr>
          <a:xfrm>
            <a:off x="-1676400" y="4171950"/>
            <a:ext cx="14859000" cy="2750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A68EAE7-E1F8-4450-BDCC-C58D072442BF}"/>
              </a:ext>
            </a:extLst>
          </p:cNvPr>
          <p:cNvSpPr/>
          <p:nvPr/>
        </p:nvSpPr>
        <p:spPr>
          <a:xfrm>
            <a:off x="4233459" y="0"/>
            <a:ext cx="4910541" cy="6189756"/>
          </a:xfrm>
          <a:prstGeom prst="rect">
            <a:avLst/>
          </a:prstGeom>
          <a:solidFill>
            <a:srgbClr val="8088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1" name="矩形 10">
            <a:extLst>
              <a:ext uri="{FF2B5EF4-FFF2-40B4-BE49-F238E27FC236}">
                <a16:creationId xmlns:a16="http://schemas.microsoft.com/office/drawing/2014/main" id="{C26E44C8-1261-4DC3-876A-D9093932832A}"/>
              </a:ext>
            </a:extLst>
          </p:cNvPr>
          <p:cNvSpPr/>
          <p:nvPr/>
        </p:nvSpPr>
        <p:spPr>
          <a:xfrm>
            <a:off x="4572000" y="1673120"/>
            <a:ext cx="2651760"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灯片编号占位符 3">
            <a:extLst>
              <a:ext uri="{FF2B5EF4-FFF2-40B4-BE49-F238E27FC236}">
                <a16:creationId xmlns:a16="http://schemas.microsoft.com/office/drawing/2014/main" id="{B5829EBC-EBA2-423B-9FC6-39C61D36700A}"/>
              </a:ext>
            </a:extLst>
          </p:cNvPr>
          <p:cNvSpPr txBox="1">
            <a:spLocks/>
          </p:cNvSpPr>
          <p:nvPr/>
        </p:nvSpPr>
        <p:spPr>
          <a:xfrm>
            <a:off x="6553200" y="4781550"/>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12</a:t>
            </a:fld>
            <a:endParaRPr lang="en-US" dirty="0"/>
          </a:p>
        </p:txBody>
      </p:sp>
      <p:sp>
        <p:nvSpPr>
          <p:cNvPr id="13" name="矩形 12">
            <a:extLst>
              <a:ext uri="{FF2B5EF4-FFF2-40B4-BE49-F238E27FC236}">
                <a16:creationId xmlns:a16="http://schemas.microsoft.com/office/drawing/2014/main" id="{2C082C69-E151-443B-80CD-D779FA4B677D}"/>
              </a:ext>
            </a:extLst>
          </p:cNvPr>
          <p:cNvSpPr/>
          <p:nvPr/>
        </p:nvSpPr>
        <p:spPr>
          <a:xfrm>
            <a:off x="4526280" y="1147574"/>
            <a:ext cx="3050667"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第一节 经济增长的描述和事实</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A91A944F-1510-4D42-9802-CBF715BC60EB}"/>
              </a:ext>
            </a:extLst>
          </p:cNvPr>
          <p:cNvSpPr/>
          <p:nvPr/>
        </p:nvSpPr>
        <p:spPr>
          <a:xfrm>
            <a:off x="4526280" y="2720749"/>
            <a:ext cx="2316480"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第四节 内生增长理论</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E47B11F4-8D1A-4818-8832-6EAAD65F07CD}"/>
              </a:ext>
            </a:extLst>
          </p:cNvPr>
          <p:cNvSpPr/>
          <p:nvPr/>
        </p:nvSpPr>
        <p:spPr>
          <a:xfrm>
            <a:off x="4526280" y="1668739"/>
            <a:ext cx="2697480" cy="338554"/>
          </a:xfrm>
          <a:prstGeom prst="rect">
            <a:avLst/>
          </a:prstGeom>
        </p:spPr>
        <p:txBody>
          <a:bodyPr wrap="square">
            <a:spAutoFit/>
          </a:bodyPr>
          <a:lstStyle/>
          <a:p>
            <a:pPr algn="dist"/>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第二节 经济增长的决定因素</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Title 1">
            <a:extLst>
              <a:ext uri="{FF2B5EF4-FFF2-40B4-BE49-F238E27FC236}">
                <a16:creationId xmlns:a16="http://schemas.microsoft.com/office/drawing/2014/main" id="{BC3F7CD7-E5E2-4C9E-85FD-8E9C7A63F66C}"/>
              </a:ext>
            </a:extLst>
          </p:cNvPr>
          <p:cNvSpPr txBox="1">
            <a:spLocks/>
          </p:cNvSpPr>
          <p:nvPr/>
        </p:nvSpPr>
        <p:spPr>
          <a:xfrm>
            <a:off x="1660235" y="845693"/>
            <a:ext cx="184730" cy="497957"/>
          </a:xfrm>
          <a:prstGeom prst="rect">
            <a:avLst/>
          </a:prstGeom>
        </p:spPr>
        <p:txBody>
          <a:bodyPr vert="horz" wrap="none" lIns="91440" tIns="45720" rIns="91440" bIns="45720" rtlCol="0" anchor="ctr">
            <a:spAutoFit/>
          </a:bodyPr>
          <a:lstStyle>
            <a:defPPr>
              <a:defRPr lang="en-US"/>
            </a:defPPr>
            <a:lvl1pPr algn="ctr">
              <a:lnSpc>
                <a:spcPct val="120000"/>
              </a:lnSpc>
              <a:spcBef>
                <a:spcPct val="0"/>
              </a:spcBef>
              <a:buNone/>
              <a:defRPr sz="2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endParaRPr lang="en-US" dirty="0"/>
          </a:p>
        </p:txBody>
      </p:sp>
      <p:sp>
        <p:nvSpPr>
          <p:cNvPr id="20" name="矩形 19">
            <a:extLst>
              <a:ext uri="{FF2B5EF4-FFF2-40B4-BE49-F238E27FC236}">
                <a16:creationId xmlns:a16="http://schemas.microsoft.com/office/drawing/2014/main" id="{620773CF-6864-4CFA-A10A-4B563C7B25C7}"/>
              </a:ext>
            </a:extLst>
          </p:cNvPr>
          <p:cNvSpPr/>
          <p:nvPr/>
        </p:nvSpPr>
        <p:spPr>
          <a:xfrm>
            <a:off x="4526280" y="3241914"/>
            <a:ext cx="2092239"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第五节 增长核算</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D996D176-EAEF-4B13-BAA9-31C671A4D387}"/>
              </a:ext>
            </a:extLst>
          </p:cNvPr>
          <p:cNvSpPr/>
          <p:nvPr/>
        </p:nvSpPr>
        <p:spPr>
          <a:xfrm>
            <a:off x="4526280" y="3763079"/>
            <a:ext cx="2697480" cy="338554"/>
          </a:xfrm>
          <a:prstGeom prst="rect">
            <a:avLst/>
          </a:prstGeom>
        </p:spPr>
        <p:txBody>
          <a:bodyPr wrap="square">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第六节 促进经济增长的政策</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7" name="矩形 13">
            <a:extLst>
              <a:ext uri="{FF2B5EF4-FFF2-40B4-BE49-F238E27FC236}">
                <a16:creationId xmlns:a16="http://schemas.microsoft.com/office/drawing/2014/main" id="{6ECEDE79-1373-4013-92D9-CE0B390F6C54}"/>
              </a:ext>
            </a:extLst>
          </p:cNvPr>
          <p:cNvSpPr/>
          <p:nvPr/>
        </p:nvSpPr>
        <p:spPr>
          <a:xfrm>
            <a:off x="4526280" y="2199584"/>
            <a:ext cx="2316480"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第三节 新古典增长模型</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0087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CEDE8D-DF4C-4094-B77D-B8AD4E3F7B8F}"/>
                  </a:ext>
                </a:extLst>
              </p:cNvPr>
              <p:cNvSpPr>
                <a:spLocks noGrp="1"/>
              </p:cNvSpPr>
              <p:nvPr>
                <p:ph idx="1"/>
              </p:nvPr>
            </p:nvSpPr>
            <p:spPr>
              <a:xfrm>
                <a:off x="457200" y="806846"/>
                <a:ext cx="8229600" cy="3511718"/>
              </a:xfrm>
            </p:spPr>
            <p:txBody>
              <a:bodyPr/>
              <a:lstStyle/>
              <a:p>
                <a:pPr>
                  <a:spcBef>
                    <a:spcPts val="0"/>
                  </a:spcBef>
                  <a:spcAft>
                    <a:spcPts val="600"/>
                  </a:spcAft>
                  <a:buSzPct val="80000"/>
                  <a:buFont typeface="Wingdings" panose="05000000000000000000" pitchFamily="2" charset="2"/>
                  <a:buChar char="l"/>
                </a:pPr>
                <a:r>
                  <a:rPr lang="zh-CN" altLang="en-US" sz="1800" dirty="0">
                    <a:solidFill>
                      <a:srgbClr val="0070C0"/>
                    </a:solidFill>
                    <a:ea typeface="宋体" panose="02010600030101010101" pitchFamily="2" charset="-122"/>
                  </a:rPr>
                  <a:t>经济增长的直接原因有三个，即作为生产要素的劳动</a:t>
                </a:r>
                <a14:m>
                  <m:oMath xmlns:m="http://schemas.openxmlformats.org/officeDocument/2006/math">
                    <m:r>
                      <a:rPr lang="en-US" altLang="zh-CN" sz="1800" i="1" dirty="0" smtClean="0">
                        <a:solidFill>
                          <a:srgbClr val="0070C0"/>
                        </a:solidFill>
                        <a:latin typeface="Cambria Math" panose="02040503050406030204" pitchFamily="18" charset="0"/>
                        <a:ea typeface="宋体" panose="02010600030101010101" pitchFamily="2" charset="-122"/>
                      </a:rPr>
                      <m:t>𝑁</m:t>
                    </m:r>
                  </m:oMath>
                </a14:m>
                <a:r>
                  <a:rPr lang="zh-CN" altLang="en-US" sz="1800" dirty="0">
                    <a:solidFill>
                      <a:srgbClr val="0070C0"/>
                    </a:solidFill>
                    <a:ea typeface="宋体" panose="02010600030101010101" pitchFamily="2" charset="-122"/>
                  </a:rPr>
                  <a:t>和资本</a:t>
                </a:r>
                <a14:m>
                  <m:oMath xmlns:m="http://schemas.openxmlformats.org/officeDocument/2006/math">
                    <m:r>
                      <a:rPr lang="en-US" altLang="zh-CN" sz="1800" i="1" dirty="0" smtClean="0">
                        <a:solidFill>
                          <a:srgbClr val="0070C0"/>
                        </a:solidFill>
                        <a:latin typeface="Cambria Math" panose="02040503050406030204" pitchFamily="18" charset="0"/>
                        <a:ea typeface="宋体" panose="02010600030101010101" pitchFamily="2" charset="-122"/>
                      </a:rPr>
                      <m:t>𝐾</m:t>
                    </m:r>
                  </m:oMath>
                </a14:m>
                <a:r>
                  <a:rPr lang="zh-CN" altLang="en-US" sz="1800" dirty="0">
                    <a:solidFill>
                      <a:srgbClr val="0070C0"/>
                    </a:solidFill>
                    <a:ea typeface="宋体" panose="02010600030101010101" pitchFamily="2" charset="-122"/>
                  </a:rPr>
                  <a:t>，以及技术水平</a:t>
                </a:r>
                <a14:m>
                  <m:oMath xmlns:m="http://schemas.openxmlformats.org/officeDocument/2006/math">
                    <m:r>
                      <a:rPr lang="en-US" altLang="zh-CN" sz="1800" i="1" dirty="0" smtClean="0">
                        <a:solidFill>
                          <a:srgbClr val="0070C0"/>
                        </a:solidFill>
                        <a:latin typeface="Cambria Math" panose="02040503050406030204" pitchFamily="18" charset="0"/>
                        <a:ea typeface="宋体" panose="02010600030101010101" pitchFamily="2" charset="-122"/>
                      </a:rPr>
                      <m:t>𝐴</m:t>
                    </m:r>
                  </m:oMath>
                </a14:m>
                <a:r>
                  <a:rPr lang="zh-CN" altLang="en-US" sz="1800" dirty="0">
                    <a:solidFill>
                      <a:srgbClr val="0070C0"/>
                    </a:solidFill>
                    <a:ea typeface="宋体" panose="02010600030101010101" pitchFamily="2" charset="-122"/>
                  </a:rPr>
                  <a:t>。</a:t>
                </a:r>
                <a:r>
                  <a:rPr lang="zh-CN" altLang="en-US" sz="1800" dirty="0">
                    <a:ea typeface="宋体" panose="02010600030101010101" pitchFamily="2" charset="-122"/>
                  </a:rPr>
                  <a:t>用宏观生产函数或总量生产函数来说明经济增长的直接原因</a:t>
                </a:r>
                <a:endParaRPr lang="en-US" altLang="zh-CN" sz="1800" dirty="0">
                  <a:ea typeface="宋体" panose="02010600030101010101" pitchFamily="2" charset="-122"/>
                </a:endParaRPr>
              </a:p>
              <a:p>
                <a:pPr>
                  <a:spcBef>
                    <a:spcPts val="0"/>
                  </a:spcBef>
                  <a:spcAft>
                    <a:spcPts val="600"/>
                  </a:spcAft>
                  <a:buSzPct val="80000"/>
                  <a:buFont typeface="Wingdings" panose="05000000000000000000" pitchFamily="2" charset="2"/>
                  <a:buChar char="l"/>
                </a:pPr>
                <a:r>
                  <a:rPr lang="zh-CN" altLang="en-US" sz="1800" dirty="0">
                    <a:solidFill>
                      <a:srgbClr val="FF0000"/>
                    </a:solidFill>
                    <a:ea typeface="宋体" panose="02010600030101010101" pitchFamily="2" charset="-122"/>
                  </a:rPr>
                  <a:t>总量生产函数</a:t>
                </a:r>
                <a:r>
                  <a:rPr lang="zh-CN" altLang="en-US" sz="1800" dirty="0">
                    <a:ea typeface="宋体" panose="02010600030101010101" pitchFamily="2" charset="-122"/>
                  </a:rPr>
                  <a:t>提供了总量投入与总产出 </a:t>
                </a:r>
                <a:r>
                  <a:rPr lang="en-US" altLang="zh-CN" sz="1800" dirty="0">
                    <a:ea typeface="宋体" panose="02010600030101010101" pitchFamily="2" charset="-122"/>
                  </a:rPr>
                  <a:t>(GDP)</a:t>
                </a:r>
                <a:r>
                  <a:rPr lang="zh-CN" altLang="en-US" sz="1800" dirty="0">
                    <a:ea typeface="宋体" panose="02010600030101010101" pitchFamily="2" charset="-122"/>
                  </a:rPr>
                  <a:t> 之间的数量关系：</a:t>
                </a:r>
                <a:endParaRPr lang="en-US" altLang="zh-CN" sz="1800" dirty="0">
                  <a:ea typeface="宋体" panose="02010600030101010101" pitchFamily="2" charset="-122"/>
                </a:endParaRPr>
              </a:p>
              <a:p>
                <a:pPr marL="0" indent="0">
                  <a:spcBef>
                    <a:spcPts val="0"/>
                  </a:spcBef>
                  <a:spcAft>
                    <a:spcPts val="60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m:t>
                      </m:r>
                      <m:r>
                        <a:rPr lang="en-US" sz="1800" b="0" i="1" smtClean="0">
                          <a:latin typeface="Cambria Math" panose="02040503050406030204" pitchFamily="18" charset="0"/>
                        </a:rPr>
                        <m:t>𝐴𝐹</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𝑁</m:t>
                          </m:r>
                          <m:r>
                            <a:rPr lang="en-US" sz="1800" b="0" i="1" smtClean="0">
                              <a:latin typeface="Cambria Math" panose="02040503050406030204" pitchFamily="18" charset="0"/>
                            </a:rPr>
                            <m:t>,</m:t>
                          </m:r>
                          <m:r>
                            <a:rPr lang="en-US" sz="1800" b="0" i="1" smtClean="0">
                              <a:latin typeface="Cambria Math" panose="02040503050406030204" pitchFamily="18" charset="0"/>
                            </a:rPr>
                            <m:t>𝐾</m:t>
                          </m:r>
                        </m:e>
                      </m:d>
                    </m:oMath>
                  </m:oMathPara>
                </a14:m>
                <a:endParaRPr lang="en-US" sz="1800" dirty="0">
                  <a:ea typeface="宋体" panose="02010600030101010101" pitchFamily="2" charset="-122"/>
                </a:endParaRPr>
              </a:p>
              <a:p>
                <a:pPr lvl="1">
                  <a:spcBef>
                    <a:spcPts val="0"/>
                  </a:spcBef>
                  <a:spcAft>
                    <a:spcPts val="600"/>
                  </a:spcAft>
                  <a:buSzPct val="60000"/>
                  <a:buFont typeface="Wingdings" panose="05000000000000000000" pitchFamily="2" charset="2"/>
                  <a:buChar char="n"/>
                </a:pPr>
                <a:r>
                  <a:rPr lang="zh-CN" altLang="en-US" sz="1600" dirty="0">
                    <a:ea typeface="宋体" panose="02010600030101010101" pitchFamily="2" charset="-122"/>
                  </a:rPr>
                  <a:t>式中，</a:t>
                </a:r>
                <a14:m>
                  <m:oMath xmlns:m="http://schemas.openxmlformats.org/officeDocument/2006/math">
                    <m:r>
                      <a:rPr lang="en-US" altLang="zh-CN" sz="1600" b="0" i="1" smtClean="0">
                        <a:latin typeface="Cambria Math" panose="02040503050406030204" pitchFamily="18" charset="0"/>
                      </a:rPr>
                      <m:t>𝑌</m:t>
                    </m:r>
                  </m:oMath>
                </a14:m>
                <a:r>
                  <a:rPr lang="zh-CN" altLang="en-US" sz="1600" dirty="0">
                    <a:ea typeface="宋体" panose="02010600030101010101" pitchFamily="2" charset="-122"/>
                  </a:rPr>
                  <a:t>、</a:t>
                </a:r>
                <a14:m>
                  <m:oMath xmlns:m="http://schemas.openxmlformats.org/officeDocument/2006/math">
                    <m:r>
                      <a:rPr lang="en-US" altLang="zh-CN" sz="1600" b="0" i="1" smtClean="0">
                        <a:latin typeface="Cambria Math" panose="02040503050406030204" pitchFamily="18" charset="0"/>
                      </a:rPr>
                      <m:t>𝑁</m:t>
                    </m:r>
                  </m:oMath>
                </a14:m>
                <a:r>
                  <a:rPr lang="en-US" sz="1600" dirty="0">
                    <a:ea typeface="宋体" panose="02010600030101010101" pitchFamily="2" charset="-122"/>
                  </a:rPr>
                  <a:t> 和 </a:t>
                </a:r>
                <a14:m>
                  <m:oMath xmlns:m="http://schemas.openxmlformats.org/officeDocument/2006/math">
                    <m:r>
                      <a:rPr lang="en-US" sz="1600" b="0" i="1" dirty="0" smtClean="0">
                        <a:latin typeface="Cambria Math" panose="02040503050406030204" pitchFamily="18" charset="0"/>
                      </a:rPr>
                      <m:t>𝐾</m:t>
                    </m:r>
                  </m:oMath>
                </a14:m>
                <a:r>
                  <a:rPr lang="en-US" sz="1600" dirty="0">
                    <a:ea typeface="宋体" panose="02010600030101010101" pitchFamily="2" charset="-122"/>
                  </a:rPr>
                  <a:t> </a:t>
                </a:r>
                <a:r>
                  <a:rPr lang="en-US" sz="1600" dirty="0" err="1">
                    <a:ea typeface="宋体" panose="02010600030101010101" pitchFamily="2" charset="-122"/>
                  </a:rPr>
                  <a:t>依次为总产出、劳动投入量和资本投入量</a:t>
                </a:r>
                <a:endParaRPr lang="en-US" sz="1600" dirty="0">
                  <a:ea typeface="宋体" panose="02010600030101010101" pitchFamily="2" charset="-122"/>
                </a:endParaRPr>
              </a:p>
              <a:p>
                <a:pPr lvl="1">
                  <a:spcBef>
                    <a:spcPts val="0"/>
                  </a:spcBef>
                  <a:spcAft>
                    <a:spcPts val="600"/>
                  </a:spcAft>
                  <a:buSzPct val="60000"/>
                  <a:buFont typeface="Wingdings" panose="05000000000000000000" pitchFamily="2" charset="2"/>
                  <a:buChar char="n"/>
                </a:pPr>
                <a14:m>
                  <m:oMath xmlns:m="http://schemas.openxmlformats.org/officeDocument/2006/math">
                    <m:r>
                      <a:rPr lang="en-US" sz="1600" b="0" i="1" smtClean="0">
                        <a:latin typeface="Cambria Math" panose="02040503050406030204" pitchFamily="18" charset="0"/>
                      </a:rPr>
                      <m:t>𝐴</m:t>
                    </m:r>
                  </m:oMath>
                </a14:m>
                <a:r>
                  <a:rPr lang="en-US" sz="1600" dirty="0">
                    <a:ea typeface="宋体" panose="02010600030101010101" pitchFamily="2" charset="-122"/>
                  </a:rPr>
                  <a:t> </a:t>
                </a:r>
                <a:r>
                  <a:rPr lang="zh-CN" altLang="en-US" sz="1600" dirty="0">
                    <a:ea typeface="宋体" panose="02010600030101010101" pitchFamily="2" charset="-122"/>
                  </a:rPr>
                  <a:t>代表技术水平</a:t>
                </a:r>
                <a:endParaRPr lang="en-US" sz="1600" b="1" dirty="0">
                  <a:solidFill>
                    <a:srgbClr val="FF0000"/>
                  </a:solidFill>
                  <a:ea typeface="宋体" panose="02010600030101010101" pitchFamily="2" charset="-122"/>
                </a:endParaRPr>
              </a:p>
              <a:p>
                <a:pPr>
                  <a:spcBef>
                    <a:spcPts val="0"/>
                  </a:spcBef>
                  <a:spcAft>
                    <a:spcPts val="600"/>
                  </a:spcAft>
                  <a:buSzPct val="80000"/>
                  <a:buFont typeface="Wingdings" panose="05000000000000000000" pitchFamily="2" charset="2"/>
                  <a:buChar char="l"/>
                </a:pPr>
                <a:r>
                  <a:rPr lang="zh-CN" altLang="en-US" sz="1800" dirty="0">
                    <a:ea typeface="宋体" panose="02010600030101010101" pitchFamily="2" charset="-122"/>
                  </a:rPr>
                  <a:t>假设上述生产函数为规模报酬不变，即所有投入扩大一定比例也会使产出扩大同样的比例，因此 </a:t>
                </a:r>
                <a14:m>
                  <m:oMath xmlns:m="http://schemas.openxmlformats.org/officeDocument/2006/math">
                    <m:r>
                      <a:rPr lang="en-US" altLang="zh-CN" sz="1800" b="0" i="1" smtClean="0">
                        <a:latin typeface="Cambria Math" panose="02040503050406030204" pitchFamily="18" charset="0"/>
                        <a:ea typeface="宋体" panose="02010600030101010101" pitchFamily="2" charset="-122"/>
                      </a:rPr>
                      <m:t>𝜆</m:t>
                    </m:r>
                    <m:r>
                      <a:rPr lang="en-US" altLang="zh-CN" sz="1800" b="0" i="1" smtClean="0">
                        <a:latin typeface="Cambria Math" panose="02040503050406030204" pitchFamily="18" charset="0"/>
                        <a:ea typeface="宋体" panose="02010600030101010101" pitchFamily="2" charset="-122"/>
                      </a:rPr>
                      <m:t>𝑌</m:t>
                    </m:r>
                    <m:r>
                      <a:rPr lang="en-US" altLang="zh-CN" sz="1800" b="0" i="1" smtClean="0">
                        <a:latin typeface="Cambria Math" panose="02040503050406030204" pitchFamily="18" charset="0"/>
                        <a:ea typeface="宋体" panose="02010600030101010101" pitchFamily="2" charset="-122"/>
                      </a:rPr>
                      <m:t>=</m:t>
                    </m:r>
                    <m:r>
                      <a:rPr lang="en-US" altLang="zh-CN" sz="1800" b="0" i="1" smtClean="0">
                        <a:latin typeface="Cambria Math" panose="02040503050406030204" pitchFamily="18" charset="0"/>
                        <a:ea typeface="宋体" panose="02010600030101010101" pitchFamily="2" charset="-122"/>
                      </a:rPr>
                      <m:t>𝐴𝐹</m:t>
                    </m:r>
                    <m:r>
                      <a:rPr lang="en-US" altLang="zh-CN" sz="1800" b="0" i="1" smtClean="0">
                        <a:latin typeface="Cambria Math" panose="02040503050406030204" pitchFamily="18" charset="0"/>
                        <a:ea typeface="宋体" panose="02010600030101010101" pitchFamily="2" charset="-122"/>
                      </a:rPr>
                      <m:t>(</m:t>
                    </m:r>
                    <m:r>
                      <a:rPr lang="en-US" altLang="zh-CN" sz="1800" b="0" i="1" smtClean="0">
                        <a:latin typeface="Cambria Math" panose="02040503050406030204" pitchFamily="18" charset="0"/>
                        <a:ea typeface="宋体" panose="02010600030101010101" pitchFamily="2" charset="-122"/>
                      </a:rPr>
                      <m:t>𝜆</m:t>
                    </m:r>
                    <m:r>
                      <a:rPr lang="en-US" altLang="zh-CN" sz="1800" b="0" i="1" smtClean="0">
                        <a:latin typeface="Cambria Math" panose="02040503050406030204" pitchFamily="18" charset="0"/>
                        <a:ea typeface="宋体" panose="02010600030101010101" pitchFamily="2" charset="-122"/>
                      </a:rPr>
                      <m:t>𝑁</m:t>
                    </m:r>
                    <m:r>
                      <a:rPr lang="en-US" altLang="zh-CN" sz="1800" b="0" i="1" smtClean="0">
                        <a:latin typeface="Cambria Math" panose="02040503050406030204" pitchFamily="18" charset="0"/>
                        <a:ea typeface="宋体" panose="02010600030101010101" pitchFamily="2" charset="-122"/>
                      </a:rPr>
                      <m:t>,</m:t>
                    </m:r>
                    <m:r>
                      <a:rPr lang="en-US" altLang="zh-CN" sz="1800" b="0" i="1" smtClean="0">
                        <a:latin typeface="Cambria Math" panose="02040503050406030204" pitchFamily="18" charset="0"/>
                        <a:ea typeface="宋体" panose="02010600030101010101" pitchFamily="2" charset="-122"/>
                      </a:rPr>
                      <m:t>𝜆</m:t>
                    </m:r>
                    <m:r>
                      <a:rPr lang="en-US" altLang="zh-CN" sz="1800" b="0" i="1" smtClean="0">
                        <a:latin typeface="Cambria Math" panose="02040503050406030204" pitchFamily="18" charset="0"/>
                        <a:ea typeface="宋体" panose="02010600030101010101" pitchFamily="2" charset="-122"/>
                      </a:rPr>
                      <m:t>𝐾</m:t>
                    </m:r>
                    <m:r>
                      <a:rPr lang="en-US" altLang="zh-CN" sz="1800" b="0" i="1" smtClean="0">
                        <a:latin typeface="Cambria Math" panose="02040503050406030204" pitchFamily="18" charset="0"/>
                        <a:ea typeface="宋体" panose="02010600030101010101" pitchFamily="2" charset="-122"/>
                      </a:rPr>
                      <m:t>)</m:t>
                    </m:r>
                  </m:oMath>
                </a14:m>
                <a:endParaRPr lang="en-US" sz="1800" dirty="0">
                  <a:ea typeface="宋体" panose="02010600030101010101" pitchFamily="2" charset="-122"/>
                </a:endParaRPr>
              </a:p>
              <a:p>
                <a:pPr>
                  <a:spcBef>
                    <a:spcPts val="0"/>
                  </a:spcBef>
                  <a:spcAft>
                    <a:spcPts val="600"/>
                  </a:spcAft>
                  <a:buSzPct val="80000"/>
                  <a:buFont typeface="Wingdings" panose="05000000000000000000" pitchFamily="2" charset="2"/>
                  <a:buChar char="l"/>
                </a:pPr>
                <a:r>
                  <a:rPr lang="zh-CN" altLang="en-US" sz="1800" dirty="0">
                    <a:ea typeface="宋体" panose="02010600030101010101" pitchFamily="2" charset="-122"/>
                  </a:rPr>
                  <a:t>设</a:t>
                </a:r>
                <a14:m>
                  <m:oMath xmlns:m="http://schemas.openxmlformats.org/officeDocument/2006/math">
                    <m:r>
                      <a:rPr lang="en-US" altLang="zh-CN" sz="1800" b="0" i="1" smtClean="0">
                        <a:latin typeface="Cambria Math" panose="02040503050406030204" pitchFamily="18" charset="0"/>
                        <a:ea typeface="宋体" panose="02010600030101010101" pitchFamily="2" charset="-122"/>
                      </a:rPr>
                      <m:t>𝜆</m:t>
                    </m:r>
                    <m:r>
                      <a:rPr lang="en-US" altLang="zh-CN" sz="1800" b="0" i="1" smtClean="0">
                        <a:latin typeface="Cambria Math" panose="02040503050406030204" pitchFamily="18" charset="0"/>
                        <a:ea typeface="宋体" panose="02010600030101010101" pitchFamily="2" charset="-122"/>
                      </a:rPr>
                      <m:t>=1/</m:t>
                    </m:r>
                    <m:r>
                      <a:rPr lang="en-US" altLang="zh-CN" sz="1800" b="0" i="1" smtClean="0">
                        <a:latin typeface="Cambria Math" panose="02040503050406030204" pitchFamily="18" charset="0"/>
                        <a:ea typeface="宋体" panose="02010600030101010101" pitchFamily="2" charset="-122"/>
                      </a:rPr>
                      <m:t>𝑁</m:t>
                    </m:r>
                  </m:oMath>
                </a14:m>
                <a:r>
                  <a:rPr lang="zh-CN" altLang="en-US" sz="1800" dirty="0">
                    <a:ea typeface="宋体" panose="02010600030101010101" pitchFamily="2" charset="-122"/>
                  </a:rPr>
                  <a:t>，上式变为</a:t>
                </a:r>
                <a:endParaRPr lang="en-US" altLang="zh-CN" sz="1800" dirty="0">
                  <a:ea typeface="宋体" panose="02010600030101010101" pitchFamily="2" charset="-122"/>
                </a:endParaRPr>
              </a:p>
              <a:p>
                <a:pPr marL="0" indent="0" algn="ctr">
                  <a:spcBef>
                    <a:spcPts val="0"/>
                  </a:spcBef>
                  <a:spcAft>
                    <a:spcPts val="600"/>
                  </a:spcAft>
                  <a:buSzPct val="80000"/>
                  <a:buNone/>
                </a:pPr>
                <a:r>
                  <a:rPr lang="zh-CN" altLang="en-US" sz="1800" dirty="0">
                    <a:ea typeface="宋体" panose="02010600030101010101" pitchFamily="2" charset="-122"/>
                  </a:rPr>
                  <a:t> </a:t>
                </a:r>
                <a14:m>
                  <m:oMath xmlns:m="http://schemas.openxmlformats.org/officeDocument/2006/math">
                    <m:f>
                      <m:fPr>
                        <m:ctrlPr>
                          <a:rPr lang="en-US" altLang="zh-CN" sz="1800" b="0" i="1" smtClean="0">
                            <a:latin typeface="Cambria Math" panose="02040503050406030204" pitchFamily="18" charset="0"/>
                            <a:ea typeface="宋体" panose="02010600030101010101" pitchFamily="2" charset="-122"/>
                          </a:rPr>
                        </m:ctrlPr>
                      </m:fPr>
                      <m:num>
                        <m:r>
                          <a:rPr lang="en-US" altLang="zh-CN" sz="1800" b="0" i="1" smtClean="0">
                            <a:latin typeface="Cambria Math" panose="02040503050406030204" pitchFamily="18" charset="0"/>
                            <a:ea typeface="宋体" panose="02010600030101010101" pitchFamily="2" charset="-122"/>
                          </a:rPr>
                          <m:t>𝑌</m:t>
                        </m:r>
                      </m:num>
                      <m:den>
                        <m:r>
                          <a:rPr lang="en-US" altLang="zh-CN" sz="1800" b="0" i="1" smtClean="0">
                            <a:latin typeface="Cambria Math" panose="02040503050406030204" pitchFamily="18" charset="0"/>
                            <a:ea typeface="宋体" panose="02010600030101010101" pitchFamily="2" charset="-122"/>
                          </a:rPr>
                          <m:t>𝑁</m:t>
                        </m:r>
                      </m:den>
                    </m:f>
                    <m:r>
                      <a:rPr lang="en-US" altLang="zh-CN" sz="1800" b="0" i="1" smtClean="0">
                        <a:latin typeface="Cambria Math" panose="02040503050406030204" pitchFamily="18" charset="0"/>
                        <a:ea typeface="宋体" panose="02010600030101010101" pitchFamily="2" charset="-122"/>
                      </a:rPr>
                      <m:t>=</m:t>
                    </m:r>
                    <m:r>
                      <a:rPr lang="en-US" altLang="zh-CN" sz="1800" b="0" i="1" smtClean="0">
                        <a:latin typeface="Cambria Math" panose="02040503050406030204" pitchFamily="18" charset="0"/>
                        <a:ea typeface="宋体" panose="02010600030101010101" pitchFamily="2" charset="-122"/>
                      </a:rPr>
                      <m:t>𝐴𝐹</m:t>
                    </m:r>
                    <m:d>
                      <m:dPr>
                        <m:ctrlPr>
                          <a:rPr lang="en-US" altLang="zh-CN" sz="1800" b="0" i="1" smtClean="0">
                            <a:latin typeface="Cambria Math" panose="02040503050406030204" pitchFamily="18" charset="0"/>
                            <a:ea typeface="宋体" panose="02010600030101010101" pitchFamily="2" charset="-122"/>
                          </a:rPr>
                        </m:ctrlPr>
                      </m:dPr>
                      <m:e>
                        <m:r>
                          <a:rPr lang="en-US" altLang="zh-CN" sz="1800" b="0" i="1" smtClean="0">
                            <a:latin typeface="Cambria Math" panose="02040503050406030204" pitchFamily="18" charset="0"/>
                            <a:ea typeface="宋体" panose="02010600030101010101" pitchFamily="2" charset="-122"/>
                          </a:rPr>
                          <m:t>1,</m:t>
                        </m:r>
                        <m:f>
                          <m:fPr>
                            <m:ctrlPr>
                              <a:rPr lang="en-US" altLang="zh-CN" sz="1800" b="0" i="1" smtClean="0">
                                <a:latin typeface="Cambria Math" panose="02040503050406030204" pitchFamily="18" charset="0"/>
                                <a:ea typeface="宋体" panose="02010600030101010101" pitchFamily="2" charset="-122"/>
                              </a:rPr>
                            </m:ctrlPr>
                          </m:fPr>
                          <m:num>
                            <m:r>
                              <a:rPr lang="en-US" altLang="zh-CN" sz="1800" b="0" i="1" smtClean="0">
                                <a:latin typeface="Cambria Math" panose="02040503050406030204" pitchFamily="18" charset="0"/>
                                <a:ea typeface="宋体" panose="02010600030101010101" pitchFamily="2" charset="-122"/>
                              </a:rPr>
                              <m:t>𝐾</m:t>
                            </m:r>
                          </m:num>
                          <m:den>
                            <m:r>
                              <a:rPr lang="en-US" altLang="zh-CN" sz="1800" b="0" i="1" smtClean="0">
                                <a:latin typeface="Cambria Math" panose="02040503050406030204" pitchFamily="18" charset="0"/>
                                <a:ea typeface="宋体" panose="02010600030101010101" pitchFamily="2" charset="-122"/>
                              </a:rPr>
                              <m:t>𝑁</m:t>
                            </m:r>
                          </m:den>
                        </m:f>
                      </m:e>
                    </m:d>
                  </m:oMath>
                </a14:m>
                <a:endParaRPr lang="en-US" sz="1800" dirty="0">
                  <a:ea typeface="宋体" panose="02010600030101010101" pitchFamily="2" charset="-122"/>
                </a:endParaRPr>
              </a:p>
              <a:p>
                <a:pPr>
                  <a:spcBef>
                    <a:spcPts val="0"/>
                  </a:spcBef>
                  <a:spcAft>
                    <a:spcPts val="600"/>
                  </a:spcAft>
                  <a:buSzPct val="80000"/>
                  <a:buFont typeface="Wingdings" panose="05000000000000000000" pitchFamily="2" charset="2"/>
                  <a:buChar char="l"/>
                </a:pPr>
                <a:r>
                  <a:rPr lang="zh-CN" altLang="en-US" sz="1800" dirty="0">
                    <a:solidFill>
                      <a:srgbClr val="FF0000"/>
                    </a:solidFill>
                    <a:ea typeface="宋体" panose="02010600030101010101" pitchFamily="2" charset="-122"/>
                  </a:rPr>
                  <a:t>生产率</a:t>
                </a:r>
                <a:r>
                  <a:rPr lang="zh-CN" altLang="en-US" sz="1800" dirty="0">
                    <a:ea typeface="宋体" panose="02010600030101010101" pitchFamily="2" charset="-122"/>
                  </a:rPr>
                  <a:t>为</a:t>
                </a:r>
                <a14:m>
                  <m:oMath xmlns:m="http://schemas.openxmlformats.org/officeDocument/2006/math">
                    <m:r>
                      <a:rPr lang="en-US" altLang="zh-CN" sz="1800" b="0" i="1" smtClean="0">
                        <a:latin typeface="Cambria Math" panose="02040503050406030204" pitchFamily="18" charset="0"/>
                        <a:ea typeface="宋体" panose="02010600030101010101" pitchFamily="2" charset="-122"/>
                      </a:rPr>
                      <m:t>𝑌</m:t>
                    </m:r>
                    <m:r>
                      <a:rPr lang="en-US" altLang="zh-CN" sz="1800" b="0" i="1" smtClean="0">
                        <a:latin typeface="Cambria Math" panose="02040503050406030204" pitchFamily="18" charset="0"/>
                        <a:ea typeface="宋体" panose="02010600030101010101" pitchFamily="2" charset="-122"/>
                      </a:rPr>
                      <m:t>/</m:t>
                    </m:r>
                    <m:r>
                      <a:rPr lang="en-US" altLang="zh-CN" sz="1800" b="0" i="1" smtClean="0">
                        <a:latin typeface="Cambria Math" panose="02040503050406030204" pitchFamily="18" charset="0"/>
                        <a:ea typeface="宋体" panose="02010600030101010101" pitchFamily="2" charset="-122"/>
                      </a:rPr>
                      <m:t>𝑁</m:t>
                    </m:r>
                  </m:oMath>
                </a14:m>
                <a:r>
                  <a:rPr lang="zh-CN" altLang="en-US" sz="1800" dirty="0">
                    <a:ea typeface="宋体" panose="02010600030101010101" pitchFamily="2" charset="-122"/>
                  </a:rPr>
                  <a:t>，即每单位劳动投入所生产的产品和服务的数量</a:t>
                </a:r>
                <a:endParaRPr lang="en-US" sz="1800" dirty="0">
                  <a:ea typeface="宋体" panose="02010600030101010101" pitchFamily="2" charset="-122"/>
                </a:endParaRPr>
              </a:p>
            </p:txBody>
          </p:sp>
        </mc:Choice>
        <mc:Fallback xmlns="">
          <p:sp>
            <p:nvSpPr>
              <p:cNvPr id="3" name="Content Placeholder 2">
                <a:extLst>
                  <a:ext uri="{FF2B5EF4-FFF2-40B4-BE49-F238E27FC236}">
                    <a16:creationId xmlns:a16="http://schemas.microsoft.com/office/drawing/2014/main" id="{47CEDE8D-DF4C-4094-B77D-B8AD4E3F7B8F}"/>
                  </a:ext>
                </a:extLst>
              </p:cNvPr>
              <p:cNvSpPr>
                <a:spLocks noGrp="1" noRot="1" noChangeAspect="1" noMove="1" noResize="1" noEditPoints="1" noAdjustHandles="1" noChangeArrowheads="1" noChangeShapeType="1" noTextEdit="1"/>
              </p:cNvSpPr>
              <p:nvPr>
                <p:ph idx="1"/>
              </p:nvPr>
            </p:nvSpPr>
            <p:spPr>
              <a:xfrm>
                <a:off x="457200" y="806846"/>
                <a:ext cx="8229600" cy="3511718"/>
              </a:xfrm>
              <a:blipFill>
                <a:blip r:embed="rId2"/>
                <a:stretch>
                  <a:fillRect l="-148" t="-1215" r="-148" b="-10417"/>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13</a:t>
            </a:fld>
            <a:endParaRPr lang="en-US" dirty="0"/>
          </a:p>
        </p:txBody>
      </p:sp>
      <p:sp>
        <p:nvSpPr>
          <p:cNvPr id="5" name="矩形 4">
            <a:extLst>
              <a:ext uri="{FF2B5EF4-FFF2-40B4-BE49-F238E27FC236}">
                <a16:creationId xmlns:a16="http://schemas.microsoft.com/office/drawing/2014/main" id="{030C376E-DE43-430D-8BFC-CF716D652F19}"/>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经济增长的直接原因</a:t>
            </a:r>
          </a:p>
        </p:txBody>
      </p:sp>
      <p:grpSp>
        <p:nvGrpSpPr>
          <p:cNvPr id="6" name="组合 5">
            <a:extLst>
              <a:ext uri="{FF2B5EF4-FFF2-40B4-BE49-F238E27FC236}">
                <a16:creationId xmlns:a16="http://schemas.microsoft.com/office/drawing/2014/main" id="{47258A3F-1AEC-4E70-A94D-9D0CA0788F40}"/>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6D56F9A0-463E-4C33-80A4-A398FE849C66}"/>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856011C9-BA7F-4D9C-AA57-DBDD7817054B}"/>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D9031F9C-0A1E-4115-9C55-466F17B598A2}"/>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71D285B0-A9C9-4EE6-8BDC-BAA674BF8F42}"/>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2D716DC0-2F55-4607-A2CF-2D2FC45E3856}"/>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08C49FCE-F357-419F-BF44-6D375689518C}"/>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649340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CEDE8D-DF4C-4094-B77D-B8AD4E3F7B8F}"/>
              </a:ext>
            </a:extLst>
          </p:cNvPr>
          <p:cNvSpPr>
            <a:spLocks noGrp="1"/>
          </p:cNvSpPr>
          <p:nvPr>
            <p:ph idx="1"/>
          </p:nvPr>
        </p:nvSpPr>
        <p:spPr>
          <a:xfrm>
            <a:off x="457200" y="806846"/>
            <a:ext cx="8229600" cy="3511718"/>
          </a:xfrm>
        </p:spPr>
        <p:txBody>
          <a:bodyPr/>
          <a:lstStyle/>
          <a:p>
            <a:pPr>
              <a:spcBef>
                <a:spcPts val="0"/>
              </a:spcBef>
              <a:spcAft>
                <a:spcPts val="600"/>
              </a:spcAft>
              <a:buSzPct val="80000"/>
              <a:buFont typeface="Wingdings" panose="05000000000000000000" pitchFamily="2" charset="2"/>
              <a:buChar char="l"/>
            </a:pPr>
            <a:r>
              <a:rPr lang="zh-CN" altLang="en-US" sz="1800" dirty="0">
                <a:solidFill>
                  <a:srgbClr val="0070C0"/>
                </a:solidFill>
                <a:ea typeface="宋体" panose="02010600030101010101" pitchFamily="2" charset="-122"/>
              </a:rPr>
              <a:t>经济增长的根本原因被划分为三个方面：制度、文化和地理</a:t>
            </a:r>
            <a:endParaRPr lang="en-US" altLang="zh-CN" sz="1800" dirty="0">
              <a:solidFill>
                <a:srgbClr val="0070C0"/>
              </a:solidFill>
              <a:ea typeface="宋体" panose="02010600030101010101" pitchFamily="2" charset="-122"/>
            </a:endParaRPr>
          </a:p>
          <a:p>
            <a:pPr>
              <a:spcBef>
                <a:spcPts val="0"/>
              </a:spcBef>
              <a:spcAft>
                <a:spcPts val="600"/>
              </a:spcAft>
              <a:buSzPct val="80000"/>
              <a:buFont typeface="Wingdings" panose="05000000000000000000" pitchFamily="2" charset="2"/>
              <a:buChar char="l"/>
            </a:pPr>
            <a:r>
              <a:rPr lang="en-US" altLang="zh-CN" sz="1800" dirty="0">
                <a:ea typeface="宋体" panose="02010600030101010101" pitchFamily="2" charset="-122"/>
              </a:rPr>
              <a:t>Acemoglu, D., Johnson, S., &amp; Robinson, J. A. (2001). The Colonial Origins of Comparative Development: An Empirical Investigation. </a:t>
            </a:r>
            <a:r>
              <a:rPr lang="en-US" altLang="zh-CN" sz="1800" i="1" dirty="0">
                <a:ea typeface="宋体" panose="02010600030101010101" pitchFamily="2" charset="-122"/>
              </a:rPr>
              <a:t>The American Economic Review</a:t>
            </a:r>
            <a:r>
              <a:rPr lang="en-US" altLang="zh-CN" sz="1800" dirty="0">
                <a:ea typeface="宋体" panose="02010600030101010101" pitchFamily="2" charset="-122"/>
              </a:rPr>
              <a:t>, 91(5), 1369–1401.</a:t>
            </a:r>
          </a:p>
          <a:p>
            <a:pPr lvl="1">
              <a:spcBef>
                <a:spcPts val="0"/>
              </a:spcBef>
              <a:spcAft>
                <a:spcPts val="600"/>
              </a:spcAft>
              <a:buSzPct val="160000"/>
            </a:pPr>
            <a:r>
              <a:rPr lang="zh-CN" altLang="en-US" sz="1600" dirty="0">
                <a:ea typeface="宋体" panose="02010600030101010101" pitchFamily="2" charset="-122"/>
              </a:rPr>
              <a:t>欧洲殖民者在不同的殖民地采取了不同的制度</a:t>
            </a:r>
            <a:endParaRPr lang="en-US" altLang="zh-CN" sz="1600" dirty="0">
              <a:ea typeface="宋体" panose="02010600030101010101" pitchFamily="2" charset="-122"/>
            </a:endParaRPr>
          </a:p>
          <a:p>
            <a:pPr lvl="1">
              <a:spcBef>
                <a:spcPts val="0"/>
              </a:spcBef>
              <a:spcAft>
                <a:spcPts val="600"/>
              </a:spcAft>
              <a:buSzPct val="160000"/>
            </a:pPr>
            <a:r>
              <a:rPr lang="zh-CN" altLang="en-US" sz="1600" dirty="0">
                <a:ea typeface="宋体" panose="02010600030101010101" pitchFamily="2" charset="-122"/>
              </a:rPr>
              <a:t>在疾病丛生、死亡率高、不宜居住的殖民地，欧洲殖民者使用掠夺性的制度</a:t>
            </a:r>
            <a:endParaRPr lang="en-US" altLang="zh-CN" sz="1600" dirty="0">
              <a:ea typeface="宋体" panose="02010600030101010101" pitchFamily="2" charset="-122"/>
            </a:endParaRPr>
          </a:p>
          <a:p>
            <a:pPr lvl="1">
              <a:spcBef>
                <a:spcPts val="0"/>
              </a:spcBef>
              <a:spcAft>
                <a:spcPts val="600"/>
              </a:spcAft>
              <a:buSzPct val="160000"/>
            </a:pPr>
            <a:r>
              <a:rPr lang="zh-CN" altLang="en-US" sz="1600" dirty="0">
                <a:ea typeface="宋体" panose="02010600030101010101" pitchFamily="2" charset="-122"/>
              </a:rPr>
              <a:t>这些殖民地独立之后，欧洲殖民者留下的制度延续至今</a:t>
            </a:r>
            <a:endParaRPr lang="en-US" altLang="zh-CN" sz="1600" dirty="0">
              <a:ea typeface="宋体" panose="02010600030101010101" pitchFamily="2" charset="-122"/>
            </a:endParaRPr>
          </a:p>
          <a:p>
            <a:pPr lvl="1">
              <a:spcBef>
                <a:spcPts val="0"/>
              </a:spcBef>
              <a:spcAft>
                <a:spcPts val="600"/>
              </a:spcAft>
              <a:buSzPct val="160000"/>
            </a:pPr>
            <a:r>
              <a:rPr lang="en-US" altLang="zh-CN" sz="1600" dirty="0">
                <a:ea typeface="宋体" panose="02010600030101010101" pitchFamily="2" charset="-122"/>
              </a:rPr>
              <a:t>e.g., </a:t>
            </a:r>
            <a:r>
              <a:rPr lang="zh-CN" altLang="en-US" sz="1600" dirty="0">
                <a:ea typeface="宋体" panose="02010600030101010101" pitchFamily="2" charset="-122"/>
              </a:rPr>
              <a:t>非洲、南美洲赤道附近的国家 </a:t>
            </a:r>
            <a:r>
              <a:rPr lang="en-US" altLang="zh-CN" sz="1600" dirty="0">
                <a:ea typeface="宋体" panose="02010600030101010101" pitchFamily="2" charset="-122"/>
              </a:rPr>
              <a:t>versus </a:t>
            </a:r>
            <a:r>
              <a:rPr lang="zh-CN" altLang="en-US" sz="1600" dirty="0">
                <a:ea typeface="宋体" panose="02010600030101010101" pitchFamily="2" charset="-122"/>
              </a:rPr>
              <a:t>美国、加拿大、澳大利亚、新西兰</a:t>
            </a:r>
            <a:endParaRPr lang="en-US" altLang="zh-CN" sz="1600" dirty="0">
              <a:ea typeface="宋体" panose="02010600030101010101" pitchFamily="2" charset="-122"/>
            </a:endParaRPr>
          </a:p>
          <a:p>
            <a:pPr>
              <a:spcBef>
                <a:spcPts val="0"/>
              </a:spcBef>
              <a:spcAft>
                <a:spcPts val="600"/>
              </a:spcAft>
              <a:buSzPct val="80000"/>
              <a:buFont typeface="Wingdings" panose="05000000000000000000" pitchFamily="2" charset="2"/>
              <a:buChar char="l"/>
            </a:pPr>
            <a:r>
              <a:rPr lang="zh-CN" altLang="en-US" sz="1800" dirty="0">
                <a:ea typeface="宋体" panose="02010600030101010101" pitchFamily="2" charset="-122"/>
              </a:rPr>
              <a:t>中华文化圈国家和地区的经济增长奇迹</a:t>
            </a:r>
            <a:endParaRPr lang="en-US" altLang="zh-CN" sz="1800" dirty="0">
              <a:ea typeface="宋体" panose="02010600030101010101" pitchFamily="2" charset="-122"/>
            </a:endParaRPr>
          </a:p>
          <a:p>
            <a:pPr>
              <a:spcBef>
                <a:spcPts val="0"/>
              </a:spcBef>
              <a:spcAft>
                <a:spcPts val="600"/>
              </a:spcAft>
              <a:buSzPct val="80000"/>
              <a:buFont typeface="Wingdings" panose="05000000000000000000" pitchFamily="2" charset="2"/>
              <a:buChar char="l"/>
            </a:pPr>
            <a:r>
              <a:rPr lang="zh-CN" altLang="en-US" sz="1800" dirty="0">
                <a:ea typeface="宋体" panose="02010600030101010101" pitchFamily="2" charset="-122"/>
              </a:rPr>
              <a:t>视频：</a:t>
            </a:r>
            <a:r>
              <a:rPr lang="en-US" altLang="zh-CN" sz="1800" dirty="0">
                <a:ea typeface="宋体" panose="02010600030101010101" pitchFamily="2" charset="-122"/>
              </a:rPr>
              <a:t>geography and economic growth</a:t>
            </a:r>
          </a:p>
          <a:p>
            <a:pPr>
              <a:spcBef>
                <a:spcPts val="0"/>
              </a:spcBef>
              <a:spcAft>
                <a:spcPts val="600"/>
              </a:spcAft>
              <a:buSzPct val="80000"/>
              <a:buFont typeface="Wingdings" panose="05000000000000000000" pitchFamily="2" charset="2"/>
              <a:buChar char="l"/>
            </a:pPr>
            <a:r>
              <a:rPr lang="zh-CN" altLang="en-US" sz="1800" dirty="0">
                <a:ea typeface="宋体" panose="02010600030101010101" pitchFamily="2" charset="-122"/>
              </a:rPr>
              <a:t>本章剩下的内容重点考察影响经济增长的直接原因</a:t>
            </a:r>
            <a:endParaRPr lang="en-US" altLang="zh-CN" sz="1800" dirty="0">
              <a:ea typeface="宋体" panose="02010600030101010101" pitchFamily="2" charset="-122"/>
            </a:endParaRPr>
          </a:p>
        </p:txBody>
      </p:sp>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14</a:t>
            </a:fld>
            <a:endParaRPr lang="en-US" dirty="0"/>
          </a:p>
        </p:txBody>
      </p:sp>
      <p:sp>
        <p:nvSpPr>
          <p:cNvPr id="5" name="矩形 4">
            <a:extLst>
              <a:ext uri="{FF2B5EF4-FFF2-40B4-BE49-F238E27FC236}">
                <a16:creationId xmlns:a16="http://schemas.microsoft.com/office/drawing/2014/main" id="{030C376E-DE43-430D-8BFC-CF716D652F19}"/>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经济增长的根本原因</a:t>
            </a:r>
          </a:p>
        </p:txBody>
      </p:sp>
      <p:grpSp>
        <p:nvGrpSpPr>
          <p:cNvPr id="6" name="组合 5">
            <a:extLst>
              <a:ext uri="{FF2B5EF4-FFF2-40B4-BE49-F238E27FC236}">
                <a16:creationId xmlns:a16="http://schemas.microsoft.com/office/drawing/2014/main" id="{47258A3F-1AEC-4E70-A94D-9D0CA0788F40}"/>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6D56F9A0-463E-4C33-80A4-A398FE849C66}"/>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856011C9-BA7F-4D9C-AA57-DBDD7817054B}"/>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D9031F9C-0A1E-4115-9C55-466F17B598A2}"/>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71D285B0-A9C9-4EE6-8BDC-BAA674BF8F42}"/>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2D716DC0-2F55-4607-A2CF-2D2FC45E3856}"/>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08C49FCE-F357-419F-BF44-6D375689518C}"/>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3448065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E87D78-9C79-4FBB-8105-BA0525048F81}"/>
              </a:ext>
            </a:extLst>
          </p:cNvPr>
          <p:cNvPicPr>
            <a:picLocks noChangeAspect="1"/>
          </p:cNvPicPr>
          <p:nvPr/>
        </p:nvPicPr>
        <p:blipFill>
          <a:blip r:embed="rId2"/>
          <a:stretch>
            <a:fillRect/>
          </a:stretch>
        </p:blipFill>
        <p:spPr>
          <a:xfrm>
            <a:off x="2057400" y="895350"/>
            <a:ext cx="4441370" cy="3657600"/>
          </a:xfrm>
          <a:prstGeom prst="rect">
            <a:avLst/>
          </a:prstGeom>
        </p:spPr>
      </p:pic>
      <p:sp>
        <p:nvSpPr>
          <p:cNvPr id="6" name="矩形 4">
            <a:extLst>
              <a:ext uri="{FF2B5EF4-FFF2-40B4-BE49-F238E27FC236}">
                <a16:creationId xmlns:a16="http://schemas.microsoft.com/office/drawing/2014/main" id="{F206A724-CBDD-4B01-A032-7D0765B9B364}"/>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经济增长的直接原因和根本原因</a:t>
            </a:r>
          </a:p>
        </p:txBody>
      </p:sp>
      <p:grpSp>
        <p:nvGrpSpPr>
          <p:cNvPr id="7" name="组合 5">
            <a:extLst>
              <a:ext uri="{FF2B5EF4-FFF2-40B4-BE49-F238E27FC236}">
                <a16:creationId xmlns:a16="http://schemas.microsoft.com/office/drawing/2014/main" id="{B4EB0B01-1F23-4DCF-ACCD-5B8707C0EC5D}"/>
              </a:ext>
            </a:extLst>
          </p:cNvPr>
          <p:cNvGrpSpPr/>
          <p:nvPr/>
        </p:nvGrpSpPr>
        <p:grpSpPr>
          <a:xfrm>
            <a:off x="239334" y="290253"/>
            <a:ext cx="229174" cy="330963"/>
            <a:chOff x="362743" y="188119"/>
            <a:chExt cx="348993" cy="504000"/>
          </a:xfrm>
          <a:solidFill>
            <a:srgbClr val="6B748A"/>
          </a:solidFill>
        </p:grpSpPr>
        <p:sp>
          <p:nvSpPr>
            <p:cNvPr id="8" name="矩形: 圆角 6">
              <a:extLst>
                <a:ext uri="{FF2B5EF4-FFF2-40B4-BE49-F238E27FC236}">
                  <a16:creationId xmlns:a16="http://schemas.microsoft.com/office/drawing/2014/main" id="{6D0A6A8E-1892-42CB-A63E-D91F4EE88BF5}"/>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7">
              <a:extLst>
                <a:ext uri="{FF2B5EF4-FFF2-40B4-BE49-F238E27FC236}">
                  <a16:creationId xmlns:a16="http://schemas.microsoft.com/office/drawing/2014/main" id="{70EAA780-49F7-4732-82B8-4325DC57FDDD}"/>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8">
              <a:extLst>
                <a:ext uri="{FF2B5EF4-FFF2-40B4-BE49-F238E27FC236}">
                  <a16:creationId xmlns:a16="http://schemas.microsoft.com/office/drawing/2014/main" id="{E84FAC5F-8AAD-45A2-BC26-1FF2FEB27419}"/>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1" name="矩形: 圆角 9">
              <a:extLst>
                <a:ext uri="{FF2B5EF4-FFF2-40B4-BE49-F238E27FC236}">
                  <a16:creationId xmlns:a16="http://schemas.microsoft.com/office/drawing/2014/main" id="{58203B11-6B85-488C-82D3-AF30B5EB21A8}"/>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2" name="直接连接符 10">
            <a:extLst>
              <a:ext uri="{FF2B5EF4-FFF2-40B4-BE49-F238E27FC236}">
                <a16:creationId xmlns:a16="http://schemas.microsoft.com/office/drawing/2014/main" id="{F2EE99C9-4A14-47A4-9F70-46F2A70A6744}"/>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3" name="图片 11">
            <a:extLst>
              <a:ext uri="{FF2B5EF4-FFF2-40B4-BE49-F238E27FC236}">
                <a16:creationId xmlns:a16="http://schemas.microsoft.com/office/drawing/2014/main" id="{0E3CBEB9-14FC-4FAE-894C-7638895AEDC1}"/>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61471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996" y="1944812"/>
            <a:ext cx="3886200" cy="1224118"/>
          </a:xfrm>
        </p:spPr>
        <p:txBody>
          <a:bodyPr vert="horz" wrap="square" lIns="91440" tIns="45720" rIns="91440" bIns="45720" rtlCol="0" anchor="ctr">
            <a:spAutoFit/>
          </a:bodyPr>
          <a:lstStyle/>
          <a:p>
            <a:pPr>
              <a:lnSpc>
                <a:spcPct val="120000"/>
              </a:lnSpc>
            </a:pP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cs"/>
              </a:rPr>
              <a:t>第十六章 </a:t>
            </a:r>
            <a:br>
              <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cs typeface="+mn-cs"/>
              </a:rPr>
            </a:b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cs"/>
              </a:rPr>
              <a:t>经济增长</a:t>
            </a:r>
            <a:endParaRPr lang="en-US" sz="320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16</a:t>
            </a:fld>
            <a:endParaRPr lang="en-US" dirty="0"/>
          </a:p>
        </p:txBody>
      </p:sp>
      <p:sp>
        <p:nvSpPr>
          <p:cNvPr id="6" name="Slide Number Placeholder 3">
            <a:extLst>
              <a:ext uri="{FF2B5EF4-FFF2-40B4-BE49-F238E27FC236}">
                <a16:creationId xmlns:a16="http://schemas.microsoft.com/office/drawing/2014/main" id="{DAA2E198-8E3D-460E-A4C6-7C599489403C}"/>
              </a:ext>
            </a:extLst>
          </p:cNvPr>
          <p:cNvSpPr txBox="1">
            <a:spLocks/>
          </p:cNvSpPr>
          <p:nvPr/>
        </p:nvSpPr>
        <p:spPr>
          <a:xfrm>
            <a:off x="6553200" y="4767263"/>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16</a:t>
            </a:fld>
            <a:endParaRPr lang="en-US" dirty="0"/>
          </a:p>
        </p:txBody>
      </p:sp>
      <p:sp>
        <p:nvSpPr>
          <p:cNvPr id="7" name="灯片编号占位符 3">
            <a:extLst>
              <a:ext uri="{FF2B5EF4-FFF2-40B4-BE49-F238E27FC236}">
                <a16:creationId xmlns:a16="http://schemas.microsoft.com/office/drawing/2014/main" id="{78352512-3178-4934-A2B6-6A315B6580C4}"/>
              </a:ext>
            </a:extLst>
          </p:cNvPr>
          <p:cNvSpPr txBox="1">
            <a:spLocks/>
          </p:cNvSpPr>
          <p:nvPr/>
        </p:nvSpPr>
        <p:spPr>
          <a:xfrm>
            <a:off x="6553200" y="4767263"/>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16</a:t>
            </a:fld>
            <a:endParaRPr lang="en-US" dirty="0"/>
          </a:p>
        </p:txBody>
      </p:sp>
      <p:sp>
        <p:nvSpPr>
          <p:cNvPr id="8" name="灯片编号占位符 3">
            <a:extLst>
              <a:ext uri="{FF2B5EF4-FFF2-40B4-BE49-F238E27FC236}">
                <a16:creationId xmlns:a16="http://schemas.microsoft.com/office/drawing/2014/main" id="{AA1217B7-FB17-4A9A-AC88-1695706C596C}"/>
              </a:ext>
            </a:extLst>
          </p:cNvPr>
          <p:cNvSpPr txBox="1">
            <a:spLocks/>
          </p:cNvSpPr>
          <p:nvPr/>
        </p:nvSpPr>
        <p:spPr>
          <a:xfrm>
            <a:off x="6705600" y="4869656"/>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16</a:t>
            </a:fld>
            <a:endParaRPr lang="en-US" dirty="0"/>
          </a:p>
        </p:txBody>
      </p:sp>
      <p:sp>
        <p:nvSpPr>
          <p:cNvPr id="9" name="矩形 8">
            <a:extLst>
              <a:ext uri="{FF2B5EF4-FFF2-40B4-BE49-F238E27FC236}">
                <a16:creationId xmlns:a16="http://schemas.microsoft.com/office/drawing/2014/main" id="{0FB026D9-CC0D-4BC0-A751-19F9E8BFD0A9}"/>
              </a:ext>
            </a:extLst>
          </p:cNvPr>
          <p:cNvSpPr/>
          <p:nvPr/>
        </p:nvSpPr>
        <p:spPr>
          <a:xfrm>
            <a:off x="-1676400" y="4171950"/>
            <a:ext cx="14859000" cy="2750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A68EAE7-E1F8-4450-BDCC-C58D072442BF}"/>
              </a:ext>
            </a:extLst>
          </p:cNvPr>
          <p:cNvSpPr/>
          <p:nvPr/>
        </p:nvSpPr>
        <p:spPr>
          <a:xfrm>
            <a:off x="4233459" y="0"/>
            <a:ext cx="4910541" cy="6189756"/>
          </a:xfrm>
          <a:prstGeom prst="rect">
            <a:avLst/>
          </a:prstGeom>
          <a:solidFill>
            <a:srgbClr val="8088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2" name="灯片编号占位符 3">
            <a:extLst>
              <a:ext uri="{FF2B5EF4-FFF2-40B4-BE49-F238E27FC236}">
                <a16:creationId xmlns:a16="http://schemas.microsoft.com/office/drawing/2014/main" id="{B5829EBC-EBA2-423B-9FC6-39C61D36700A}"/>
              </a:ext>
            </a:extLst>
          </p:cNvPr>
          <p:cNvSpPr txBox="1">
            <a:spLocks/>
          </p:cNvSpPr>
          <p:nvPr/>
        </p:nvSpPr>
        <p:spPr>
          <a:xfrm>
            <a:off x="6553200" y="4781550"/>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16</a:t>
            </a:fld>
            <a:endParaRPr lang="en-US" dirty="0"/>
          </a:p>
        </p:txBody>
      </p:sp>
      <p:sp>
        <p:nvSpPr>
          <p:cNvPr id="13" name="矩形 12">
            <a:extLst>
              <a:ext uri="{FF2B5EF4-FFF2-40B4-BE49-F238E27FC236}">
                <a16:creationId xmlns:a16="http://schemas.microsoft.com/office/drawing/2014/main" id="{2C082C69-E151-443B-80CD-D779FA4B677D}"/>
              </a:ext>
            </a:extLst>
          </p:cNvPr>
          <p:cNvSpPr/>
          <p:nvPr/>
        </p:nvSpPr>
        <p:spPr>
          <a:xfrm>
            <a:off x="4526280" y="1147574"/>
            <a:ext cx="3050667"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第一节 经济增长的描述和事实</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E47B11F4-8D1A-4818-8832-6EAAD65F07CD}"/>
              </a:ext>
            </a:extLst>
          </p:cNvPr>
          <p:cNvSpPr/>
          <p:nvPr/>
        </p:nvSpPr>
        <p:spPr>
          <a:xfrm>
            <a:off x="4526280" y="1668739"/>
            <a:ext cx="2697480" cy="338554"/>
          </a:xfrm>
          <a:prstGeom prst="rect">
            <a:avLst/>
          </a:prstGeom>
        </p:spPr>
        <p:txBody>
          <a:bodyPr wrap="square">
            <a:spAutoFit/>
          </a:bodyPr>
          <a:lstStyle/>
          <a:p>
            <a:pPr algn="dist"/>
            <a:r>
              <a:rPr lang="zh-CN" altLang="en-US" sz="1600" dirty="0">
                <a:solidFill>
                  <a:schemeClr val="bg1">
                    <a:lumMod val="65000"/>
                  </a:schemeClr>
                </a:solidFill>
                <a:latin typeface="微软雅黑" panose="020B0503020204020204" pitchFamily="34" charset="-122"/>
                <a:ea typeface="微软雅黑" panose="020B0503020204020204" pitchFamily="34" charset="-122"/>
              </a:rPr>
              <a:t>第二节 经济增长的决定因素</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6" name="Title 1">
            <a:extLst>
              <a:ext uri="{FF2B5EF4-FFF2-40B4-BE49-F238E27FC236}">
                <a16:creationId xmlns:a16="http://schemas.microsoft.com/office/drawing/2014/main" id="{BC3F7CD7-E5E2-4C9E-85FD-8E9C7A63F66C}"/>
              </a:ext>
            </a:extLst>
          </p:cNvPr>
          <p:cNvSpPr txBox="1">
            <a:spLocks/>
          </p:cNvSpPr>
          <p:nvPr/>
        </p:nvSpPr>
        <p:spPr>
          <a:xfrm>
            <a:off x="1660235" y="845693"/>
            <a:ext cx="184730" cy="497957"/>
          </a:xfrm>
          <a:prstGeom prst="rect">
            <a:avLst/>
          </a:prstGeom>
        </p:spPr>
        <p:txBody>
          <a:bodyPr vert="horz" wrap="none" lIns="91440" tIns="45720" rIns="91440" bIns="45720" rtlCol="0" anchor="ctr">
            <a:spAutoFit/>
          </a:bodyPr>
          <a:lstStyle>
            <a:defPPr>
              <a:defRPr lang="en-US"/>
            </a:defPPr>
            <a:lvl1pPr algn="ctr">
              <a:lnSpc>
                <a:spcPct val="120000"/>
              </a:lnSpc>
              <a:spcBef>
                <a:spcPct val="0"/>
              </a:spcBef>
              <a:buNone/>
              <a:defRPr sz="2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endParaRPr lang="en-US" dirty="0"/>
          </a:p>
        </p:txBody>
      </p:sp>
      <p:sp>
        <p:nvSpPr>
          <p:cNvPr id="20" name="矩形 19">
            <a:extLst>
              <a:ext uri="{FF2B5EF4-FFF2-40B4-BE49-F238E27FC236}">
                <a16:creationId xmlns:a16="http://schemas.microsoft.com/office/drawing/2014/main" id="{620773CF-6864-4CFA-A10A-4B563C7B25C7}"/>
              </a:ext>
            </a:extLst>
          </p:cNvPr>
          <p:cNvSpPr/>
          <p:nvPr/>
        </p:nvSpPr>
        <p:spPr>
          <a:xfrm>
            <a:off x="4526280" y="3241914"/>
            <a:ext cx="2092239"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第五节 增长核算</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D996D176-EAEF-4B13-BAA9-31C671A4D387}"/>
              </a:ext>
            </a:extLst>
          </p:cNvPr>
          <p:cNvSpPr/>
          <p:nvPr/>
        </p:nvSpPr>
        <p:spPr>
          <a:xfrm>
            <a:off x="4526280" y="3763079"/>
            <a:ext cx="2697480" cy="338554"/>
          </a:xfrm>
          <a:prstGeom prst="rect">
            <a:avLst/>
          </a:prstGeom>
        </p:spPr>
        <p:txBody>
          <a:bodyPr wrap="square">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第六节 促进经济增长的政策</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8" name="矩形 10">
            <a:extLst>
              <a:ext uri="{FF2B5EF4-FFF2-40B4-BE49-F238E27FC236}">
                <a16:creationId xmlns:a16="http://schemas.microsoft.com/office/drawing/2014/main" id="{71FD009E-65F4-4F43-887E-87BF1E4BB7C3}"/>
              </a:ext>
            </a:extLst>
          </p:cNvPr>
          <p:cNvSpPr/>
          <p:nvPr/>
        </p:nvSpPr>
        <p:spPr>
          <a:xfrm>
            <a:off x="4572000" y="2172566"/>
            <a:ext cx="2316480"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9">
            <a:extLst>
              <a:ext uri="{FF2B5EF4-FFF2-40B4-BE49-F238E27FC236}">
                <a16:creationId xmlns:a16="http://schemas.microsoft.com/office/drawing/2014/main" id="{43BE4D53-E112-469B-9E6D-36C9BB764275}"/>
              </a:ext>
            </a:extLst>
          </p:cNvPr>
          <p:cNvSpPr/>
          <p:nvPr/>
        </p:nvSpPr>
        <p:spPr>
          <a:xfrm>
            <a:off x="4526280" y="2711069"/>
            <a:ext cx="2092239"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第四节 内生增长理论</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7" name="矩形 13">
            <a:extLst>
              <a:ext uri="{FF2B5EF4-FFF2-40B4-BE49-F238E27FC236}">
                <a16:creationId xmlns:a16="http://schemas.microsoft.com/office/drawing/2014/main" id="{6ECEDE79-1373-4013-92D9-CE0B390F6C54}"/>
              </a:ext>
            </a:extLst>
          </p:cNvPr>
          <p:cNvSpPr/>
          <p:nvPr/>
        </p:nvSpPr>
        <p:spPr>
          <a:xfrm>
            <a:off x="4526280" y="2199584"/>
            <a:ext cx="2316480" cy="338554"/>
          </a:xfrm>
          <a:prstGeom prst="rect">
            <a:avLst/>
          </a:prstGeom>
        </p:spPr>
        <p:txBody>
          <a:bodyPr wrap="square">
            <a:spAutoFit/>
          </a:bodyPr>
          <a:lstStyle/>
          <a:p>
            <a:pPr marL="809625" indent="-809625"/>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第三节 新古典增长模型</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0346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879675"/>
                <a:ext cx="8229600" cy="3394472"/>
              </a:xfrm>
            </p:spPr>
            <p:txBody>
              <a:bodyPr/>
              <a:lstStyle/>
              <a:p>
                <a:pPr>
                  <a:lnSpc>
                    <a:spcPct val="110000"/>
                  </a:lnSpc>
                  <a:buSzPct val="80000"/>
                  <a:buFont typeface="Wingdings" panose="05000000000000000000" pitchFamily="2" charset="2"/>
                  <a:buChar char="l"/>
                </a:pPr>
                <a:r>
                  <a:rPr lang="zh-CN" altLang="en-US" sz="1800" dirty="0">
                    <a:ea typeface="宋体" panose="02010600030101010101" pitchFamily="2" charset="-122"/>
                  </a:rPr>
                  <a:t>新古典增长模型的基本假定</a:t>
                </a:r>
                <a:endParaRPr lang="en-US" altLang="zh-CN" sz="1800" dirty="0">
                  <a:ea typeface="宋体" panose="02010600030101010101" pitchFamily="2" charset="-122"/>
                </a:endParaRPr>
              </a:p>
              <a:p>
                <a:pPr lvl="1">
                  <a:lnSpc>
                    <a:spcPct val="110000"/>
                  </a:lnSpc>
                  <a:buSzPct val="60000"/>
                  <a:buFont typeface="Wingdings" panose="05000000000000000000" pitchFamily="2" charset="2"/>
                  <a:buChar char="n"/>
                </a:pPr>
                <a:r>
                  <a:rPr lang="zh-CN" altLang="en-US" sz="1600" dirty="0">
                    <a:ea typeface="宋体" panose="02010600030101010101" pitchFamily="2" charset="-122"/>
                  </a:rPr>
                  <a:t>（</a:t>
                </a:r>
                <a:r>
                  <a:rPr lang="en-US" altLang="zh-CN" sz="1600" dirty="0">
                    <a:ea typeface="宋体" panose="02010600030101010101" pitchFamily="2" charset="-122"/>
                  </a:rPr>
                  <a:t>1</a:t>
                </a:r>
                <a:r>
                  <a:rPr lang="zh-CN" altLang="en-US" sz="1600" dirty="0">
                    <a:ea typeface="宋体" panose="02010600030101010101" pitchFamily="2" charset="-122"/>
                  </a:rPr>
                  <a:t>）经济只有一个部门，该部门生产一种既可用于投资也可用于消费的商品</a:t>
                </a:r>
                <a:endParaRPr lang="en-US" altLang="zh-CN" sz="1600" dirty="0">
                  <a:ea typeface="宋体" panose="02010600030101010101" pitchFamily="2" charset="-122"/>
                </a:endParaRPr>
              </a:p>
              <a:p>
                <a:pPr lvl="1">
                  <a:lnSpc>
                    <a:spcPct val="110000"/>
                  </a:lnSpc>
                  <a:buSzPct val="60000"/>
                  <a:buFont typeface="Wingdings" panose="05000000000000000000" pitchFamily="2" charset="2"/>
                  <a:buChar char="n"/>
                </a:pPr>
                <a:r>
                  <a:rPr lang="zh-CN" altLang="en-US" sz="1600" dirty="0">
                    <a:ea typeface="宋体" panose="02010600030101010101" pitchFamily="2" charset="-122"/>
                  </a:rPr>
                  <a:t>（</a:t>
                </a:r>
                <a:r>
                  <a:rPr lang="en-US" altLang="zh-CN" sz="1600" dirty="0">
                    <a:ea typeface="宋体" panose="02010600030101010101" pitchFamily="2" charset="-122"/>
                  </a:rPr>
                  <a:t>2</a:t>
                </a:r>
                <a:r>
                  <a:rPr lang="zh-CN" altLang="en-US" sz="1600" dirty="0">
                    <a:ea typeface="宋体" panose="02010600030101010101" pitchFamily="2" charset="-122"/>
                  </a:rPr>
                  <a:t>）该经济为不存在国际贸易的封闭经济，且政府部门被忽略</a:t>
                </a:r>
                <a:endParaRPr lang="en-US" altLang="zh-CN" sz="1600" dirty="0">
                  <a:ea typeface="宋体" panose="02010600030101010101" pitchFamily="2" charset="-122"/>
                </a:endParaRPr>
              </a:p>
              <a:p>
                <a:pPr lvl="1">
                  <a:lnSpc>
                    <a:spcPct val="110000"/>
                  </a:lnSpc>
                  <a:buSzPct val="60000"/>
                  <a:buFont typeface="Wingdings" panose="05000000000000000000" pitchFamily="2" charset="2"/>
                  <a:buChar char="n"/>
                </a:pPr>
                <a:r>
                  <a:rPr lang="zh-CN" altLang="en-US" sz="1600" dirty="0">
                    <a:ea typeface="宋体" panose="02010600030101010101" pitchFamily="2" charset="-122"/>
                  </a:rPr>
                  <a:t>（</a:t>
                </a:r>
                <a:r>
                  <a:rPr lang="en-US" altLang="zh-CN" sz="1600" dirty="0">
                    <a:ea typeface="宋体" panose="02010600030101010101" pitchFamily="2" charset="-122"/>
                  </a:rPr>
                  <a:t>3</a:t>
                </a:r>
                <a:r>
                  <a:rPr lang="zh-CN" altLang="en-US" sz="1600" dirty="0">
                    <a:ea typeface="宋体" panose="02010600030101010101" pitchFamily="2" charset="-122"/>
                  </a:rPr>
                  <a:t>）生产的规模报酬不变</a:t>
                </a:r>
                <a:endParaRPr lang="en-US" altLang="zh-CN" sz="1600" dirty="0">
                  <a:ea typeface="宋体" panose="02010600030101010101" pitchFamily="2" charset="-122"/>
                </a:endParaRPr>
              </a:p>
              <a:p>
                <a:pPr lvl="1">
                  <a:lnSpc>
                    <a:spcPct val="110000"/>
                  </a:lnSpc>
                  <a:buSzPct val="60000"/>
                  <a:buFont typeface="Wingdings" panose="05000000000000000000" pitchFamily="2" charset="2"/>
                  <a:buChar char="n"/>
                </a:pPr>
                <a:r>
                  <a:rPr lang="zh-CN" altLang="en-US" sz="1600" dirty="0">
                    <a:ea typeface="宋体" panose="02010600030101010101" pitchFamily="2" charset="-122"/>
                  </a:rPr>
                  <a:t>（</a:t>
                </a:r>
                <a:r>
                  <a:rPr lang="en-US" altLang="zh-CN" sz="1600" dirty="0">
                    <a:ea typeface="宋体" panose="02010600030101010101" pitchFamily="2" charset="-122"/>
                  </a:rPr>
                  <a:t>4</a:t>
                </a:r>
                <a:r>
                  <a:rPr lang="zh-CN" altLang="en-US" sz="1600" dirty="0">
                    <a:ea typeface="宋体" panose="02010600030101010101" pitchFamily="2" charset="-122"/>
                  </a:rPr>
                  <a:t>）该经济的技术进步、人口增长及资本折旧的速度都由外生因素决定</a:t>
                </a:r>
                <a:endParaRPr lang="en-US" altLang="zh-CN" sz="1600" dirty="0">
                  <a:ea typeface="宋体" panose="02010600030101010101" pitchFamily="2" charset="-122"/>
                </a:endParaRPr>
              </a:p>
              <a:p>
                <a:pPr lvl="1">
                  <a:lnSpc>
                    <a:spcPct val="110000"/>
                  </a:lnSpc>
                  <a:buSzPct val="60000"/>
                  <a:buFont typeface="Wingdings" panose="05000000000000000000" pitchFamily="2" charset="2"/>
                  <a:buChar char="n"/>
                </a:pPr>
                <a:r>
                  <a:rPr lang="zh-CN" altLang="en-US" sz="1600" dirty="0">
                    <a:ea typeface="宋体" panose="02010600030101010101" pitchFamily="2" charset="-122"/>
                  </a:rPr>
                  <a:t>（</a:t>
                </a:r>
                <a:r>
                  <a:rPr lang="en-US" altLang="zh-CN" sz="1600" dirty="0">
                    <a:ea typeface="宋体" panose="02010600030101010101" pitchFamily="2" charset="-122"/>
                  </a:rPr>
                  <a:t>5</a:t>
                </a:r>
                <a:r>
                  <a:rPr lang="zh-CN" altLang="en-US" sz="1600" dirty="0">
                    <a:ea typeface="宋体" panose="02010600030101010101" pitchFamily="2" charset="-122"/>
                  </a:rPr>
                  <a:t>）社会储蓄函数为</a:t>
                </a:r>
                <a14:m>
                  <m:oMath xmlns:m="http://schemas.openxmlformats.org/officeDocument/2006/math">
                    <m:r>
                      <a:rPr lang="en-US" altLang="zh-CN" sz="1600" b="0" i="1" smtClean="0">
                        <a:latin typeface="Cambria Math"/>
                      </a:rPr>
                      <m:t>𝑆</m:t>
                    </m:r>
                    <m:r>
                      <a:rPr lang="en-US" altLang="zh-CN" sz="1600" b="0" i="1" smtClean="0">
                        <a:latin typeface="Cambria Math"/>
                      </a:rPr>
                      <m:t>=</m:t>
                    </m:r>
                    <m:r>
                      <a:rPr lang="en-US" altLang="zh-CN" sz="1600" b="0" i="1" smtClean="0">
                        <a:latin typeface="Cambria Math"/>
                      </a:rPr>
                      <m:t>𝑠𝑌</m:t>
                    </m:r>
                  </m:oMath>
                </a14:m>
                <a:r>
                  <a:rPr lang="zh-CN" altLang="en-US" sz="1600" dirty="0">
                    <a:ea typeface="宋体" panose="02010600030101010101" pitchFamily="2" charset="-122"/>
                  </a:rPr>
                  <a:t>，其中</a:t>
                </a:r>
                <a14:m>
                  <m:oMath xmlns:m="http://schemas.openxmlformats.org/officeDocument/2006/math">
                    <m:r>
                      <a:rPr lang="en-US" altLang="zh-CN" sz="1600" b="0" i="1" dirty="0" smtClean="0">
                        <a:latin typeface="Cambria Math"/>
                      </a:rPr>
                      <m:t>𝑠</m:t>
                    </m:r>
                  </m:oMath>
                </a14:m>
                <a:r>
                  <a:rPr lang="zh-CN" altLang="en-US" sz="1600" dirty="0">
                    <a:ea typeface="宋体" panose="02010600030101010101" pitchFamily="2" charset="-122"/>
                  </a:rPr>
                  <a:t>为储蓄率</a:t>
                </a:r>
                <a:endParaRPr lang="en-US" altLang="zh-CN" sz="1600" dirty="0">
                  <a:ea typeface="宋体" panose="02010600030101010101" pitchFamily="2" charset="-122"/>
                </a:endParaRPr>
              </a:p>
              <a:p>
                <a:pPr>
                  <a:lnSpc>
                    <a:spcPct val="110000"/>
                  </a:lnSpc>
                  <a:buSzPct val="80000"/>
                  <a:buFont typeface="Wingdings" panose="05000000000000000000" pitchFamily="2" charset="2"/>
                  <a:buChar char="l"/>
                </a:pPr>
                <a:r>
                  <a:rPr lang="zh-CN" altLang="en-US" sz="1800" dirty="0">
                    <a:ea typeface="宋体" panose="02010600030101010101" pitchFamily="2" charset="-122"/>
                  </a:rPr>
                  <a:t>新古典增长模型</a:t>
                </a:r>
                <a:endParaRPr lang="en-US" altLang="zh-CN" sz="1800" dirty="0">
                  <a:ea typeface="宋体" panose="02010600030101010101" pitchFamily="2" charset="-122"/>
                </a:endParaRPr>
              </a:p>
              <a:p>
                <a:pPr lvl="1">
                  <a:lnSpc>
                    <a:spcPct val="110000"/>
                  </a:lnSpc>
                  <a:buSzPct val="60000"/>
                  <a:buFont typeface="Wingdings" panose="05000000000000000000" pitchFamily="2" charset="2"/>
                  <a:buChar char="n"/>
                </a:pPr>
                <a:r>
                  <a:rPr lang="zh-CN" altLang="en-US" sz="1600" dirty="0">
                    <a:ea typeface="宋体" panose="02010600030101010101" pitchFamily="2" charset="-122"/>
                  </a:rPr>
                  <a:t>先讨论</a:t>
                </a:r>
                <a:r>
                  <a:rPr lang="zh-CN" altLang="en-US" sz="1600" b="1" dirty="0">
                    <a:ea typeface="宋体" panose="02010600030101010101" pitchFamily="2" charset="-122"/>
                  </a:rPr>
                  <a:t>没有</a:t>
                </a:r>
                <a:r>
                  <a:rPr lang="zh-CN" altLang="en-US" sz="1600" dirty="0">
                    <a:ea typeface="宋体" panose="02010600030101010101" pitchFamily="2" charset="-122"/>
                  </a:rPr>
                  <a:t>技术进步的情况</a:t>
                </a:r>
                <a:endParaRPr lang="en-US" altLang="zh-CN" sz="1600" dirty="0">
                  <a:ea typeface="宋体" panose="02010600030101010101" pitchFamily="2" charset="-122"/>
                </a:endParaRPr>
              </a:p>
              <a:p>
                <a:pPr lvl="1">
                  <a:lnSpc>
                    <a:spcPct val="110000"/>
                  </a:lnSpc>
                  <a:buSzPct val="60000"/>
                  <a:buFont typeface="Wingdings" panose="05000000000000000000" pitchFamily="2" charset="2"/>
                  <a:buChar char="n"/>
                </a:pPr>
                <a:r>
                  <a:rPr lang="zh-CN" altLang="en-US" sz="1600" dirty="0">
                    <a:ea typeface="宋体" panose="02010600030101010101" pitchFamily="2" charset="-122"/>
                  </a:rPr>
                  <a:t>再讨论</a:t>
                </a:r>
                <a:r>
                  <a:rPr lang="zh-CN" altLang="en-US" sz="1600" b="1" dirty="0">
                    <a:ea typeface="宋体" panose="02010600030101010101" pitchFamily="2" charset="-122"/>
                  </a:rPr>
                  <a:t>具有</a:t>
                </a:r>
                <a:r>
                  <a:rPr lang="zh-CN" altLang="en-US" sz="1600" dirty="0">
                    <a:ea typeface="宋体" panose="02010600030101010101" pitchFamily="2" charset="-122"/>
                  </a:rPr>
                  <a:t>技术进步的情况</a:t>
                </a:r>
                <a:endParaRPr lang="en-US" altLang="zh-CN" sz="1600" dirty="0">
                  <a:ea typeface="宋体" panose="02010600030101010101" pitchFamily="2"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879675"/>
                <a:ext cx="8229600" cy="3394472"/>
              </a:xfrm>
              <a:blipFill>
                <a:blip r:embed="rId2"/>
                <a:stretch>
                  <a:fillRect l="-148" t="-1257"/>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17</a:t>
            </a:fld>
            <a:endParaRPr lang="en-US" dirty="0"/>
          </a:p>
        </p:txBody>
      </p:sp>
      <p:sp>
        <p:nvSpPr>
          <p:cNvPr id="5" name="矩形 4">
            <a:extLst>
              <a:ext uri="{FF2B5EF4-FFF2-40B4-BE49-F238E27FC236}">
                <a16:creationId xmlns:a16="http://schemas.microsoft.com/office/drawing/2014/main" id="{DC89F3F3-CB0A-4081-9600-A9F545C4B277}"/>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新古典增长模型的基本假定和思路</a:t>
            </a:r>
          </a:p>
        </p:txBody>
      </p:sp>
      <p:grpSp>
        <p:nvGrpSpPr>
          <p:cNvPr id="6" name="组合 5">
            <a:extLst>
              <a:ext uri="{FF2B5EF4-FFF2-40B4-BE49-F238E27FC236}">
                <a16:creationId xmlns:a16="http://schemas.microsoft.com/office/drawing/2014/main" id="{30B5042F-E565-4C1A-B73E-0865522BFFF7}"/>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C212922A-D01D-4D81-AB97-EED4846DF181}"/>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3F2AC325-8C55-4935-90C2-1DE1009D79E4}"/>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1FB1963B-0686-4A27-8A52-CB68568092E8}"/>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CAEDCC3D-1A10-4248-9C40-4DBB0605B466}"/>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FC759685-90BE-4242-8B87-C84AE1AC9FC3}"/>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4A8D3395-FF10-49B5-914C-DF393EBC6FDC}"/>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308020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019AF6-3B27-485F-B5CF-80CF506ACB42}"/>
                  </a:ext>
                </a:extLst>
              </p:cNvPr>
              <p:cNvSpPr>
                <a:spLocks noGrp="1"/>
              </p:cNvSpPr>
              <p:nvPr>
                <p:ph idx="1"/>
              </p:nvPr>
            </p:nvSpPr>
            <p:spPr>
              <a:xfrm>
                <a:off x="457200" y="906162"/>
                <a:ext cx="8229600" cy="3394472"/>
              </a:xfrm>
            </p:spPr>
            <p:txBody>
              <a:bodyPr/>
              <a:lstStyle/>
              <a:p>
                <a:pPr>
                  <a:buSzPct val="80000"/>
                  <a:buFont typeface="Wingdings" panose="05000000000000000000" pitchFamily="2" charset="2"/>
                  <a:buChar char="l"/>
                </a:pPr>
                <a:r>
                  <a:rPr lang="zh-CN" altLang="en-US" sz="1800" dirty="0">
                    <a:ea typeface="宋体" panose="02010600030101010101" pitchFamily="2" charset="-122"/>
                  </a:rPr>
                  <a:t>在没有技术进步的情况下，设生产函数为</a:t>
                </a:r>
                <a:endParaRPr lang="en-US" altLang="zh-CN" sz="1800" dirty="0">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m:t>
                      </m:r>
                      <m:r>
                        <a:rPr lang="en-US" sz="1800" b="0" i="1" smtClean="0">
                          <a:latin typeface="Cambria Math" panose="02040503050406030204" pitchFamily="18" charset="0"/>
                        </a:rPr>
                        <m:t>𝐹</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𝑁</m:t>
                          </m:r>
                          <m:r>
                            <a:rPr lang="en-US" sz="1800" b="0" i="1" smtClean="0">
                              <a:latin typeface="Cambria Math" panose="02040503050406030204" pitchFamily="18" charset="0"/>
                            </a:rPr>
                            <m:t>,</m:t>
                          </m:r>
                          <m:r>
                            <a:rPr lang="en-US" sz="1800" b="0" i="1" smtClean="0">
                              <a:latin typeface="Cambria Math" panose="02040503050406030204" pitchFamily="18" charset="0"/>
                            </a:rPr>
                            <m:t>𝐾</m:t>
                          </m:r>
                        </m:e>
                      </m:d>
                    </m:oMath>
                  </m:oMathPara>
                </a14:m>
                <a:endParaRPr lang="en-US" sz="1800" dirty="0">
                  <a:ea typeface="宋体" panose="02010600030101010101" pitchFamily="2" charset="-122"/>
                </a:endParaRPr>
              </a:p>
              <a:p>
                <a:pPr lvl="1">
                  <a:buSzPct val="60000"/>
                  <a:buFont typeface="Wingdings" panose="05000000000000000000" pitchFamily="2" charset="2"/>
                  <a:buChar char="n"/>
                </a:pPr>
                <a14:m>
                  <m:oMath xmlns:m="http://schemas.openxmlformats.org/officeDocument/2006/math">
                    <m:r>
                      <a:rPr lang="en-US" altLang="zh-CN" sz="1600" b="0" i="1" smtClean="0">
                        <a:latin typeface="Cambria Math" panose="02040503050406030204" pitchFamily="18" charset="0"/>
                      </a:rPr>
                      <m:t>𝑌</m:t>
                    </m:r>
                  </m:oMath>
                </a14:m>
                <a:r>
                  <a:rPr lang="zh-CN" altLang="en-US" sz="1600" dirty="0">
                    <a:ea typeface="宋体" panose="02010600030101010101" pitchFamily="2" charset="-122"/>
                  </a:rPr>
                  <a:t>为总产出，</a:t>
                </a:r>
                <a14:m>
                  <m:oMath xmlns:m="http://schemas.openxmlformats.org/officeDocument/2006/math">
                    <m:r>
                      <a:rPr lang="en-US" sz="1600" b="0" i="1" smtClean="0">
                        <a:latin typeface="Cambria Math" panose="02040503050406030204" pitchFamily="18" charset="0"/>
                      </a:rPr>
                      <m:t>𝑁</m:t>
                    </m:r>
                  </m:oMath>
                </a14:m>
                <a:r>
                  <a:rPr lang="en-US" sz="1600" b="0" dirty="0">
                    <a:ea typeface="宋体" panose="02010600030101010101" pitchFamily="2" charset="-122"/>
                  </a:rPr>
                  <a:t>和</a:t>
                </a:r>
                <a14:m>
                  <m:oMath xmlns:m="http://schemas.openxmlformats.org/officeDocument/2006/math">
                    <m:r>
                      <a:rPr lang="en-US" sz="1600" b="0" i="1" smtClean="0">
                        <a:latin typeface="Cambria Math" panose="02040503050406030204" pitchFamily="18" charset="0"/>
                      </a:rPr>
                      <m:t>𝐾</m:t>
                    </m:r>
                  </m:oMath>
                </a14:m>
                <a:r>
                  <a:rPr lang="en-US" sz="1600" dirty="0" err="1">
                    <a:ea typeface="宋体" panose="02010600030101010101" pitchFamily="2" charset="-122"/>
                  </a:rPr>
                  <a:t>分别为劳动总量和资本总量，它们都是时间</a:t>
                </a:r>
                <a14:m>
                  <m:oMath xmlns:m="http://schemas.openxmlformats.org/officeDocument/2006/math">
                    <m:r>
                      <a:rPr lang="en-US" sz="1600" b="0" i="1" smtClean="0">
                        <a:latin typeface="Cambria Math" panose="02040503050406030204" pitchFamily="18" charset="0"/>
                      </a:rPr>
                      <m:t>𝑡</m:t>
                    </m:r>
                  </m:oMath>
                </a14:m>
                <a:r>
                  <a:rPr lang="en-US" sz="1600" dirty="0" err="1">
                    <a:ea typeface="宋体" panose="02010600030101010101" pitchFamily="2" charset="-122"/>
                  </a:rPr>
                  <a:t>的函数</a:t>
                </a:r>
                <a:endParaRPr lang="en-US" sz="1600" dirty="0">
                  <a:ea typeface="宋体" panose="02010600030101010101" pitchFamily="2" charset="-122"/>
                </a:endParaRPr>
              </a:p>
              <a:p>
                <a:pPr>
                  <a:buSzPct val="80000"/>
                  <a:buFont typeface="Wingdings" panose="05000000000000000000" pitchFamily="2" charset="2"/>
                  <a:buChar char="l"/>
                </a:pPr>
                <a:r>
                  <a:rPr lang="zh-CN" altLang="en-US" sz="1800" dirty="0">
                    <a:ea typeface="宋体" panose="02010600030101010101" pitchFamily="2" charset="-122"/>
                  </a:rPr>
                  <a:t>根据生产规模报酬不变的假定，对于</a:t>
                </a:r>
                <a14:m>
                  <m:oMath xmlns:m="http://schemas.openxmlformats.org/officeDocument/2006/math">
                    <m:r>
                      <a:rPr lang="zh-CN" altLang="en-US" sz="1800" i="1" smtClean="0">
                        <a:latin typeface="Cambria Math"/>
                      </a:rPr>
                      <m:t>∀</m:t>
                    </m:r>
                    <m:r>
                      <a:rPr lang="en-US" altLang="zh-CN" sz="1800" b="0" i="1" smtClean="0">
                        <a:latin typeface="Cambria Math"/>
                      </a:rPr>
                      <m:t>𝜆</m:t>
                    </m:r>
                    <m:r>
                      <a:rPr lang="en-US" altLang="zh-CN" sz="1800" b="0" i="1" smtClean="0">
                        <a:latin typeface="Cambria Math"/>
                      </a:rPr>
                      <m:t>&gt;0</m:t>
                    </m:r>
                  </m:oMath>
                </a14:m>
                <a:r>
                  <a:rPr lang="zh-CN" altLang="en-US" sz="1800" dirty="0">
                    <a:ea typeface="宋体" panose="02010600030101010101" pitchFamily="2" charset="-122"/>
                  </a:rPr>
                  <a:t>，有</a:t>
                </a:r>
                <a:endParaRPr lang="en-US" altLang="zh-CN" sz="1800" dirty="0">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𝜆</m:t>
                      </m:r>
                      <m:r>
                        <a:rPr lang="en-US" sz="1800" b="0" i="1" smtClean="0">
                          <a:latin typeface="Cambria Math" panose="02040503050406030204" pitchFamily="18" charset="0"/>
                        </a:rPr>
                        <m:t>𝑌</m:t>
                      </m:r>
                      <m:r>
                        <a:rPr lang="en-US" sz="1800" b="0" i="1" smtClean="0">
                          <a:latin typeface="Cambria Math" panose="02040503050406030204" pitchFamily="18" charset="0"/>
                        </a:rPr>
                        <m:t>=</m:t>
                      </m:r>
                      <m:r>
                        <a:rPr lang="en-US" sz="1800" b="0" i="1" smtClean="0">
                          <a:latin typeface="Cambria Math" panose="02040503050406030204" pitchFamily="18" charset="0"/>
                        </a:rPr>
                        <m:t>𝐹</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𝜆</m:t>
                          </m:r>
                          <m:r>
                            <a:rPr lang="en-US" sz="1800" b="0" i="1" smtClean="0">
                              <a:latin typeface="Cambria Math" panose="02040503050406030204" pitchFamily="18" charset="0"/>
                            </a:rPr>
                            <m:t>𝑁</m:t>
                          </m:r>
                          <m:r>
                            <a:rPr lang="en-US" sz="1800" b="0" i="1" smtClean="0">
                              <a:latin typeface="Cambria Math" panose="02040503050406030204" pitchFamily="18" charset="0"/>
                            </a:rPr>
                            <m:t>,</m:t>
                          </m:r>
                          <m:r>
                            <a:rPr lang="en-US" sz="1800" b="0" i="1" smtClean="0">
                              <a:latin typeface="Cambria Math" panose="02040503050406030204" pitchFamily="18" charset="0"/>
                            </a:rPr>
                            <m:t>𝜆</m:t>
                          </m:r>
                          <m:r>
                            <a:rPr lang="en-US" sz="1800" b="0" i="1" smtClean="0">
                              <a:latin typeface="Cambria Math" panose="02040503050406030204" pitchFamily="18" charset="0"/>
                            </a:rPr>
                            <m:t>𝐾</m:t>
                          </m:r>
                        </m:e>
                      </m:d>
                    </m:oMath>
                  </m:oMathPara>
                </a14:m>
                <a:endParaRPr lang="en-US" sz="1800" dirty="0">
                  <a:ea typeface="宋体" panose="02010600030101010101" pitchFamily="2" charset="-122"/>
                </a:endParaRPr>
              </a:p>
              <a:p>
                <a:pPr>
                  <a:buSzPct val="80000"/>
                  <a:buFont typeface="Wingdings" panose="05000000000000000000" pitchFamily="2" charset="2"/>
                  <a:buChar char="l"/>
                </a:pPr>
                <a:r>
                  <a:rPr lang="zh-CN" altLang="en-US" sz="1800" dirty="0">
                    <a:ea typeface="宋体" panose="02010600030101010101" pitchFamily="2" charset="-122"/>
                  </a:rPr>
                  <a:t>特别的，取 </a:t>
                </a:r>
                <a14:m>
                  <m:oMath xmlns:m="http://schemas.openxmlformats.org/officeDocument/2006/math">
                    <m:r>
                      <a:rPr lang="en-US" altLang="zh-CN" sz="1800" b="0" i="1" smtClean="0">
                        <a:latin typeface="Cambria Math" panose="02040503050406030204" pitchFamily="18" charset="0"/>
                      </a:rPr>
                      <m:t>𝜆</m:t>
                    </m:r>
                    <m:r>
                      <a:rPr lang="en-US" altLang="zh-CN" sz="1800" b="0" i="1" smtClean="0">
                        <a:latin typeface="Cambria Math" panose="02040503050406030204" pitchFamily="18" charset="0"/>
                      </a:rPr>
                      <m:t>=1/</m:t>
                    </m:r>
                    <m:r>
                      <a:rPr lang="en-US" altLang="zh-CN" sz="1800" b="0" i="1" smtClean="0">
                        <a:latin typeface="Cambria Math" panose="02040503050406030204" pitchFamily="18" charset="0"/>
                      </a:rPr>
                      <m:t>𝑁</m:t>
                    </m:r>
                  </m:oMath>
                </a14:m>
                <a:r>
                  <a:rPr lang="en-US" sz="1800" dirty="0">
                    <a:ea typeface="宋体" panose="02010600030101010101" pitchFamily="2" charset="-122"/>
                  </a:rPr>
                  <a:t>，</a:t>
                </a:r>
                <a:r>
                  <a:rPr lang="en-US" sz="1800" dirty="0" err="1">
                    <a:ea typeface="宋体" panose="02010600030101010101" pitchFamily="2" charset="-122"/>
                  </a:rPr>
                  <a:t>上式变为</a:t>
                </a:r>
                <a:endParaRPr lang="en-US" sz="1800" dirty="0">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𝑌</m:t>
                          </m:r>
                        </m:num>
                        <m:den>
                          <m:r>
                            <a:rPr lang="en-US" sz="1800" b="0" i="1" smtClean="0">
                              <a:latin typeface="Cambria Math" panose="02040503050406030204" pitchFamily="18" charset="0"/>
                            </a:rPr>
                            <m:t>𝑁</m:t>
                          </m:r>
                        </m:den>
                      </m:f>
                      <m:r>
                        <a:rPr lang="en-US" sz="1800" b="0" i="1" smtClean="0">
                          <a:latin typeface="Cambria Math" panose="02040503050406030204" pitchFamily="18" charset="0"/>
                        </a:rPr>
                        <m:t>=</m:t>
                      </m:r>
                      <m:r>
                        <a:rPr lang="en-US" sz="1800" b="0" i="1" smtClean="0">
                          <a:latin typeface="Cambria Math" panose="02040503050406030204" pitchFamily="18" charset="0"/>
                        </a:rPr>
                        <m:t>𝐹</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1,</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𝐾</m:t>
                              </m:r>
                            </m:num>
                            <m:den>
                              <m:r>
                                <a:rPr lang="en-US" sz="1800" b="0" i="1" smtClean="0">
                                  <a:latin typeface="Cambria Math" panose="02040503050406030204" pitchFamily="18" charset="0"/>
                                </a:rPr>
                                <m:t>𝑁</m:t>
                              </m:r>
                            </m:den>
                          </m:f>
                        </m:e>
                      </m:d>
                    </m:oMath>
                  </m:oMathPara>
                </a14:m>
                <a:endParaRPr lang="en-US" sz="1800" dirty="0">
                  <a:ea typeface="宋体" panose="02010600030101010101" pitchFamily="2" charset="-122"/>
                </a:endParaRPr>
              </a:p>
              <a:p>
                <a:pPr>
                  <a:buSzPct val="80000"/>
                  <a:buFont typeface="Wingdings" panose="05000000000000000000" pitchFamily="2" charset="2"/>
                  <a:buChar char="l"/>
                </a:pPr>
                <a:r>
                  <a:rPr lang="zh-CN" altLang="en-US" sz="1800" dirty="0">
                    <a:ea typeface="宋体" panose="02010600030101010101" pitchFamily="2" charset="-122"/>
                  </a:rPr>
                  <a:t>假定全部人口</a:t>
                </a:r>
                <a14:m>
                  <m:oMath xmlns:m="http://schemas.openxmlformats.org/officeDocument/2006/math">
                    <m:r>
                      <a:rPr lang="en-US" altLang="zh-CN" sz="1800">
                        <a:latin typeface="Cambria Math"/>
                      </a:rPr>
                      <m:t>=</m:t>
                    </m:r>
                  </m:oMath>
                </a14:m>
                <a:r>
                  <a:rPr lang="zh-CN" altLang="en-US" sz="1800" dirty="0">
                    <a:ea typeface="宋体" panose="02010600030101010101" pitchFamily="2" charset="-122"/>
                  </a:rPr>
                  <a:t>劳动总量，记</a:t>
                </a:r>
                <a:r>
                  <a:rPr lang="en-US" sz="1800" dirty="0" err="1">
                    <a:ea typeface="宋体" panose="02010600030101010101" pitchFamily="2" charset="-122"/>
                  </a:rPr>
                  <a:t>人均产量</a:t>
                </a:r>
                <a:r>
                  <a:rPr lang="en-US" altLang="zh-CN" sz="1800" dirty="0">
                    <a:ea typeface="宋体" panose="02010600030101010101" pitchFamily="2" charset="-122"/>
                  </a:rPr>
                  <a:t> </a:t>
                </a:r>
                <a14:m>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r>
                      <a:rPr lang="en-US" sz="1800" b="0" i="1" smtClean="0">
                        <a:latin typeface="Cambria Math"/>
                      </a:rPr>
                      <m:t>𝑌</m:t>
                    </m:r>
                    <m:r>
                      <a:rPr lang="en-US" sz="1800" b="0" i="1" smtClean="0">
                        <a:latin typeface="Cambria Math"/>
                      </a:rPr>
                      <m:t>/</m:t>
                    </m:r>
                    <m:r>
                      <a:rPr lang="en-US" sz="1800" b="0" i="1" smtClean="0">
                        <a:latin typeface="Cambria Math"/>
                      </a:rPr>
                      <m:t>𝑁</m:t>
                    </m:r>
                  </m:oMath>
                </a14:m>
                <a:r>
                  <a:rPr lang="en-US" sz="1800" dirty="0">
                    <a:ea typeface="宋体" panose="02010600030101010101" pitchFamily="2" charset="-122"/>
                  </a:rPr>
                  <a:t>，</a:t>
                </a:r>
                <a:r>
                  <a:rPr lang="zh-CN" altLang="en-US" sz="1800" dirty="0">
                    <a:ea typeface="宋体" panose="02010600030101010101" pitchFamily="2" charset="-122"/>
                  </a:rPr>
                  <a:t>人均资本 </a:t>
                </a:r>
                <a14:m>
                  <m:oMath xmlns:m="http://schemas.openxmlformats.org/officeDocument/2006/math">
                    <m:r>
                      <a:rPr lang="en-US" altLang="zh-CN" sz="1800" i="1">
                        <a:latin typeface="Cambria Math" panose="02040503050406030204" pitchFamily="18" charset="0"/>
                      </a:rPr>
                      <m:t>𝑘</m:t>
                    </m:r>
                    <m:r>
                      <a:rPr lang="en-US" altLang="zh-CN" sz="1800" i="1">
                        <a:latin typeface="Cambria Math" panose="02040503050406030204" pitchFamily="18" charset="0"/>
                      </a:rPr>
                      <m:t>=</m:t>
                    </m:r>
                    <m:r>
                      <a:rPr lang="en-US" altLang="zh-CN" sz="1800" b="0" i="1" smtClean="0">
                        <a:latin typeface="Cambria Math"/>
                      </a:rPr>
                      <m:t>𝐾</m:t>
                    </m:r>
                    <m:r>
                      <a:rPr lang="en-US" altLang="zh-CN" sz="1800" b="0" i="1" smtClean="0">
                        <a:latin typeface="Cambria Math"/>
                      </a:rPr>
                      <m:t>/</m:t>
                    </m:r>
                    <m:r>
                      <a:rPr lang="en-US" altLang="zh-CN" sz="1800" b="0" i="1" smtClean="0">
                        <a:latin typeface="Cambria Math"/>
                      </a:rPr>
                      <m:t>𝑁</m:t>
                    </m:r>
                  </m:oMath>
                </a14:m>
                <a:endParaRPr lang="en-US" altLang="zh-CN" sz="1800" dirty="0">
                  <a:ea typeface="宋体" panose="02010600030101010101" pitchFamily="2" charset="-122"/>
                </a:endParaRPr>
              </a:p>
              <a:p>
                <a:pPr>
                  <a:buSzPct val="80000"/>
                  <a:buFont typeface="Wingdings" panose="05000000000000000000" pitchFamily="2" charset="2"/>
                  <a:buChar char="l"/>
                </a:pPr>
                <a:r>
                  <a:rPr lang="zh-CN" altLang="en-US" sz="1800" dirty="0">
                    <a:ea typeface="宋体" panose="02010600030101010101" pitchFamily="2" charset="-122"/>
                  </a:rPr>
                  <a:t>生产函数可表示为下面的人均表示形式</a:t>
                </a:r>
                <a:endParaRPr lang="en-US" altLang="zh-CN" sz="1800" dirty="0">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𝒚</m:t>
                      </m:r>
                      <m:r>
                        <a:rPr lang="en-US" sz="1800" b="1" i="1">
                          <a:latin typeface="Cambria Math" panose="02040503050406030204" pitchFamily="18" charset="0"/>
                        </a:rPr>
                        <m:t>=</m:t>
                      </m:r>
                      <m:r>
                        <a:rPr lang="en-US" sz="1800" b="1" i="1">
                          <a:latin typeface="Cambria Math" panose="02040503050406030204" pitchFamily="18" charset="0"/>
                        </a:rPr>
                        <m:t>𝒇</m:t>
                      </m:r>
                      <m:d>
                        <m:dPr>
                          <m:ctrlPr>
                            <a:rPr lang="en-US" sz="1800" b="1" i="1">
                              <a:latin typeface="Cambria Math" panose="02040503050406030204" pitchFamily="18" charset="0"/>
                            </a:rPr>
                          </m:ctrlPr>
                        </m:dPr>
                        <m:e>
                          <m:r>
                            <a:rPr lang="en-US" sz="1800" b="1" i="1">
                              <a:latin typeface="Cambria Math" panose="02040503050406030204" pitchFamily="18" charset="0"/>
                            </a:rPr>
                            <m:t>𝒌</m:t>
                          </m:r>
                        </m:e>
                      </m:d>
                      <m:r>
                        <a:rPr lang="zh-CN" altLang="en-US" sz="1800" b="0" i="1" smtClean="0">
                          <a:latin typeface="Cambria Math"/>
                        </a:rPr>
                        <m:t>，</m:t>
                      </m:r>
                      <m:r>
                        <a:rPr lang="zh-CN" altLang="en-US" sz="1800" i="1">
                          <a:latin typeface="Cambria Math"/>
                        </a:rPr>
                        <m:t>其中</m:t>
                      </m:r>
                      <m:r>
                        <a:rPr lang="en-US" altLang="zh-CN" sz="1800" b="0" i="1" smtClean="0">
                          <a:latin typeface="Cambria Math"/>
                        </a:rPr>
                        <m:t> </m:t>
                      </m:r>
                      <m:r>
                        <a:rPr lang="en-US" altLang="zh-CN" sz="1800" i="1">
                          <a:latin typeface="Cambria Math" panose="02040503050406030204" pitchFamily="18" charset="0"/>
                        </a:rPr>
                        <m:t>𝑓</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𝑘</m:t>
                          </m:r>
                        </m:e>
                      </m:d>
                      <m:r>
                        <a:rPr lang="en-US" altLang="zh-CN" sz="1800" i="1">
                          <a:latin typeface="Cambria Math" panose="02040503050406030204" pitchFamily="18" charset="0"/>
                        </a:rPr>
                        <m:t>=</m:t>
                      </m:r>
                      <m:r>
                        <a:rPr lang="en-US" altLang="zh-CN" sz="1800" i="1">
                          <a:latin typeface="Cambria Math" panose="02040503050406030204" pitchFamily="18" charset="0"/>
                        </a:rPr>
                        <m:t>𝐹</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1,</m:t>
                          </m:r>
                          <m:r>
                            <a:rPr lang="en-US" altLang="zh-CN" sz="1800" i="1">
                              <a:latin typeface="Cambria Math" panose="02040503050406030204" pitchFamily="18" charset="0"/>
                            </a:rPr>
                            <m:t>𝑘</m:t>
                          </m:r>
                        </m:e>
                      </m:d>
                    </m:oMath>
                  </m:oMathPara>
                </a14:m>
                <a:endParaRPr lang="en-US" sz="1800" dirty="0">
                  <a:ea typeface="宋体" panose="02010600030101010101" pitchFamily="2" charset="-122"/>
                </a:endParaRPr>
              </a:p>
            </p:txBody>
          </p:sp>
        </mc:Choice>
        <mc:Fallback xmlns="">
          <p:sp>
            <p:nvSpPr>
              <p:cNvPr id="3" name="Content Placeholder 2">
                <a:extLst>
                  <a:ext uri="{FF2B5EF4-FFF2-40B4-BE49-F238E27FC236}">
                    <a16:creationId xmlns:a16="http://schemas.microsoft.com/office/drawing/2014/main" id="{E0019AF6-3B27-485F-B5CF-80CF506ACB42}"/>
                  </a:ext>
                </a:extLst>
              </p:cNvPr>
              <p:cNvSpPr>
                <a:spLocks noGrp="1" noRot="1" noChangeAspect="1" noMove="1" noResize="1" noEditPoints="1" noAdjustHandles="1" noChangeArrowheads="1" noChangeShapeType="1" noTextEdit="1"/>
              </p:cNvSpPr>
              <p:nvPr>
                <p:ph idx="1"/>
              </p:nvPr>
            </p:nvSpPr>
            <p:spPr>
              <a:xfrm>
                <a:off x="457200" y="906162"/>
                <a:ext cx="8229600" cy="3394472"/>
              </a:xfrm>
              <a:blipFill>
                <a:blip r:embed="rId2"/>
                <a:stretch>
                  <a:fillRect l="-148" t="-1439" b="-57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18</a:t>
            </a:fld>
            <a:endParaRPr lang="en-US" dirty="0"/>
          </a:p>
        </p:txBody>
      </p:sp>
      <p:sp>
        <p:nvSpPr>
          <p:cNvPr id="5" name="矩形 4">
            <a:extLst>
              <a:ext uri="{FF2B5EF4-FFF2-40B4-BE49-F238E27FC236}">
                <a16:creationId xmlns:a16="http://schemas.microsoft.com/office/drawing/2014/main" id="{B531926E-5DFE-4903-AA52-72ED8718D7D4}"/>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没有技术进步的新古典增长模型</a:t>
            </a:r>
          </a:p>
        </p:txBody>
      </p:sp>
      <p:grpSp>
        <p:nvGrpSpPr>
          <p:cNvPr id="6" name="组合 5">
            <a:extLst>
              <a:ext uri="{FF2B5EF4-FFF2-40B4-BE49-F238E27FC236}">
                <a16:creationId xmlns:a16="http://schemas.microsoft.com/office/drawing/2014/main" id="{0469C1BE-FA92-40E9-8F8A-43F76D079528}"/>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A557B8CE-5F94-4DC8-A8CB-3A19E96D6475}"/>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DC579254-8D63-47AF-8F45-C0B55CC12A73}"/>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F2148606-5839-4C16-8336-2853614748EA}"/>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F8B75239-B446-47A4-986C-AC5F6E8AB102}"/>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A277228C-702C-44F0-8ABA-0DDCA6257A2D}"/>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2C9BCF4A-B782-452C-A3E4-DEAD11B4F6C1}"/>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62830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508" y="899417"/>
                <a:ext cx="8229600" cy="3859267"/>
              </a:xfrm>
            </p:spPr>
            <p:txBody>
              <a:bodyPr/>
              <a:lstStyle/>
              <a:p>
                <a:pPr>
                  <a:lnSpc>
                    <a:spcPct val="120000"/>
                  </a:lnSpc>
                  <a:buSzPct val="80000"/>
                  <a:buFont typeface="Wingdings" panose="05000000000000000000" pitchFamily="2" charset="2"/>
                  <a:buChar char="l"/>
                </a:pPr>
                <a:r>
                  <a:rPr lang="zh-CN" altLang="en-US" sz="1800" dirty="0">
                    <a:ea typeface="宋体" panose="02010600030101010101" pitchFamily="2" charset="-122"/>
                  </a:rPr>
                  <a:t>生产函数及其人均生产函数的一个例子</a:t>
                </a:r>
                <a:endParaRPr lang="en-US" altLang="zh-CN" sz="1800" dirty="0">
                  <a:ea typeface="宋体" panose="02010600030101010101" pitchFamily="2" charset="-122"/>
                </a:endParaRPr>
              </a:p>
              <a:p>
                <a:pPr marL="0" indent="0">
                  <a:lnSpc>
                    <a:spcPct val="120000"/>
                  </a:lnSpc>
                  <a:buNone/>
                </a:pPr>
                <a14:m>
                  <m:oMathPara xmlns:m="http://schemas.openxmlformats.org/officeDocument/2006/math">
                    <m:oMathParaPr>
                      <m:jc m:val="centerGroup"/>
                    </m:oMathParaPr>
                    <m:oMath xmlns:m="http://schemas.openxmlformats.org/officeDocument/2006/math">
                      <m:r>
                        <a:rPr lang="en-US" altLang="zh-CN" sz="1800" b="0" i="1" smtClean="0">
                          <a:latin typeface="Cambria Math"/>
                        </a:rPr>
                        <m:t>𝑌</m:t>
                      </m:r>
                      <m:r>
                        <a:rPr lang="en-US" altLang="zh-CN" sz="1800" b="0" i="1" smtClean="0">
                          <a:latin typeface="Cambria Math"/>
                        </a:rPr>
                        <m:t>=</m:t>
                      </m:r>
                      <m:r>
                        <a:rPr lang="en-US" altLang="zh-CN" sz="1800" b="0" i="1" smtClean="0">
                          <a:latin typeface="Cambria Math"/>
                        </a:rPr>
                        <m:t>𝐹</m:t>
                      </m:r>
                      <m:d>
                        <m:dPr>
                          <m:ctrlPr>
                            <a:rPr lang="en-US" altLang="zh-CN" sz="1800" b="0" i="1" smtClean="0">
                              <a:latin typeface="Cambria Math" panose="02040503050406030204" pitchFamily="18" charset="0"/>
                            </a:rPr>
                          </m:ctrlPr>
                        </m:dPr>
                        <m:e>
                          <m:r>
                            <a:rPr lang="en-US" altLang="zh-CN" sz="1800" b="0" i="1" smtClean="0">
                              <a:latin typeface="Cambria Math"/>
                            </a:rPr>
                            <m:t>𝑁</m:t>
                          </m:r>
                          <m:r>
                            <a:rPr lang="en-US" altLang="zh-CN" sz="1800" b="0" i="1" smtClean="0">
                              <a:latin typeface="Cambria Math"/>
                            </a:rPr>
                            <m:t>,</m:t>
                          </m:r>
                          <m:r>
                            <a:rPr lang="en-US" altLang="zh-CN" sz="1800" b="0" i="1" smtClean="0">
                              <a:latin typeface="Cambria Math"/>
                            </a:rPr>
                            <m:t>𝐾</m:t>
                          </m:r>
                        </m:e>
                      </m:d>
                      <m:r>
                        <a:rPr lang="en-US" altLang="zh-CN" sz="1800" b="0" i="1" smtClean="0">
                          <a:latin typeface="Cambria Math"/>
                        </a:rPr>
                        <m:t>=</m:t>
                      </m:r>
                      <m:sSup>
                        <m:sSupPr>
                          <m:ctrlPr>
                            <a:rPr lang="en-US" altLang="zh-CN" sz="1800" b="0" i="1" smtClean="0">
                              <a:latin typeface="Cambria Math" panose="02040503050406030204" pitchFamily="18" charset="0"/>
                            </a:rPr>
                          </m:ctrlPr>
                        </m:sSupPr>
                        <m:e>
                          <m:r>
                            <a:rPr lang="en-US" altLang="zh-CN" sz="1800" b="0" i="1" smtClean="0">
                              <a:latin typeface="Cambria Math"/>
                            </a:rPr>
                            <m:t>𝐾</m:t>
                          </m:r>
                        </m:e>
                        <m:sup>
                          <m:r>
                            <a:rPr lang="en-US" altLang="zh-CN" sz="1800" b="0" i="1" smtClean="0">
                              <a:latin typeface="Cambria Math"/>
                            </a:rPr>
                            <m:t>𝛼</m:t>
                          </m:r>
                        </m:sup>
                      </m:sSup>
                      <m:sSup>
                        <m:sSupPr>
                          <m:ctrlPr>
                            <a:rPr lang="en-US" altLang="zh-CN" sz="1800" b="0" i="1" smtClean="0">
                              <a:latin typeface="Cambria Math" panose="02040503050406030204" pitchFamily="18" charset="0"/>
                            </a:rPr>
                          </m:ctrlPr>
                        </m:sSupPr>
                        <m:e>
                          <m:r>
                            <a:rPr lang="en-US" altLang="zh-CN" sz="1800" b="0" i="1" smtClean="0">
                              <a:latin typeface="Cambria Math"/>
                            </a:rPr>
                            <m:t>𝑁</m:t>
                          </m:r>
                        </m:e>
                        <m:sup>
                          <m:r>
                            <a:rPr lang="en-US" altLang="zh-CN" sz="1800" b="0" i="1" smtClean="0">
                              <a:latin typeface="Cambria Math"/>
                            </a:rPr>
                            <m:t>1−</m:t>
                          </m:r>
                          <m:r>
                            <a:rPr lang="en-US" altLang="zh-CN" sz="1800" b="0" i="1" smtClean="0">
                              <a:latin typeface="Cambria Math"/>
                            </a:rPr>
                            <m:t>𝛼</m:t>
                          </m:r>
                        </m:sup>
                      </m:sSup>
                    </m:oMath>
                  </m:oMathPara>
                </a14:m>
                <a:endParaRPr lang="en-US" altLang="zh-CN" sz="18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其中参数 </a:t>
                </a:r>
                <a14:m>
                  <m:oMath xmlns:m="http://schemas.openxmlformats.org/officeDocument/2006/math">
                    <m:r>
                      <a:rPr lang="en-US" altLang="zh-CN" sz="1600" b="0" i="1" smtClean="0">
                        <a:latin typeface="Cambria Math"/>
                      </a:rPr>
                      <m:t>𝛼</m:t>
                    </m:r>
                    <m:r>
                      <a:rPr lang="en-US" altLang="zh-CN" sz="1600" b="0" i="1" smtClean="0">
                        <a:latin typeface="Cambria Math"/>
                      </a:rPr>
                      <m:t>∈(0,1)</m:t>
                    </m:r>
                  </m:oMath>
                </a14:m>
                <a:endParaRPr lang="en-US" altLang="zh-CN" sz="16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该生产函数是否为规模报酬不变？</a:t>
                </a:r>
                <a:endParaRPr lang="en-US" altLang="zh-CN" sz="1800" dirty="0">
                  <a:ea typeface="宋体" panose="02010600030101010101" pitchFamily="2" charset="-122"/>
                </a:endParaRPr>
              </a:p>
              <a:p>
                <a:pPr marL="0" indent="0">
                  <a:lnSpc>
                    <a:spcPct val="120000"/>
                  </a:lnSpc>
                  <a:buNone/>
                </a:pPr>
                <a14:m>
                  <m:oMathPara xmlns:m="http://schemas.openxmlformats.org/officeDocument/2006/math">
                    <m:oMathParaPr>
                      <m:jc m:val="centerGroup"/>
                    </m:oMathParaPr>
                    <m:oMath xmlns:m="http://schemas.openxmlformats.org/officeDocument/2006/math">
                      <m:r>
                        <a:rPr lang="en-US" altLang="zh-CN" sz="1800" b="0" i="1" smtClean="0">
                          <a:latin typeface="Cambria Math"/>
                        </a:rPr>
                        <m:t>𝐹</m:t>
                      </m:r>
                      <m:d>
                        <m:dPr>
                          <m:ctrlPr>
                            <a:rPr lang="en-US" altLang="zh-CN" sz="1800" b="0" i="1" smtClean="0">
                              <a:latin typeface="Cambria Math" panose="02040503050406030204" pitchFamily="18" charset="0"/>
                            </a:rPr>
                          </m:ctrlPr>
                        </m:dPr>
                        <m:e>
                          <m:r>
                            <a:rPr lang="en-US" altLang="zh-CN" sz="1800" b="0" i="1" smtClean="0">
                              <a:latin typeface="Cambria Math"/>
                            </a:rPr>
                            <m:t>𝜆</m:t>
                          </m:r>
                          <m:r>
                            <a:rPr lang="en-US" altLang="zh-CN" sz="1800" b="0" i="1" smtClean="0">
                              <a:latin typeface="Cambria Math"/>
                            </a:rPr>
                            <m:t>𝑁</m:t>
                          </m:r>
                          <m:r>
                            <a:rPr lang="en-US" altLang="zh-CN" sz="1800" b="0" i="1" smtClean="0">
                              <a:latin typeface="Cambria Math"/>
                            </a:rPr>
                            <m:t>,</m:t>
                          </m:r>
                          <m:r>
                            <a:rPr lang="en-US" altLang="zh-CN" sz="1800" b="0" i="1" smtClean="0">
                              <a:latin typeface="Cambria Math"/>
                            </a:rPr>
                            <m:t>𝜆</m:t>
                          </m:r>
                          <m:r>
                            <a:rPr lang="en-US" altLang="zh-CN" sz="1800" b="0" i="1" smtClean="0">
                              <a:latin typeface="Cambria Math"/>
                            </a:rPr>
                            <m:t>𝐾</m:t>
                          </m:r>
                        </m:e>
                      </m:d>
                      <m:r>
                        <a:rPr lang="en-US" altLang="zh-CN" sz="1800" b="0" i="1" smtClean="0">
                          <a:latin typeface="Cambria Math"/>
                        </a:rPr>
                        <m:t>=</m:t>
                      </m:r>
                      <m:sSup>
                        <m:sSupPr>
                          <m:ctrlPr>
                            <a:rPr lang="en-US" altLang="zh-CN" sz="1800" b="0" i="1" smtClean="0">
                              <a:latin typeface="Cambria Math" panose="02040503050406030204" pitchFamily="18" charset="0"/>
                            </a:rPr>
                          </m:ctrlPr>
                        </m:sSupPr>
                        <m:e>
                          <m:d>
                            <m:dPr>
                              <m:ctrlPr>
                                <a:rPr lang="en-US" altLang="zh-CN" sz="1800" b="0" i="1" smtClean="0">
                                  <a:latin typeface="Cambria Math" panose="02040503050406030204" pitchFamily="18" charset="0"/>
                                </a:rPr>
                              </m:ctrlPr>
                            </m:dPr>
                            <m:e>
                              <m:r>
                                <a:rPr lang="en-US" altLang="zh-CN" sz="1800" b="0" i="1" smtClean="0">
                                  <a:latin typeface="Cambria Math"/>
                                </a:rPr>
                                <m:t>𝜆</m:t>
                              </m:r>
                              <m:r>
                                <a:rPr lang="en-US" altLang="zh-CN" sz="1800" b="0" i="1" smtClean="0">
                                  <a:latin typeface="Cambria Math"/>
                                </a:rPr>
                                <m:t>𝐾</m:t>
                              </m:r>
                            </m:e>
                          </m:d>
                        </m:e>
                        <m:sup>
                          <m:r>
                            <a:rPr lang="en-US" altLang="zh-CN" sz="1800" b="0" i="1" smtClean="0">
                              <a:latin typeface="Cambria Math"/>
                            </a:rPr>
                            <m:t>𝛼</m:t>
                          </m:r>
                        </m:sup>
                      </m:sSup>
                      <m:sSup>
                        <m:sSupPr>
                          <m:ctrlPr>
                            <a:rPr lang="en-US" altLang="zh-CN" sz="1800" b="0" i="1" smtClean="0">
                              <a:latin typeface="Cambria Math" panose="02040503050406030204" pitchFamily="18" charset="0"/>
                            </a:rPr>
                          </m:ctrlPr>
                        </m:sSupPr>
                        <m:e>
                          <m:d>
                            <m:dPr>
                              <m:ctrlPr>
                                <a:rPr lang="en-US" altLang="zh-CN" sz="1800" b="0" i="1" smtClean="0">
                                  <a:latin typeface="Cambria Math" panose="02040503050406030204" pitchFamily="18" charset="0"/>
                                </a:rPr>
                              </m:ctrlPr>
                            </m:dPr>
                            <m:e>
                              <m:r>
                                <a:rPr lang="en-US" altLang="zh-CN" sz="1800" b="0" i="1" smtClean="0">
                                  <a:latin typeface="Cambria Math"/>
                                </a:rPr>
                                <m:t>𝜆</m:t>
                              </m:r>
                              <m:r>
                                <a:rPr lang="en-US" altLang="zh-CN" sz="1800" b="0" i="1" smtClean="0">
                                  <a:latin typeface="Cambria Math"/>
                                </a:rPr>
                                <m:t>𝑁</m:t>
                              </m:r>
                            </m:e>
                          </m:d>
                        </m:e>
                        <m:sup>
                          <m:r>
                            <a:rPr lang="en-US" altLang="zh-CN" sz="1800" b="0" i="1" smtClean="0">
                              <a:latin typeface="Cambria Math"/>
                            </a:rPr>
                            <m:t>1−</m:t>
                          </m:r>
                          <m:r>
                            <a:rPr lang="en-US" altLang="zh-CN" sz="1800" b="0" i="1" smtClean="0">
                              <a:latin typeface="Cambria Math"/>
                            </a:rPr>
                            <m:t>𝛼</m:t>
                          </m:r>
                        </m:sup>
                      </m:sSup>
                      <m:r>
                        <a:rPr lang="en-US" altLang="zh-CN" sz="1800" b="0" i="1" smtClean="0">
                          <a:latin typeface="Cambria Math"/>
                        </a:rPr>
                        <m:t>=</m:t>
                      </m:r>
                      <m:r>
                        <a:rPr lang="en-US" altLang="zh-CN" sz="1800" b="0" i="1" smtClean="0">
                          <a:latin typeface="Cambria Math"/>
                        </a:rPr>
                        <m:t>𝜆</m:t>
                      </m:r>
                      <m:sSup>
                        <m:sSupPr>
                          <m:ctrlPr>
                            <a:rPr lang="en-US" altLang="zh-CN" sz="1800" i="1">
                              <a:latin typeface="Cambria Math" panose="02040503050406030204" pitchFamily="18" charset="0"/>
                            </a:rPr>
                          </m:ctrlPr>
                        </m:sSupPr>
                        <m:e>
                          <m:r>
                            <a:rPr lang="en-US" altLang="zh-CN" sz="1800" i="1">
                              <a:latin typeface="Cambria Math"/>
                            </a:rPr>
                            <m:t>𝐾</m:t>
                          </m:r>
                        </m:e>
                        <m:sup>
                          <m:r>
                            <a:rPr lang="en-US" altLang="zh-CN" sz="1800" i="1">
                              <a:latin typeface="Cambria Math"/>
                            </a:rPr>
                            <m:t>𝛼</m:t>
                          </m:r>
                        </m:sup>
                      </m:sSup>
                      <m:sSup>
                        <m:sSupPr>
                          <m:ctrlPr>
                            <a:rPr lang="en-US" altLang="zh-CN" sz="1800" i="1">
                              <a:latin typeface="Cambria Math" panose="02040503050406030204" pitchFamily="18" charset="0"/>
                            </a:rPr>
                          </m:ctrlPr>
                        </m:sSupPr>
                        <m:e>
                          <m:r>
                            <a:rPr lang="en-US" altLang="zh-CN" sz="1800" i="1">
                              <a:latin typeface="Cambria Math"/>
                            </a:rPr>
                            <m:t>𝑁</m:t>
                          </m:r>
                        </m:e>
                        <m:sup>
                          <m:r>
                            <a:rPr lang="en-US" altLang="zh-CN" sz="1800" i="1">
                              <a:latin typeface="Cambria Math"/>
                            </a:rPr>
                            <m:t>1−</m:t>
                          </m:r>
                          <m:r>
                            <a:rPr lang="en-US" altLang="zh-CN" sz="1800" i="1">
                              <a:latin typeface="Cambria Math"/>
                            </a:rPr>
                            <m:t>𝛼</m:t>
                          </m:r>
                        </m:sup>
                      </m:sSup>
                      <m:r>
                        <a:rPr lang="en-US" altLang="zh-CN" sz="1800" b="0" i="1" smtClean="0">
                          <a:latin typeface="Cambria Math"/>
                        </a:rPr>
                        <m:t>=</m:t>
                      </m:r>
                      <m:r>
                        <a:rPr lang="en-US" altLang="zh-CN" sz="1800" b="0" i="1" smtClean="0">
                          <a:latin typeface="Cambria Math"/>
                        </a:rPr>
                        <m:t>𝜆</m:t>
                      </m:r>
                      <m:r>
                        <a:rPr lang="en-US" altLang="zh-CN" sz="1800" b="0" i="1" smtClean="0">
                          <a:latin typeface="Cambria Math"/>
                        </a:rPr>
                        <m:t>𝑌</m:t>
                      </m:r>
                    </m:oMath>
                  </m:oMathPara>
                </a14:m>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将生产函数写成人均形式</a:t>
                </a:r>
                <a:endParaRPr lang="en-US" altLang="zh-CN" sz="1800" dirty="0">
                  <a:ea typeface="宋体" panose="02010600030101010101" pitchFamily="2" charset="-122"/>
                </a:endParaRP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n-US" altLang="zh-CN" sz="1600" b="1" i="1" smtClean="0">
                              <a:latin typeface="Cambria Math" panose="02040503050406030204" pitchFamily="18" charset="0"/>
                            </a:rPr>
                          </m:ctrlPr>
                        </m:fPr>
                        <m:num>
                          <m:r>
                            <a:rPr lang="en-US" altLang="zh-CN" sz="1600" b="1" i="1" smtClean="0">
                              <a:latin typeface="Cambria Math"/>
                            </a:rPr>
                            <m:t>𝒀</m:t>
                          </m:r>
                        </m:num>
                        <m:den>
                          <m:r>
                            <a:rPr lang="en-US" altLang="zh-CN" sz="1600" b="1" i="1" smtClean="0">
                              <a:latin typeface="Cambria Math"/>
                            </a:rPr>
                            <m:t>𝑵</m:t>
                          </m:r>
                        </m:den>
                      </m:f>
                      <m:r>
                        <a:rPr lang="en-US" altLang="zh-CN" sz="1600" b="0" i="1" smtClean="0">
                          <a:latin typeface="Cambria Math"/>
                        </a:rPr>
                        <m:t>=</m:t>
                      </m:r>
                      <m:f>
                        <m:fPr>
                          <m:ctrlPr>
                            <a:rPr lang="en-US" altLang="zh-CN" sz="1600" b="0" i="1" smtClean="0">
                              <a:latin typeface="Cambria Math" panose="02040503050406030204" pitchFamily="18" charset="0"/>
                            </a:rPr>
                          </m:ctrlPr>
                        </m:fPr>
                        <m:num>
                          <m:sSup>
                            <m:sSupPr>
                              <m:ctrlPr>
                                <a:rPr lang="en-US" altLang="zh-CN" sz="1600" b="0" i="1" smtClean="0">
                                  <a:latin typeface="Cambria Math" panose="02040503050406030204" pitchFamily="18" charset="0"/>
                                </a:rPr>
                              </m:ctrlPr>
                            </m:sSupPr>
                            <m:e>
                              <m:r>
                                <a:rPr lang="en-US" altLang="zh-CN" sz="1600" b="0" i="1" smtClean="0">
                                  <a:latin typeface="Cambria Math"/>
                                </a:rPr>
                                <m:t>𝐾</m:t>
                              </m:r>
                            </m:e>
                            <m:sup>
                              <m:r>
                                <a:rPr lang="en-US" altLang="zh-CN" sz="1600" b="0" i="1" smtClean="0">
                                  <a:latin typeface="Cambria Math"/>
                                </a:rPr>
                                <m:t>𝛼</m:t>
                              </m:r>
                            </m:sup>
                          </m:sSup>
                          <m:sSup>
                            <m:sSupPr>
                              <m:ctrlPr>
                                <a:rPr lang="en-US" altLang="zh-CN" sz="1600" b="0" i="1" smtClean="0">
                                  <a:latin typeface="Cambria Math" panose="02040503050406030204" pitchFamily="18" charset="0"/>
                                </a:rPr>
                              </m:ctrlPr>
                            </m:sSupPr>
                            <m:e>
                              <m:r>
                                <a:rPr lang="en-US" altLang="zh-CN" sz="1600" b="0" i="1" smtClean="0">
                                  <a:latin typeface="Cambria Math"/>
                                </a:rPr>
                                <m:t>𝑁</m:t>
                              </m:r>
                            </m:e>
                            <m:sup>
                              <m:r>
                                <a:rPr lang="en-US" altLang="zh-CN" sz="1600" b="0" i="1" smtClean="0">
                                  <a:latin typeface="Cambria Math"/>
                                </a:rPr>
                                <m:t>1−</m:t>
                              </m:r>
                              <m:r>
                                <a:rPr lang="en-US" altLang="zh-CN" sz="1600" b="0" i="1" smtClean="0">
                                  <a:latin typeface="Cambria Math"/>
                                </a:rPr>
                                <m:t>𝛼</m:t>
                              </m:r>
                            </m:sup>
                          </m:sSup>
                        </m:num>
                        <m:den>
                          <m:r>
                            <a:rPr lang="en-US" altLang="zh-CN" sz="1600" b="0" i="1" smtClean="0">
                              <a:latin typeface="Cambria Math"/>
                            </a:rPr>
                            <m:t>𝑁</m:t>
                          </m:r>
                        </m:den>
                      </m:f>
                      <m:r>
                        <a:rPr lang="en-US" altLang="zh-CN" sz="1600" b="0" i="1" smtClean="0">
                          <a:latin typeface="Cambria Math"/>
                        </a:rPr>
                        <m:t>=</m:t>
                      </m:r>
                      <m:f>
                        <m:fPr>
                          <m:ctrlPr>
                            <a:rPr lang="en-US" altLang="zh-CN" sz="1600" i="1">
                              <a:latin typeface="Cambria Math" panose="02040503050406030204" pitchFamily="18" charset="0"/>
                            </a:rPr>
                          </m:ctrlPr>
                        </m:fPr>
                        <m:num>
                          <m:sSup>
                            <m:sSupPr>
                              <m:ctrlPr>
                                <a:rPr lang="en-US" altLang="zh-CN" sz="1600" i="1">
                                  <a:latin typeface="Cambria Math" panose="02040503050406030204" pitchFamily="18" charset="0"/>
                                </a:rPr>
                              </m:ctrlPr>
                            </m:sSupPr>
                            <m:e>
                              <m:r>
                                <a:rPr lang="en-US" altLang="zh-CN" sz="1600" i="1">
                                  <a:latin typeface="Cambria Math"/>
                                </a:rPr>
                                <m:t>𝐾</m:t>
                              </m:r>
                            </m:e>
                            <m:sup>
                              <m:r>
                                <a:rPr lang="en-US" altLang="zh-CN" sz="1600" i="1">
                                  <a:latin typeface="Cambria Math"/>
                                </a:rPr>
                                <m:t>𝛼</m:t>
                              </m:r>
                            </m:sup>
                          </m:sSup>
                          <m:sSup>
                            <m:sSupPr>
                              <m:ctrlPr>
                                <a:rPr lang="en-US" altLang="zh-CN" sz="1600" i="1">
                                  <a:latin typeface="Cambria Math" panose="02040503050406030204" pitchFamily="18" charset="0"/>
                                </a:rPr>
                              </m:ctrlPr>
                            </m:sSupPr>
                            <m:e>
                              <m:r>
                                <a:rPr lang="en-US" altLang="zh-CN" sz="1600" i="1">
                                  <a:latin typeface="Cambria Math"/>
                                </a:rPr>
                                <m:t>𝑁</m:t>
                              </m:r>
                            </m:e>
                            <m:sup>
                              <m:r>
                                <a:rPr lang="en-US" altLang="zh-CN" sz="1600" i="1">
                                  <a:latin typeface="Cambria Math"/>
                                </a:rPr>
                                <m:t>1−</m:t>
                              </m:r>
                              <m:r>
                                <a:rPr lang="en-US" altLang="zh-CN" sz="1600" i="1">
                                  <a:latin typeface="Cambria Math"/>
                                </a:rPr>
                                <m:t>𝛼</m:t>
                              </m:r>
                            </m:sup>
                          </m:sSup>
                        </m:num>
                        <m:den>
                          <m:sSup>
                            <m:sSupPr>
                              <m:ctrlPr>
                                <a:rPr lang="en-US" altLang="zh-CN" sz="1600" b="0" i="1" smtClean="0">
                                  <a:latin typeface="Cambria Math" panose="02040503050406030204" pitchFamily="18" charset="0"/>
                                </a:rPr>
                              </m:ctrlPr>
                            </m:sSupPr>
                            <m:e>
                              <m:r>
                                <a:rPr lang="en-US" altLang="zh-CN" sz="1600" i="1">
                                  <a:latin typeface="Cambria Math"/>
                                </a:rPr>
                                <m:t>𝑁</m:t>
                              </m:r>
                            </m:e>
                            <m:sup>
                              <m:r>
                                <a:rPr lang="en-US" altLang="zh-CN" sz="1600" b="0" i="1" smtClean="0">
                                  <a:latin typeface="Cambria Math"/>
                                </a:rPr>
                                <m:t>𝛼</m:t>
                              </m:r>
                            </m:sup>
                          </m:sSup>
                          <m:sSup>
                            <m:sSupPr>
                              <m:ctrlPr>
                                <a:rPr lang="en-US" altLang="zh-CN" sz="1600" b="0" i="1" smtClean="0">
                                  <a:latin typeface="Cambria Math" panose="02040503050406030204" pitchFamily="18" charset="0"/>
                                </a:rPr>
                              </m:ctrlPr>
                            </m:sSupPr>
                            <m:e>
                              <m:r>
                                <a:rPr lang="en-US" altLang="zh-CN" sz="1600" b="0" i="1" smtClean="0">
                                  <a:latin typeface="Cambria Math"/>
                                </a:rPr>
                                <m:t>𝑁</m:t>
                              </m:r>
                            </m:e>
                            <m:sup>
                              <m:r>
                                <a:rPr lang="en-US" altLang="zh-CN" sz="1600" b="0" i="1" smtClean="0">
                                  <a:latin typeface="Cambria Math"/>
                                </a:rPr>
                                <m:t>1−</m:t>
                              </m:r>
                              <m:r>
                                <a:rPr lang="en-US" altLang="zh-CN" sz="1600" b="0" i="1" smtClean="0">
                                  <a:latin typeface="Cambria Math"/>
                                </a:rPr>
                                <m:t>𝛼</m:t>
                              </m:r>
                            </m:sup>
                          </m:sSup>
                        </m:den>
                      </m:f>
                      <m:r>
                        <a:rPr lang="en-US" altLang="zh-CN" sz="1600" b="0" i="1" smtClean="0">
                          <a:latin typeface="Cambria Math"/>
                        </a:rPr>
                        <m:t>=</m:t>
                      </m:r>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f>
                                <m:fPr>
                                  <m:ctrlPr>
                                    <a:rPr lang="en-US" altLang="zh-CN" sz="1600" b="1" i="1" smtClean="0">
                                      <a:latin typeface="Cambria Math" panose="02040503050406030204" pitchFamily="18" charset="0"/>
                                    </a:rPr>
                                  </m:ctrlPr>
                                </m:fPr>
                                <m:num>
                                  <m:r>
                                    <a:rPr lang="en-US" altLang="zh-CN" sz="1600" b="1" i="1" smtClean="0">
                                      <a:latin typeface="Cambria Math"/>
                                    </a:rPr>
                                    <m:t>𝑲</m:t>
                                  </m:r>
                                </m:num>
                                <m:den>
                                  <m:r>
                                    <a:rPr lang="en-US" altLang="zh-CN" sz="1600" b="1" i="1" smtClean="0">
                                      <a:latin typeface="Cambria Math"/>
                                    </a:rPr>
                                    <m:t>𝑵</m:t>
                                  </m:r>
                                </m:den>
                              </m:f>
                            </m:e>
                          </m:d>
                        </m:e>
                        <m:sup>
                          <m:r>
                            <a:rPr lang="en-US" altLang="zh-CN" sz="1600" b="1" i="1" smtClean="0">
                              <a:latin typeface="Cambria Math"/>
                            </a:rPr>
                            <m:t>𝜶</m:t>
                          </m:r>
                        </m:sup>
                      </m:sSup>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r>
                                <a:rPr lang="en-US" altLang="zh-CN" sz="1600" b="1" i="1" smtClean="0">
                                  <a:latin typeface="Cambria Math"/>
                                </a:rPr>
                                <m:t>𝟏</m:t>
                              </m:r>
                            </m:e>
                          </m:d>
                        </m:e>
                        <m:sup>
                          <m:r>
                            <a:rPr lang="en-US" altLang="zh-CN" sz="1600" b="1" i="1" smtClean="0">
                              <a:latin typeface="Cambria Math"/>
                            </a:rPr>
                            <m:t>𝟏</m:t>
                          </m:r>
                          <m:r>
                            <a:rPr lang="en-US" altLang="zh-CN" sz="1600" b="1" i="1" smtClean="0">
                              <a:latin typeface="Cambria Math"/>
                            </a:rPr>
                            <m:t>−</m:t>
                          </m:r>
                          <m:r>
                            <a:rPr lang="en-US" altLang="zh-CN" sz="1600" b="1" i="1" smtClean="0">
                              <a:latin typeface="Cambria Math"/>
                            </a:rPr>
                            <m:t>𝜶</m:t>
                          </m:r>
                        </m:sup>
                      </m:sSup>
                      <m:r>
                        <a:rPr lang="en-US" altLang="zh-CN" sz="1600" b="0" i="1" smtClean="0">
                          <a:latin typeface="Cambria Math"/>
                        </a:rPr>
                        <m:t>=</m:t>
                      </m:r>
                      <m:r>
                        <a:rPr lang="en-US" altLang="zh-CN" sz="1600" b="1" i="1" smtClean="0">
                          <a:latin typeface="Cambria Math"/>
                        </a:rPr>
                        <m:t>𝑭</m:t>
                      </m:r>
                      <m:d>
                        <m:dPr>
                          <m:ctrlPr>
                            <a:rPr lang="en-US" altLang="zh-CN" sz="1600" b="1" i="1" smtClean="0">
                              <a:latin typeface="Cambria Math" panose="02040503050406030204" pitchFamily="18" charset="0"/>
                            </a:rPr>
                          </m:ctrlPr>
                        </m:dPr>
                        <m:e>
                          <m:r>
                            <a:rPr lang="en-US" altLang="zh-CN" sz="1600" b="1" i="1" smtClean="0">
                              <a:latin typeface="Cambria Math"/>
                            </a:rPr>
                            <m:t>𝟏</m:t>
                          </m:r>
                          <m:r>
                            <a:rPr lang="en-US" altLang="zh-CN" sz="1600" b="1" i="1" smtClean="0">
                              <a:latin typeface="Cambria Math"/>
                            </a:rPr>
                            <m:t>,</m:t>
                          </m:r>
                          <m:f>
                            <m:fPr>
                              <m:ctrlPr>
                                <a:rPr lang="en-US" altLang="zh-CN" sz="1600" b="1" i="1" smtClean="0">
                                  <a:latin typeface="Cambria Math" panose="02040503050406030204" pitchFamily="18" charset="0"/>
                                </a:rPr>
                              </m:ctrlPr>
                            </m:fPr>
                            <m:num>
                              <m:r>
                                <a:rPr lang="en-US" altLang="zh-CN" sz="1600" b="1" i="1" smtClean="0">
                                  <a:latin typeface="Cambria Math"/>
                                </a:rPr>
                                <m:t>𝑲</m:t>
                              </m:r>
                            </m:num>
                            <m:den>
                              <m:r>
                                <a:rPr lang="en-US" altLang="zh-CN" sz="1600" b="1" i="1" smtClean="0">
                                  <a:latin typeface="Cambria Math"/>
                                </a:rPr>
                                <m:t>𝑵</m:t>
                              </m:r>
                            </m:den>
                          </m:f>
                        </m:e>
                      </m:d>
                    </m:oMath>
                  </m:oMathPara>
                </a14:m>
                <a:endParaRPr lang="en-US" altLang="zh-CN" sz="1600" b="1" dirty="0">
                  <a:ea typeface="宋体" panose="02010600030101010101" pitchFamily="2" charset="-122"/>
                </a:endParaRPr>
              </a:p>
              <a:p>
                <a:pPr marL="0" indent="0">
                  <a:lnSpc>
                    <a:spcPct val="120000"/>
                  </a:lnSpc>
                  <a:buNone/>
                </a:pPr>
                <a14:m>
                  <m:oMathPara xmlns:m="http://schemas.openxmlformats.org/officeDocument/2006/math">
                    <m:oMathParaPr>
                      <m:jc m:val="centerGroup"/>
                    </m:oMathParaPr>
                    <m:oMath xmlns:m="http://schemas.openxmlformats.org/officeDocument/2006/math">
                      <m:r>
                        <a:rPr lang="en-US" altLang="zh-CN" sz="1600" b="0" i="1" smtClean="0">
                          <a:latin typeface="Cambria Math"/>
                        </a:rPr>
                        <m:t>𝑦</m:t>
                      </m:r>
                      <m:r>
                        <a:rPr lang="en-US" altLang="zh-CN" sz="1600" b="0" i="1" smtClean="0">
                          <a:latin typeface="Cambria Math"/>
                        </a:rPr>
                        <m:t>=</m:t>
                      </m:r>
                      <m:r>
                        <a:rPr lang="en-US" altLang="zh-CN" sz="1600" b="0" i="1" smtClean="0">
                          <a:latin typeface="Cambria Math"/>
                        </a:rPr>
                        <m:t>𝐹</m:t>
                      </m:r>
                      <m:d>
                        <m:dPr>
                          <m:ctrlPr>
                            <a:rPr lang="en-US" altLang="zh-CN" sz="1600" b="0" i="1" smtClean="0">
                              <a:latin typeface="Cambria Math" panose="02040503050406030204" pitchFamily="18" charset="0"/>
                            </a:rPr>
                          </m:ctrlPr>
                        </m:dPr>
                        <m:e>
                          <m:r>
                            <a:rPr lang="en-US" altLang="zh-CN" sz="1600" b="0" i="1" smtClean="0">
                              <a:latin typeface="Cambria Math"/>
                            </a:rPr>
                            <m:t>1,</m:t>
                          </m:r>
                          <m:f>
                            <m:fPr>
                              <m:ctrlPr>
                                <a:rPr lang="en-US" altLang="zh-CN" sz="1600" b="0" i="1" smtClean="0">
                                  <a:latin typeface="Cambria Math" panose="02040503050406030204" pitchFamily="18" charset="0"/>
                                </a:rPr>
                              </m:ctrlPr>
                            </m:fPr>
                            <m:num>
                              <m:r>
                                <a:rPr lang="en-US" altLang="zh-CN" sz="1600" b="0" i="1" smtClean="0">
                                  <a:latin typeface="Cambria Math"/>
                                </a:rPr>
                                <m:t>𝐾</m:t>
                              </m:r>
                            </m:num>
                            <m:den>
                              <m:r>
                                <a:rPr lang="en-US" altLang="zh-CN" sz="1600" b="0" i="1" smtClean="0">
                                  <a:latin typeface="Cambria Math"/>
                                </a:rPr>
                                <m:t>𝑁</m:t>
                              </m:r>
                            </m:den>
                          </m:f>
                        </m:e>
                      </m:d>
                      <m:r>
                        <a:rPr lang="en-US" altLang="zh-CN" sz="1600" i="1">
                          <a:latin typeface="Cambria Math"/>
                        </a:rPr>
                        <m:t>=</m:t>
                      </m:r>
                      <m:r>
                        <a:rPr lang="en-US" altLang="zh-CN" sz="1600" b="0" i="1" smtClean="0">
                          <a:latin typeface="Cambria Math"/>
                        </a:rPr>
                        <m:t>𝐹</m:t>
                      </m:r>
                      <m:d>
                        <m:dPr>
                          <m:ctrlPr>
                            <a:rPr lang="en-US" altLang="zh-CN" sz="1600" b="0" i="1" smtClean="0">
                              <a:latin typeface="Cambria Math" panose="02040503050406030204" pitchFamily="18" charset="0"/>
                            </a:rPr>
                          </m:ctrlPr>
                        </m:dPr>
                        <m:e>
                          <m:r>
                            <a:rPr lang="en-US" altLang="zh-CN" sz="1600" b="0" i="1" smtClean="0">
                              <a:latin typeface="Cambria Math"/>
                            </a:rPr>
                            <m:t>1,</m:t>
                          </m:r>
                          <m:r>
                            <a:rPr lang="en-US" altLang="zh-CN" sz="1600" b="0" i="1" smtClean="0">
                              <a:latin typeface="Cambria Math"/>
                            </a:rPr>
                            <m:t>𝑘</m:t>
                          </m:r>
                        </m:e>
                      </m:d>
                      <m:r>
                        <a:rPr lang="en-US" altLang="zh-CN" sz="1600" b="0" i="1" smtClean="0">
                          <a:latin typeface="Cambria Math"/>
                        </a:rPr>
                        <m:t>=</m:t>
                      </m:r>
                      <m:r>
                        <a:rPr lang="en-US" altLang="zh-CN" sz="1600" i="1">
                          <a:latin typeface="Cambria Math"/>
                        </a:rPr>
                        <m:t>𝑓</m:t>
                      </m:r>
                      <m:d>
                        <m:dPr>
                          <m:ctrlPr>
                            <a:rPr lang="en-US" altLang="zh-CN" sz="1600" i="1">
                              <a:latin typeface="Cambria Math" panose="02040503050406030204" pitchFamily="18" charset="0"/>
                            </a:rPr>
                          </m:ctrlPr>
                        </m:dPr>
                        <m:e>
                          <m:r>
                            <a:rPr lang="en-US" altLang="zh-CN" sz="1600" i="1">
                              <a:latin typeface="Cambria Math"/>
                            </a:rPr>
                            <m:t>𝑘</m:t>
                          </m:r>
                        </m:e>
                      </m:d>
                      <m:r>
                        <a:rPr lang="en-US" altLang="zh-CN" sz="1600" b="0" i="1" smtClean="0">
                          <a:latin typeface="Cambria Math"/>
                        </a:rPr>
                        <m:t>=</m:t>
                      </m:r>
                      <m:sSup>
                        <m:sSupPr>
                          <m:ctrlPr>
                            <a:rPr lang="en-US" altLang="zh-CN" sz="1600" b="0" i="1" smtClean="0">
                              <a:latin typeface="Cambria Math" panose="02040503050406030204" pitchFamily="18" charset="0"/>
                            </a:rPr>
                          </m:ctrlPr>
                        </m:sSupPr>
                        <m:e>
                          <m:r>
                            <a:rPr lang="en-US" altLang="zh-CN" sz="1600" b="0" i="1" smtClean="0">
                              <a:latin typeface="Cambria Math"/>
                            </a:rPr>
                            <m:t>𝑘</m:t>
                          </m:r>
                        </m:e>
                        <m:sup>
                          <m:r>
                            <a:rPr lang="en-US" altLang="zh-CN" sz="1600" b="0" i="1" smtClean="0">
                              <a:latin typeface="Cambria Math"/>
                            </a:rPr>
                            <m:t>𝛼</m:t>
                          </m:r>
                        </m:sup>
                      </m:sSup>
                    </m:oMath>
                  </m:oMathPara>
                </a14:m>
                <a:endParaRPr lang="en-US" altLang="zh-CN" sz="1600" dirty="0">
                  <a:ea typeface="宋体" panose="02010600030101010101" pitchFamily="2"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508" y="899417"/>
                <a:ext cx="8229600" cy="3859267"/>
              </a:xfrm>
              <a:blipFill>
                <a:blip r:embed="rId2"/>
                <a:stretch>
                  <a:fillRect l="-148" t="-632"/>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19</a:t>
            </a:fld>
            <a:endParaRPr lang="en-US" dirty="0"/>
          </a:p>
        </p:txBody>
      </p:sp>
      <p:sp>
        <p:nvSpPr>
          <p:cNvPr id="5" name="矩形 4">
            <a:extLst>
              <a:ext uri="{FF2B5EF4-FFF2-40B4-BE49-F238E27FC236}">
                <a16:creationId xmlns:a16="http://schemas.microsoft.com/office/drawing/2014/main" id="{986B7895-F0A3-4767-9757-D2D28FB57227}"/>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没有技术进步的新古典增长模型</a:t>
            </a:r>
          </a:p>
        </p:txBody>
      </p:sp>
      <p:grpSp>
        <p:nvGrpSpPr>
          <p:cNvPr id="6" name="组合 5">
            <a:extLst>
              <a:ext uri="{FF2B5EF4-FFF2-40B4-BE49-F238E27FC236}">
                <a16:creationId xmlns:a16="http://schemas.microsoft.com/office/drawing/2014/main" id="{B7CD0EC7-AF9B-46C3-91C4-FD71A3BCA8F8}"/>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89C42EF9-6899-41AE-8DE2-D12B4C633EEF}"/>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399AF5E2-EB04-4DF5-9C87-E5127F9DD1D2}"/>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9F7E4F8F-29B3-4632-9365-F91A7748986D}"/>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8C1AA225-92B2-4B74-9E3A-F9D2E50ACE56}"/>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B5A262B9-0873-4D6D-BAA9-D4F32A1C0543}"/>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8EF4E49F-8B13-4901-9FB1-B9A22AF8304D}"/>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65513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508" y="966071"/>
            <a:ext cx="8229600" cy="3792613"/>
          </a:xfrm>
        </p:spPr>
        <p:txBody>
          <a:bodyPr/>
          <a:lstStyle/>
          <a:p>
            <a:pPr>
              <a:buSzPct val="80000"/>
              <a:buFont typeface="Wingdings" panose="05000000000000000000" pitchFamily="2" charset="2"/>
              <a:buChar char="l"/>
            </a:pPr>
            <a:r>
              <a:rPr lang="zh-CN" altLang="en-US" sz="1800" dirty="0">
                <a:solidFill>
                  <a:srgbClr val="FF0000"/>
                </a:solidFill>
              </a:rPr>
              <a:t>经济增长</a:t>
            </a:r>
            <a:r>
              <a:rPr lang="zh-CN" altLang="en-US" sz="1800" dirty="0"/>
              <a:t>指</a:t>
            </a:r>
            <a:r>
              <a:rPr lang="zh-CN" altLang="en-US" sz="1800" b="1" dirty="0"/>
              <a:t>产量</a:t>
            </a:r>
            <a:r>
              <a:rPr lang="en-US" altLang="zh-CN" sz="1800" b="1" dirty="0"/>
              <a:t>(GDP)</a:t>
            </a:r>
            <a:r>
              <a:rPr lang="zh-CN" altLang="en-US" sz="1800" b="1" dirty="0"/>
              <a:t>的增加</a:t>
            </a:r>
            <a:endParaRPr lang="en-US" altLang="zh-CN" sz="1800" dirty="0"/>
          </a:p>
          <a:p>
            <a:pPr lvl="1">
              <a:buSzPct val="80000"/>
              <a:buFont typeface="Wingdings" panose="05000000000000000000" pitchFamily="2" charset="2"/>
              <a:buChar char="l"/>
            </a:pPr>
            <a:r>
              <a:rPr lang="zh-CN" altLang="en-US" sz="1600" dirty="0"/>
              <a:t>产量既可以表示为经济的总产量（</a:t>
            </a:r>
            <a:r>
              <a:rPr lang="en-US" altLang="zh-CN" sz="1600" dirty="0"/>
              <a:t>GDP</a:t>
            </a:r>
            <a:r>
              <a:rPr lang="zh-CN" altLang="en-US" sz="1600" dirty="0"/>
              <a:t>），也可以表示为人均产量（人均</a:t>
            </a:r>
            <a:r>
              <a:rPr lang="en-US" altLang="zh-CN" sz="1600" dirty="0"/>
              <a:t>GDP</a:t>
            </a:r>
            <a:r>
              <a:rPr lang="zh-CN" altLang="en-US" sz="1600" dirty="0"/>
              <a:t>）</a:t>
            </a:r>
            <a:endParaRPr lang="en-US" altLang="zh-CN" sz="1600" dirty="0"/>
          </a:p>
        </p:txBody>
      </p:sp>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2</a:t>
            </a:fld>
            <a:endParaRPr lang="en-US" dirty="0"/>
          </a:p>
        </p:txBody>
      </p:sp>
      <p:sp>
        <p:nvSpPr>
          <p:cNvPr id="5" name="矩形 4">
            <a:extLst>
              <a:ext uri="{FF2B5EF4-FFF2-40B4-BE49-F238E27FC236}">
                <a16:creationId xmlns:a16="http://schemas.microsoft.com/office/drawing/2014/main" id="{92CBB8CD-EB89-4E2C-9A4F-86D13B7D2D8E}"/>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经济增长和经济发展的定义</a:t>
            </a:r>
          </a:p>
        </p:txBody>
      </p:sp>
      <p:grpSp>
        <p:nvGrpSpPr>
          <p:cNvPr id="6" name="组合 5">
            <a:extLst>
              <a:ext uri="{FF2B5EF4-FFF2-40B4-BE49-F238E27FC236}">
                <a16:creationId xmlns:a16="http://schemas.microsoft.com/office/drawing/2014/main" id="{CC59FDE8-C95D-4545-BFAD-FCD095F08DC6}"/>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1ECADDCA-C2EE-4AD5-8F8E-9E6DCF2AACF5}"/>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8EC261E1-ECD7-4C50-8DF2-745E0D5C3CFD}"/>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8D24F764-5E87-4685-9D3E-A463C9B47E49}"/>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B908D22C-57A8-49BB-A0AD-E33FECFEC6C4}"/>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43EE5DEE-7E6F-4E65-877E-280160E217D7}"/>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774E2B4C-0AD6-4FF8-84E6-5F7390D33C56}"/>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327768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A31C3B-3251-4EFA-AD90-B62693E72AD2}"/>
                  </a:ext>
                </a:extLst>
              </p:cNvPr>
              <p:cNvSpPr>
                <a:spLocks noGrp="1"/>
              </p:cNvSpPr>
              <p:nvPr>
                <p:ph idx="1"/>
              </p:nvPr>
            </p:nvSpPr>
            <p:spPr>
              <a:xfrm>
                <a:off x="457200" y="879675"/>
                <a:ext cx="8229600" cy="3747492"/>
              </a:xfrm>
            </p:spPr>
            <p:txBody>
              <a:bodyPr/>
              <a:lstStyle/>
              <a:p>
                <a:pPr>
                  <a:lnSpc>
                    <a:spcPct val="114000"/>
                  </a:lnSpc>
                  <a:buSzPct val="80000"/>
                  <a:buFont typeface="Wingdings" panose="05000000000000000000" pitchFamily="2" charset="2"/>
                  <a:buChar char="l"/>
                </a:pPr>
                <a:r>
                  <a:rPr lang="en-US" sz="1800" dirty="0" err="1">
                    <a:ea typeface="宋体" panose="02010600030101010101" pitchFamily="2" charset="-122"/>
                  </a:rPr>
                  <a:t>人口增长率</a:t>
                </a:r>
                <a:r>
                  <a:rPr lang="zh-CN" altLang="en-US" sz="1800" dirty="0">
                    <a:ea typeface="宋体" panose="02010600030101010101" pitchFamily="2" charset="-122"/>
                  </a:rPr>
                  <a:t>记</a:t>
                </a:r>
                <a:r>
                  <a:rPr lang="en-US" sz="1800" dirty="0">
                    <a:ea typeface="宋体" panose="02010600030101010101" pitchFamily="2" charset="-122"/>
                  </a:rPr>
                  <a:t>为 </a:t>
                </a:r>
                <a14:m>
                  <m:oMath xmlns:m="http://schemas.openxmlformats.org/officeDocument/2006/math">
                    <m:sSub>
                      <m:sSubPr>
                        <m:ctrlPr>
                          <a:rPr lang="en-US" sz="1800" b="0" i="1" smtClean="0">
                            <a:solidFill>
                              <a:srgbClr val="0070C0"/>
                            </a:solidFill>
                            <a:latin typeface="Cambria Math" panose="02040503050406030204" pitchFamily="18" charset="0"/>
                          </a:rPr>
                        </m:ctrlPr>
                      </m:sSubPr>
                      <m:e>
                        <m:r>
                          <a:rPr lang="en-US" sz="1800" b="0" i="1" smtClean="0">
                            <a:solidFill>
                              <a:srgbClr val="0070C0"/>
                            </a:solidFill>
                            <a:latin typeface="Cambria Math" panose="02040503050406030204" pitchFamily="18" charset="0"/>
                          </a:rPr>
                          <m:t>𝑔</m:t>
                        </m:r>
                      </m:e>
                      <m:sub>
                        <m:r>
                          <a:rPr lang="en-US" sz="1800" b="0" i="1" smtClean="0">
                            <a:solidFill>
                              <a:srgbClr val="0070C0"/>
                            </a:solidFill>
                            <a:latin typeface="Cambria Math" panose="02040503050406030204" pitchFamily="18" charset="0"/>
                          </a:rPr>
                          <m:t>𝑁</m:t>
                        </m:r>
                      </m:sub>
                    </m:sSub>
                    <m:r>
                      <a:rPr lang="en-US" sz="1800" i="1">
                        <a:solidFill>
                          <a:srgbClr val="0070C0"/>
                        </a:solidFill>
                        <a:latin typeface="Cambria Math" panose="02040503050406030204" pitchFamily="18" charset="0"/>
                      </a:rPr>
                      <m:t>=</m:t>
                    </m:r>
                    <m:acc>
                      <m:accPr>
                        <m:chr m:val="̇"/>
                        <m:ctrlPr>
                          <a:rPr lang="en-US" sz="1800" i="1">
                            <a:solidFill>
                              <a:srgbClr val="0070C0"/>
                            </a:solidFill>
                            <a:latin typeface="Cambria Math" panose="02040503050406030204" pitchFamily="18" charset="0"/>
                          </a:rPr>
                        </m:ctrlPr>
                      </m:accPr>
                      <m:e>
                        <m:r>
                          <a:rPr lang="en-US" sz="1800" i="1">
                            <a:solidFill>
                              <a:srgbClr val="0070C0"/>
                            </a:solidFill>
                            <a:latin typeface="Cambria Math" panose="02040503050406030204" pitchFamily="18" charset="0"/>
                          </a:rPr>
                          <m:t>𝑁</m:t>
                        </m:r>
                      </m:e>
                    </m:acc>
                    <m:r>
                      <a:rPr lang="en-US" sz="1800" i="1">
                        <a:solidFill>
                          <a:srgbClr val="0070C0"/>
                        </a:solidFill>
                        <a:latin typeface="Cambria Math" panose="02040503050406030204" pitchFamily="18" charset="0"/>
                      </a:rPr>
                      <m:t>/</m:t>
                    </m:r>
                    <m:r>
                      <a:rPr lang="en-US" sz="1800" i="1">
                        <a:solidFill>
                          <a:srgbClr val="0070C0"/>
                        </a:solidFill>
                        <a:latin typeface="Cambria Math" panose="02040503050406030204" pitchFamily="18" charset="0"/>
                      </a:rPr>
                      <m:t>𝑁</m:t>
                    </m:r>
                  </m:oMath>
                </a14:m>
                <a:endParaRPr lang="en-US" altLang="zh-CN" sz="1800" dirty="0">
                  <a:ea typeface="宋体" panose="02010600030101010101" pitchFamily="2" charset="-122"/>
                </a:endParaRPr>
              </a:p>
              <a:p>
                <a:pPr>
                  <a:lnSpc>
                    <a:spcPct val="114000"/>
                  </a:lnSpc>
                  <a:buSzPct val="80000"/>
                  <a:buFont typeface="Wingdings" panose="05000000000000000000" pitchFamily="2" charset="2"/>
                  <a:buChar char="l"/>
                </a:pPr>
                <a:r>
                  <a:rPr lang="zh-CN" altLang="en-US" sz="1800" dirty="0">
                    <a:ea typeface="宋体" panose="02010600030101010101" pitchFamily="2" charset="-122"/>
                  </a:rPr>
                  <a:t>资本积累受两种因素的影响</a:t>
                </a:r>
                <a:endParaRPr lang="en-US" altLang="zh-CN" sz="1800" dirty="0">
                  <a:ea typeface="宋体" panose="02010600030101010101" pitchFamily="2" charset="-122"/>
                </a:endParaRPr>
              </a:p>
              <a:p>
                <a:pPr lvl="1">
                  <a:lnSpc>
                    <a:spcPct val="114000"/>
                  </a:lnSpc>
                  <a:buSzPct val="60000"/>
                  <a:buFont typeface="Wingdings" panose="05000000000000000000" pitchFamily="2" charset="2"/>
                  <a:buChar char="n"/>
                </a:pPr>
                <a:r>
                  <a:rPr lang="zh-CN" altLang="en-US" sz="1600" dirty="0">
                    <a:ea typeface="宋体" panose="02010600030101010101" pitchFamily="2" charset="-122"/>
                  </a:rPr>
                  <a:t>投资</a:t>
                </a:r>
                <a:r>
                  <a:rPr lang="en-US" altLang="zh-CN" sz="1600" dirty="0">
                    <a:ea typeface="宋体" panose="02010600030101010101" pitchFamily="2" charset="-122"/>
                  </a:rPr>
                  <a:t>(</a:t>
                </a:r>
                <a:r>
                  <a:rPr lang="zh-CN" altLang="en-US" sz="1600" dirty="0">
                    <a:ea typeface="宋体" panose="02010600030101010101" pitchFamily="2" charset="-122"/>
                  </a:rPr>
                  <a:t>形成新资本</a:t>
                </a:r>
                <a:r>
                  <a:rPr lang="en-US" altLang="zh-CN" sz="1600" dirty="0">
                    <a:ea typeface="宋体" panose="02010600030101010101" pitchFamily="2" charset="-122"/>
                  </a:rPr>
                  <a:t>)</a:t>
                </a:r>
                <a:r>
                  <a:rPr lang="zh-CN" altLang="en-US" sz="1600" dirty="0">
                    <a:ea typeface="宋体" panose="02010600030101010101" pitchFamily="2" charset="-122"/>
                  </a:rPr>
                  <a:t>，投资为 </a:t>
                </a:r>
                <a14:m>
                  <m:oMath xmlns:m="http://schemas.openxmlformats.org/officeDocument/2006/math">
                    <m:r>
                      <a:rPr lang="en-US" altLang="zh-CN" sz="1600" i="1">
                        <a:latin typeface="Cambria Math" panose="02040503050406030204" pitchFamily="18" charset="0"/>
                      </a:rPr>
                      <m:t>𝐼</m:t>
                    </m:r>
                  </m:oMath>
                </a14:m>
                <a:endParaRPr lang="en-US" altLang="zh-CN" sz="1600" dirty="0">
                  <a:ea typeface="宋体" panose="02010600030101010101" pitchFamily="2" charset="-122"/>
                </a:endParaRPr>
              </a:p>
              <a:p>
                <a:pPr lvl="1">
                  <a:lnSpc>
                    <a:spcPct val="114000"/>
                  </a:lnSpc>
                  <a:buSzPct val="60000"/>
                  <a:buFont typeface="Wingdings" panose="05000000000000000000" pitchFamily="2" charset="2"/>
                  <a:buChar char="n"/>
                </a:pPr>
                <a:r>
                  <a:rPr lang="zh-CN" altLang="en-US" sz="1600" dirty="0">
                    <a:ea typeface="宋体" panose="02010600030101010101" pitchFamily="2" charset="-122"/>
                  </a:rPr>
                  <a:t>折旧</a:t>
                </a:r>
                <a:r>
                  <a:rPr lang="en-US" altLang="zh-CN" sz="1600" dirty="0">
                    <a:ea typeface="宋体" panose="02010600030101010101" pitchFamily="2" charset="-122"/>
                  </a:rPr>
                  <a:t>(</a:t>
                </a:r>
                <a:r>
                  <a:rPr lang="zh-CN" altLang="en-US" sz="1600" dirty="0">
                    <a:ea typeface="宋体" panose="02010600030101010101" pitchFamily="2" charset="-122"/>
                  </a:rPr>
                  <a:t>旧资本的损耗</a:t>
                </a:r>
                <a:r>
                  <a:rPr lang="en-US" altLang="zh-CN" sz="1600" dirty="0">
                    <a:ea typeface="宋体" panose="02010600030101010101" pitchFamily="2" charset="-122"/>
                  </a:rPr>
                  <a:t>)</a:t>
                </a:r>
              </a:p>
              <a:p>
                <a:pPr lvl="2">
                  <a:lnSpc>
                    <a:spcPct val="114000"/>
                  </a:lnSpc>
                </a:pPr>
                <a:r>
                  <a:rPr lang="zh-CN" altLang="en-US" sz="1400" dirty="0">
                    <a:ea typeface="宋体" panose="02010600030101010101" pitchFamily="2" charset="-122"/>
                  </a:rPr>
                  <a:t>折旧是资本存量</a:t>
                </a:r>
                <a14:m>
                  <m:oMath xmlns:m="http://schemas.openxmlformats.org/officeDocument/2006/math">
                    <m:r>
                      <a:rPr lang="en-US" altLang="zh-CN" sz="1400" b="0" i="1" smtClean="0">
                        <a:latin typeface="Cambria Math"/>
                      </a:rPr>
                      <m:t>𝐾</m:t>
                    </m:r>
                  </m:oMath>
                </a14:m>
                <a:r>
                  <a:rPr lang="zh-CN" altLang="en-US" sz="1400" dirty="0">
                    <a:ea typeface="宋体" panose="02010600030101010101" pitchFamily="2" charset="-122"/>
                  </a:rPr>
                  <a:t>的一个固定比率 </a:t>
                </a:r>
                <a14:m>
                  <m:oMath xmlns:m="http://schemas.openxmlformats.org/officeDocument/2006/math">
                    <m:r>
                      <a:rPr lang="en-US" altLang="zh-CN" sz="1400" b="0" i="1" smtClean="0">
                        <a:latin typeface="Cambria Math" panose="02040503050406030204" pitchFamily="18" charset="0"/>
                      </a:rPr>
                      <m:t>𝛿</m:t>
                    </m:r>
                    <m:r>
                      <a:rPr lang="en-US" altLang="zh-CN" sz="1400" b="0" i="1" smtClean="0">
                        <a:latin typeface="Cambria Math" panose="02040503050406030204" pitchFamily="18" charset="0"/>
                      </a:rPr>
                      <m:t>(0&lt;</m:t>
                    </m:r>
                    <m:r>
                      <a:rPr lang="en-US" altLang="zh-CN" sz="1400" b="0" i="1" smtClean="0">
                        <a:latin typeface="Cambria Math" panose="02040503050406030204" pitchFamily="18" charset="0"/>
                      </a:rPr>
                      <m:t>𝛿</m:t>
                    </m:r>
                    <m:r>
                      <a:rPr lang="en-US" altLang="zh-CN" sz="1400" b="0" i="1" smtClean="0">
                        <a:latin typeface="Cambria Math" panose="02040503050406030204" pitchFamily="18" charset="0"/>
                      </a:rPr>
                      <m:t>&lt;1)</m:t>
                    </m:r>
                  </m:oMath>
                </a14:m>
                <a:r>
                  <a:rPr lang="zh-CN" altLang="en-US" sz="1400" dirty="0">
                    <a:ea typeface="宋体" panose="02010600030101010101" pitchFamily="2" charset="-122"/>
                  </a:rPr>
                  <a:t>，</a:t>
                </a:r>
                <a:r>
                  <a:rPr lang="en-US" sz="1400" dirty="0" err="1">
                    <a:ea typeface="宋体" panose="02010600030101010101" pitchFamily="2" charset="-122"/>
                  </a:rPr>
                  <a:t>那么折旧为</a:t>
                </a:r>
                <a:r>
                  <a:rPr lang="en-US" sz="1400" dirty="0">
                    <a:ea typeface="宋体" panose="02010600030101010101" pitchFamily="2" charset="-122"/>
                  </a:rPr>
                  <a:t> </a:t>
                </a:r>
                <a14:m>
                  <m:oMath xmlns:m="http://schemas.openxmlformats.org/officeDocument/2006/math">
                    <m:r>
                      <a:rPr lang="en-US" sz="1400" b="0" i="1" dirty="0" smtClean="0">
                        <a:latin typeface="Cambria Math" panose="02040503050406030204" pitchFamily="18" charset="0"/>
                      </a:rPr>
                      <m:t>𝛿</m:t>
                    </m:r>
                    <m:r>
                      <a:rPr lang="en-US" sz="1400" b="0" i="1" dirty="0" smtClean="0">
                        <a:latin typeface="Cambria Math" panose="02040503050406030204" pitchFamily="18" charset="0"/>
                      </a:rPr>
                      <m:t>𝐾</m:t>
                    </m:r>
                  </m:oMath>
                </a14:m>
                <a:endParaRPr lang="en-US" sz="1400" dirty="0">
                  <a:ea typeface="宋体" panose="02010600030101010101" pitchFamily="2" charset="-122"/>
                </a:endParaRPr>
              </a:p>
              <a:p>
                <a:pPr>
                  <a:lnSpc>
                    <a:spcPct val="114000"/>
                  </a:lnSpc>
                  <a:buSzPct val="80000"/>
                  <a:buFont typeface="Wingdings" panose="05000000000000000000" pitchFamily="2" charset="2"/>
                  <a:buChar char="l"/>
                </a:pPr>
                <a:r>
                  <a:rPr lang="zh-CN" altLang="en-US" sz="1800" dirty="0">
                    <a:ea typeface="宋体" panose="02010600030101010101" pitchFamily="2" charset="-122"/>
                  </a:rPr>
                  <a:t>全部储蓄转化为投资 </a:t>
                </a:r>
                <a14:m>
                  <m:oMath xmlns:m="http://schemas.openxmlformats.org/officeDocument/2006/math">
                    <m:r>
                      <a:rPr lang="en-US" altLang="zh-CN" sz="1800" b="0" i="1" smtClean="0">
                        <a:latin typeface="Cambria Math" panose="02040503050406030204" pitchFamily="18" charset="0"/>
                      </a:rPr>
                      <m:t>𝑆</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𝐼</m:t>
                    </m:r>
                  </m:oMath>
                </a14:m>
                <a:r>
                  <a:rPr lang="zh-CN" altLang="en-US" sz="1800" b="0" dirty="0">
                    <a:ea typeface="宋体" panose="02010600030101010101" pitchFamily="2" charset="-122"/>
                  </a:rPr>
                  <a:t>，且 </a:t>
                </a:r>
                <a14:m>
                  <m:oMath xmlns:m="http://schemas.openxmlformats.org/officeDocument/2006/math">
                    <m:r>
                      <a:rPr lang="en-US" sz="1800" i="1" dirty="0">
                        <a:latin typeface="Cambria Math" panose="02040503050406030204" pitchFamily="18" charset="0"/>
                      </a:rPr>
                      <m:t>𝑠</m:t>
                    </m:r>
                    <m:r>
                      <a:rPr lang="en-US" sz="1800" b="0" i="1" dirty="0" smtClean="0">
                        <a:latin typeface="Cambria Math"/>
                      </a:rPr>
                      <m:t> (0&lt;</m:t>
                    </m:r>
                    <m:r>
                      <a:rPr lang="en-US" sz="1800" b="0" i="1" dirty="0" smtClean="0">
                        <a:latin typeface="Cambria Math"/>
                      </a:rPr>
                      <m:t>𝑠</m:t>
                    </m:r>
                    <m:r>
                      <a:rPr lang="en-US" sz="1800" b="0" i="1" dirty="0" smtClean="0">
                        <a:latin typeface="Cambria Math"/>
                      </a:rPr>
                      <m:t>&lt;1)</m:t>
                    </m:r>
                  </m:oMath>
                </a14:m>
                <a:r>
                  <a:rPr lang="zh-CN" altLang="en-US" sz="1800" dirty="0">
                    <a:ea typeface="宋体" panose="02010600030101010101" pitchFamily="2" charset="-122"/>
                  </a:rPr>
                  <a:t> 为储蓄率，所以 </a:t>
                </a:r>
                <a14:m>
                  <m:oMath xmlns:m="http://schemas.openxmlformats.org/officeDocument/2006/math">
                    <m:r>
                      <a:rPr lang="en-US" altLang="zh-CN" sz="1800" b="0" i="1" smtClean="0">
                        <a:latin typeface="Cambria Math"/>
                      </a:rPr>
                      <m:t>𝑆</m:t>
                    </m:r>
                    <m:r>
                      <a:rPr lang="en-US" altLang="zh-CN" sz="1800" b="0" i="1" smtClean="0">
                        <a:latin typeface="Cambria Math"/>
                      </a:rPr>
                      <m:t>=</m:t>
                    </m:r>
                    <m:r>
                      <a:rPr lang="en-US" altLang="zh-CN" sz="1800" b="0" i="1" smtClean="0">
                        <a:latin typeface="Cambria Math"/>
                      </a:rPr>
                      <m:t>𝑠𝑌</m:t>
                    </m:r>
                  </m:oMath>
                </a14:m>
                <a:endParaRPr lang="en-US" altLang="zh-CN" sz="1800" dirty="0">
                  <a:ea typeface="宋体" panose="02010600030101010101" pitchFamily="2" charset="-122"/>
                </a:endParaRPr>
              </a:p>
              <a:p>
                <a:pPr marL="0" indent="0">
                  <a:lnSpc>
                    <a:spcPct val="114000"/>
                  </a:lnSpc>
                  <a:buNone/>
                </a:pPr>
                <a14:m>
                  <m:oMathPara xmlns:m="http://schemas.openxmlformats.org/officeDocument/2006/math">
                    <m:oMathParaPr>
                      <m:jc m:val="centerGroup"/>
                    </m:oMathParaPr>
                    <m:oMath xmlns:m="http://schemas.openxmlformats.org/officeDocument/2006/math">
                      <m:acc>
                        <m:accPr>
                          <m:chr m:val="̇"/>
                          <m:ctrlPr>
                            <a:rPr lang="en-US" altLang="zh-CN" sz="1800" b="1" i="1" smtClean="0">
                              <a:latin typeface="Cambria Math" panose="02040503050406030204" pitchFamily="18" charset="0"/>
                            </a:rPr>
                          </m:ctrlPr>
                        </m:accPr>
                        <m:e>
                          <m:r>
                            <a:rPr lang="en-US" altLang="zh-CN" sz="1800" b="1" i="1" smtClean="0">
                              <a:latin typeface="Cambria Math" panose="02040503050406030204" pitchFamily="18" charset="0"/>
                            </a:rPr>
                            <m:t>𝑲</m:t>
                          </m:r>
                        </m:e>
                      </m:acc>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𝑰</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𝜹</m:t>
                      </m:r>
                      <m:r>
                        <a:rPr lang="en-US" altLang="zh-CN" sz="1800" b="1" i="1" smtClean="0">
                          <a:latin typeface="Cambria Math" panose="02040503050406030204" pitchFamily="18" charset="0"/>
                        </a:rPr>
                        <m:t>𝑲</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𝑺</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𝜹</m:t>
                      </m:r>
                      <m:r>
                        <a:rPr lang="en-US" altLang="zh-CN" sz="1800" b="1" i="1" smtClean="0">
                          <a:latin typeface="Cambria Math" panose="02040503050406030204" pitchFamily="18" charset="0"/>
                        </a:rPr>
                        <m:t>𝑲</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𝒔𝒀</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𝜹</m:t>
                      </m:r>
                      <m:r>
                        <a:rPr lang="en-US" altLang="zh-CN" sz="1800" b="1" i="1" smtClean="0">
                          <a:latin typeface="Cambria Math" panose="02040503050406030204" pitchFamily="18" charset="0"/>
                        </a:rPr>
                        <m:t>𝑲</m:t>
                      </m:r>
                    </m:oMath>
                  </m:oMathPara>
                </a14:m>
                <a:endParaRPr lang="en-US" altLang="zh-CN" sz="1800" b="1" dirty="0">
                  <a:ea typeface="宋体" panose="02010600030101010101" pitchFamily="2" charset="-122"/>
                </a:endParaRPr>
              </a:p>
              <a:p>
                <a:pPr>
                  <a:lnSpc>
                    <a:spcPct val="114000"/>
                  </a:lnSpc>
                  <a:buSzPct val="80000"/>
                  <a:buFont typeface="Wingdings" panose="05000000000000000000" pitchFamily="2" charset="2"/>
                  <a:buChar char="l"/>
                </a:pPr>
                <a:r>
                  <a:rPr lang="zh-CN" altLang="en-US" sz="1800" dirty="0">
                    <a:ea typeface="宋体" panose="02010600030101010101" pitchFamily="2" charset="-122"/>
                  </a:rPr>
                  <a:t>上式两边同时除以 </a:t>
                </a:r>
                <a14:m>
                  <m:oMath xmlns:m="http://schemas.openxmlformats.org/officeDocument/2006/math">
                    <m:r>
                      <a:rPr lang="en-US" altLang="zh-CN" sz="1800" b="0" i="1" smtClean="0">
                        <a:latin typeface="Cambria Math" panose="02040503050406030204" pitchFamily="18" charset="0"/>
                      </a:rPr>
                      <m:t>𝑁</m:t>
                    </m:r>
                  </m:oMath>
                </a14:m>
                <a:r>
                  <a:rPr lang="zh-CN" altLang="en-US" sz="1800" dirty="0">
                    <a:ea typeface="宋体" panose="02010600030101010101" pitchFamily="2" charset="-122"/>
                  </a:rPr>
                  <a:t>，可得</a:t>
                </a:r>
                <a:endParaRPr lang="en-US" altLang="zh-CN" sz="1800" dirty="0">
                  <a:ea typeface="宋体" panose="02010600030101010101" pitchFamily="2" charset="-122"/>
                </a:endParaRPr>
              </a:p>
              <a:p>
                <a:pPr marL="0" indent="0">
                  <a:lnSpc>
                    <a:spcPct val="114000"/>
                  </a:lnSpc>
                  <a:buNone/>
                </a:pPr>
                <a14:m>
                  <m:oMathPara xmlns:m="http://schemas.openxmlformats.org/officeDocument/2006/math">
                    <m:oMathParaPr>
                      <m:jc m:val="centerGroup"/>
                    </m:oMathParaPr>
                    <m:oMath xmlns:m="http://schemas.openxmlformats.org/officeDocument/2006/math">
                      <m:f>
                        <m:fPr>
                          <m:ctrlPr>
                            <a:rPr lang="en-US" altLang="zh-CN" sz="1800" b="1" i="1" smtClean="0">
                              <a:latin typeface="Cambria Math" panose="02040503050406030204" pitchFamily="18" charset="0"/>
                            </a:rPr>
                          </m:ctrlPr>
                        </m:fPr>
                        <m:num>
                          <m:acc>
                            <m:accPr>
                              <m:chr m:val="̇"/>
                              <m:ctrlPr>
                                <a:rPr lang="en-US" altLang="zh-CN" sz="1800" b="1" i="1" smtClean="0">
                                  <a:latin typeface="Cambria Math" panose="02040503050406030204" pitchFamily="18" charset="0"/>
                                </a:rPr>
                              </m:ctrlPr>
                            </m:accPr>
                            <m:e>
                              <m:r>
                                <a:rPr lang="en-US" altLang="zh-CN" sz="1800" b="1" i="1" smtClean="0">
                                  <a:latin typeface="Cambria Math" panose="02040503050406030204" pitchFamily="18" charset="0"/>
                                </a:rPr>
                                <m:t>𝑲</m:t>
                              </m:r>
                            </m:e>
                          </m:acc>
                        </m:num>
                        <m:den>
                          <m:r>
                            <a:rPr lang="en-US" altLang="zh-CN" sz="1800" b="1" i="1" smtClean="0">
                              <a:latin typeface="Cambria Math" panose="02040503050406030204" pitchFamily="18" charset="0"/>
                            </a:rPr>
                            <m:t>𝑵</m:t>
                          </m:r>
                        </m:den>
                      </m:f>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𝒔𝒀</m:t>
                          </m:r>
                        </m:num>
                        <m:den>
                          <m:r>
                            <a:rPr lang="en-US" altLang="zh-CN" sz="1800" b="1" i="1" smtClean="0">
                              <a:latin typeface="Cambria Math" panose="02040503050406030204" pitchFamily="18" charset="0"/>
                            </a:rPr>
                            <m:t>𝑵</m:t>
                          </m:r>
                        </m:den>
                      </m:f>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𝜹</m:t>
                          </m:r>
                          <m:r>
                            <a:rPr lang="en-US" altLang="zh-CN" sz="1800" b="1" i="1" smtClean="0">
                              <a:latin typeface="Cambria Math" panose="02040503050406030204" pitchFamily="18" charset="0"/>
                            </a:rPr>
                            <m:t>𝑲</m:t>
                          </m:r>
                        </m:num>
                        <m:den>
                          <m:r>
                            <a:rPr lang="en-US" altLang="zh-CN" sz="1800" b="1" i="1" smtClean="0">
                              <a:latin typeface="Cambria Math" panose="02040503050406030204" pitchFamily="18" charset="0"/>
                            </a:rPr>
                            <m:t>𝑵</m:t>
                          </m:r>
                        </m:den>
                      </m:f>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𝒔𝒇</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𝒌</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𝜹</m:t>
                      </m:r>
                      <m:r>
                        <a:rPr lang="en-US" altLang="zh-CN" sz="1800" b="1" i="1" smtClean="0">
                          <a:latin typeface="Cambria Math" panose="02040503050406030204" pitchFamily="18" charset="0"/>
                        </a:rPr>
                        <m:t>𝒌</m:t>
                      </m:r>
                    </m:oMath>
                  </m:oMathPara>
                </a14:m>
                <a:endParaRPr lang="en-US" altLang="zh-CN" sz="1800" b="1" dirty="0">
                  <a:ea typeface="宋体" panose="02010600030101010101" pitchFamily="2" charset="-122"/>
                </a:endParaRPr>
              </a:p>
            </p:txBody>
          </p:sp>
        </mc:Choice>
        <mc:Fallback xmlns="">
          <p:sp>
            <p:nvSpPr>
              <p:cNvPr id="3" name="Content Placeholder 2">
                <a:extLst>
                  <a:ext uri="{FF2B5EF4-FFF2-40B4-BE49-F238E27FC236}">
                    <a16:creationId xmlns:a16="http://schemas.microsoft.com/office/drawing/2014/main" id="{BDA31C3B-3251-4EFA-AD90-B62693E72AD2}"/>
                  </a:ext>
                </a:extLst>
              </p:cNvPr>
              <p:cNvSpPr>
                <a:spLocks noGrp="1" noRot="1" noChangeAspect="1" noMove="1" noResize="1" noEditPoints="1" noAdjustHandles="1" noChangeArrowheads="1" noChangeShapeType="1" noTextEdit="1"/>
              </p:cNvSpPr>
              <p:nvPr>
                <p:ph idx="1"/>
              </p:nvPr>
            </p:nvSpPr>
            <p:spPr>
              <a:xfrm>
                <a:off x="457200" y="879675"/>
                <a:ext cx="8229600" cy="3747492"/>
              </a:xfrm>
              <a:blipFill>
                <a:blip r:embed="rId2"/>
                <a:stretch>
                  <a:fillRect l="-148" t="-650"/>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20</a:t>
            </a:fld>
            <a:endParaRPr lang="en-US" dirty="0"/>
          </a:p>
        </p:txBody>
      </p:sp>
      <p:sp>
        <p:nvSpPr>
          <p:cNvPr id="5" name="矩形 4">
            <a:extLst>
              <a:ext uri="{FF2B5EF4-FFF2-40B4-BE49-F238E27FC236}">
                <a16:creationId xmlns:a16="http://schemas.microsoft.com/office/drawing/2014/main" id="{2906BACD-B2A9-4159-B821-4B607DFA7DA5}"/>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没有技术进步的新古典增长模型</a:t>
            </a:r>
          </a:p>
        </p:txBody>
      </p:sp>
      <p:grpSp>
        <p:nvGrpSpPr>
          <p:cNvPr id="6" name="组合 5">
            <a:extLst>
              <a:ext uri="{FF2B5EF4-FFF2-40B4-BE49-F238E27FC236}">
                <a16:creationId xmlns:a16="http://schemas.microsoft.com/office/drawing/2014/main" id="{2B8AD090-087E-4806-ACD8-B580525BF68F}"/>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DFA981B8-B581-4F69-BAA3-B37922800422}"/>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6EDBAC70-BDF3-4722-8E6D-5A91BF9E7807}"/>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DCBFBD72-C3C8-4F43-8796-4DEC843173A4}"/>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C57C0A3E-C624-4ACA-9BE5-A63B53C333EE}"/>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1106C2C6-293B-4A97-9A51-19C3ACE74434}"/>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4C17A93B-5D8D-4CA7-A2A2-02EE8E1EBA30}"/>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708703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6F630C-9EC0-4F02-A005-DD78391CC9A6}"/>
                  </a:ext>
                </a:extLst>
              </p:cNvPr>
              <p:cNvSpPr>
                <a:spLocks noGrp="1"/>
              </p:cNvSpPr>
              <p:nvPr>
                <p:ph idx="1"/>
              </p:nvPr>
            </p:nvSpPr>
            <p:spPr>
              <a:xfrm>
                <a:off x="457200" y="986628"/>
                <a:ext cx="8229600" cy="3394472"/>
              </a:xfrm>
            </p:spPr>
            <p:txBody>
              <a:bodyPr/>
              <a:lstStyle/>
              <a:p>
                <a:pPr>
                  <a:lnSpc>
                    <a:spcPct val="114000"/>
                  </a:lnSpc>
                  <a:buSzPct val="80000"/>
                  <a:buFont typeface="Wingdings" panose="05000000000000000000" pitchFamily="2" charset="2"/>
                  <a:buChar char="l"/>
                </a:pPr>
                <a:r>
                  <a:rPr lang="zh-CN" altLang="en-US" sz="1800" b="0" dirty="0">
                    <a:ea typeface="宋体" panose="02010600030101010101" pitchFamily="2" charset="-122"/>
                  </a:rPr>
                  <a:t>由于 </a:t>
                </a:r>
                <a14:m>
                  <m:oMath xmlns:m="http://schemas.openxmlformats.org/officeDocument/2006/math">
                    <m:f>
                      <m:fPr>
                        <m:ctrlPr>
                          <a:rPr lang="en-US" sz="1800" b="0" i="1" smtClean="0">
                            <a:latin typeface="Cambria Math" panose="02040503050406030204" pitchFamily="18" charset="0"/>
                          </a:rPr>
                        </m:ctrlPr>
                      </m:fPr>
                      <m:num>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𝐾</m:t>
                            </m:r>
                          </m:e>
                        </m:acc>
                      </m:num>
                      <m:den>
                        <m:r>
                          <a:rPr lang="en-US" sz="1800" b="0" i="1" smtClean="0">
                            <a:latin typeface="Cambria Math" panose="02040503050406030204" pitchFamily="18" charset="0"/>
                          </a:rPr>
                          <m:t>𝑁</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𝑁</m:t>
                            </m:r>
                          </m:e>
                        </m:acc>
                        <m:r>
                          <a:rPr lang="en-US" sz="1800" b="0" i="1" smtClean="0">
                            <a:latin typeface="Cambria Math" panose="02040503050406030204" pitchFamily="18" charset="0"/>
                          </a:rPr>
                          <m:t>𝑘</m:t>
                        </m:r>
                        <m:r>
                          <a:rPr lang="en-US" sz="1800" b="0" i="1" smtClean="0">
                            <a:latin typeface="Cambria Math" panose="02040503050406030204" pitchFamily="18" charset="0"/>
                          </a:rPr>
                          <m:t>+</m:t>
                        </m:r>
                        <m:r>
                          <a:rPr lang="en-US" sz="1800" b="0" i="1" smtClean="0">
                            <a:latin typeface="Cambria Math" panose="02040503050406030204" pitchFamily="18" charset="0"/>
                          </a:rPr>
                          <m:t>𝑁</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𝑘</m:t>
                            </m:r>
                          </m:e>
                        </m:acc>
                      </m:num>
                      <m:den>
                        <m:r>
                          <a:rPr lang="en-US" sz="1800" b="0" i="1" smtClean="0">
                            <a:latin typeface="Cambria Math" panose="02040503050406030204" pitchFamily="18" charset="0"/>
                          </a:rPr>
                          <m:t>𝑁</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𝑁</m:t>
                            </m:r>
                          </m:e>
                        </m:acc>
                      </m:num>
                      <m:den>
                        <m:r>
                          <a:rPr lang="en-US" sz="1800" b="0" i="1" smtClean="0">
                            <a:latin typeface="Cambria Math" panose="02040503050406030204" pitchFamily="18" charset="0"/>
                          </a:rPr>
                          <m:t>𝑁</m:t>
                        </m:r>
                      </m:den>
                    </m:f>
                    <m:r>
                      <a:rPr lang="en-US" sz="1800" b="0" i="1" smtClean="0">
                        <a:latin typeface="Cambria Math" panose="02040503050406030204" pitchFamily="18" charset="0"/>
                      </a:rPr>
                      <m:t>𝑘</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𝑘</m:t>
                        </m:r>
                      </m:e>
                    </m:acc>
                    <m:r>
                      <a:rPr lang="en-US" sz="1800" b="0" i="1" smtClean="0">
                        <a:latin typeface="Cambria Math" panose="02040503050406030204" pitchFamily="18" charset="0"/>
                      </a:rPr>
                      <m:t>=</m:t>
                    </m:r>
                    <m:r>
                      <a:rPr lang="en-US" sz="1800" b="0" i="1" smtClean="0">
                        <a:latin typeface="Cambria Math" panose="02040503050406030204" pitchFamily="18" charset="0"/>
                      </a:rPr>
                      <m:t>𝑛𝑘</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𝑘</m:t>
                        </m:r>
                      </m:e>
                    </m:acc>
                  </m:oMath>
                </a14:m>
                <a:endParaRPr lang="en-US" sz="1800" dirty="0">
                  <a:ea typeface="宋体" panose="02010600030101010101" pitchFamily="2" charset="-122"/>
                </a:endParaRPr>
              </a:p>
              <a:p>
                <a:pPr>
                  <a:lnSpc>
                    <a:spcPct val="114000"/>
                  </a:lnSpc>
                  <a:buSzPct val="80000"/>
                  <a:buFont typeface="Wingdings" panose="05000000000000000000" pitchFamily="2" charset="2"/>
                  <a:buChar char="l"/>
                </a:pPr>
                <a:r>
                  <a:rPr lang="zh-CN" altLang="en-US" sz="1800" dirty="0">
                    <a:ea typeface="宋体" panose="02010600030101010101" pitchFamily="2" charset="-122"/>
                  </a:rPr>
                  <a:t>因此得到</a:t>
                </a:r>
                <a:r>
                  <a:rPr lang="zh-CN" altLang="en-US" sz="1800" b="1" dirty="0">
                    <a:ea typeface="宋体" panose="02010600030101010101" pitchFamily="2" charset="-122"/>
                  </a:rPr>
                  <a:t>新古典增长模型的的基本方程</a:t>
                </a:r>
                <a:endParaRPr lang="en-US" altLang="zh-CN" sz="1800" b="1" dirty="0">
                  <a:ea typeface="宋体" panose="02010600030101010101" pitchFamily="2" charset="-122"/>
                </a:endParaRPr>
              </a:p>
              <a:p>
                <a:pPr marL="0" indent="0">
                  <a:lnSpc>
                    <a:spcPct val="114000"/>
                  </a:lnSpc>
                  <a:buNone/>
                </a:pPr>
                <a14:m>
                  <m:oMathPara xmlns:m="http://schemas.openxmlformats.org/officeDocument/2006/math">
                    <m:oMathParaPr>
                      <m:jc m:val="centerGroup"/>
                    </m:oMathParaPr>
                    <m:oMath xmlns:m="http://schemas.openxmlformats.org/officeDocument/2006/math">
                      <m:acc>
                        <m:accPr>
                          <m:chr m:val="̇"/>
                          <m:ctrlPr>
                            <a:rPr lang="en-US" altLang="zh-CN" sz="1800" b="1" i="1" smtClean="0">
                              <a:solidFill>
                                <a:srgbClr val="FF0000"/>
                              </a:solidFill>
                              <a:latin typeface="Cambria Math" panose="02040503050406030204" pitchFamily="18" charset="0"/>
                            </a:rPr>
                          </m:ctrlPr>
                        </m:accPr>
                        <m:e>
                          <m:r>
                            <a:rPr lang="en-US" altLang="zh-CN" sz="1800" b="1" i="1" smtClean="0">
                              <a:solidFill>
                                <a:srgbClr val="FF0000"/>
                              </a:solidFill>
                              <a:latin typeface="Cambria Math" panose="02040503050406030204" pitchFamily="18" charset="0"/>
                            </a:rPr>
                            <m:t>𝒌</m:t>
                          </m:r>
                        </m:e>
                      </m:acc>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𝒔𝒇</m:t>
                      </m:r>
                      <m:d>
                        <m:dPr>
                          <m:ctrlPr>
                            <a:rPr lang="en-US" altLang="zh-CN" sz="1800" b="1" i="1" smtClean="0">
                              <a:solidFill>
                                <a:srgbClr val="FF0000"/>
                              </a:solidFill>
                              <a:latin typeface="Cambria Math" panose="02040503050406030204" pitchFamily="18" charset="0"/>
                            </a:rPr>
                          </m:ctrlPr>
                        </m:dPr>
                        <m:e>
                          <m:r>
                            <a:rPr lang="en-US" altLang="zh-CN" sz="1800" b="1" i="1" smtClean="0">
                              <a:solidFill>
                                <a:srgbClr val="FF0000"/>
                              </a:solidFill>
                              <a:latin typeface="Cambria Math" panose="02040503050406030204" pitchFamily="18" charset="0"/>
                            </a:rPr>
                            <m:t>𝒌</m:t>
                          </m:r>
                        </m:e>
                      </m:d>
                      <m:r>
                        <a:rPr lang="en-US" altLang="zh-CN" sz="1800" b="1" i="1" smtClean="0">
                          <a:solidFill>
                            <a:srgbClr val="FF0000"/>
                          </a:solidFill>
                          <a:latin typeface="Cambria Math" panose="02040503050406030204" pitchFamily="18" charset="0"/>
                        </a:rPr>
                        <m:t>−</m:t>
                      </m:r>
                      <m:d>
                        <m:dPr>
                          <m:ctrlPr>
                            <a:rPr lang="en-US" altLang="zh-CN" sz="1800" b="1" i="1" smtClean="0">
                              <a:solidFill>
                                <a:srgbClr val="FF0000"/>
                              </a:solidFill>
                              <a:latin typeface="Cambria Math" panose="02040503050406030204" pitchFamily="18" charset="0"/>
                            </a:rPr>
                          </m:ctrlPr>
                        </m:dPr>
                        <m:e>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𝒈</m:t>
                              </m:r>
                            </m:e>
                            <m:sub>
                              <m:r>
                                <a:rPr lang="en-US" altLang="zh-CN" sz="1800" b="1" i="1" smtClean="0">
                                  <a:solidFill>
                                    <a:srgbClr val="FF0000"/>
                                  </a:solidFill>
                                  <a:latin typeface="Cambria Math" panose="02040503050406030204" pitchFamily="18" charset="0"/>
                                </a:rPr>
                                <m:t>𝑵</m:t>
                              </m:r>
                            </m:sub>
                          </m:sSub>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𝜹</m:t>
                          </m:r>
                        </m:e>
                      </m:d>
                      <m:r>
                        <a:rPr lang="en-US" altLang="zh-CN" sz="1800" b="1" i="1" smtClean="0">
                          <a:solidFill>
                            <a:srgbClr val="FF0000"/>
                          </a:solidFill>
                          <a:latin typeface="Cambria Math" panose="02040503050406030204" pitchFamily="18" charset="0"/>
                        </a:rPr>
                        <m:t>𝒌</m:t>
                      </m:r>
                    </m:oMath>
                  </m:oMathPara>
                </a14:m>
                <a:endParaRPr lang="en-US" altLang="zh-CN" sz="1800" b="1" dirty="0">
                  <a:ea typeface="宋体" panose="02010600030101010101" pitchFamily="2" charset="-122"/>
                </a:endParaRPr>
              </a:p>
              <a:p>
                <a:pPr>
                  <a:lnSpc>
                    <a:spcPct val="114000"/>
                  </a:lnSpc>
                  <a:buSzPct val="80000"/>
                  <a:buFont typeface="Wingdings" panose="05000000000000000000" pitchFamily="2" charset="2"/>
                  <a:buChar char="l"/>
                </a:pPr>
                <a:r>
                  <a:rPr lang="zh-CN" altLang="en-US" sz="1800" b="0" dirty="0">
                    <a:ea typeface="宋体" panose="02010600030101010101" pitchFamily="2" charset="-122"/>
                  </a:rPr>
                  <a:t>这一关系式表明，</a:t>
                </a:r>
                <a:r>
                  <a:rPr lang="zh-CN" altLang="en-US" sz="1800" b="1" dirty="0">
                    <a:ea typeface="宋体" panose="02010600030101010101" pitchFamily="2" charset="-122"/>
                  </a:rPr>
                  <a:t>人均资本变化</a:t>
                </a:r>
                <a:r>
                  <a:rPr lang="zh-CN" altLang="en-US" sz="1800" b="0" dirty="0">
                    <a:ea typeface="宋体" panose="02010600030101010101" pitchFamily="2" charset="-122"/>
                  </a:rPr>
                  <a:t>等于</a:t>
                </a:r>
                <a:r>
                  <a:rPr lang="zh-CN" altLang="en-US" sz="1800" b="1" dirty="0">
                    <a:ea typeface="宋体" panose="02010600030101010101" pitchFamily="2" charset="-122"/>
                  </a:rPr>
                  <a:t>人均储蓄</a:t>
                </a:r>
                <a:r>
                  <a:rPr lang="zh-CN" altLang="en-US" sz="1800" b="0" dirty="0">
                    <a:ea typeface="宋体" panose="02010600030101010101" pitchFamily="2" charset="-122"/>
                  </a:rPr>
                  <a:t>减去</a:t>
                </a:r>
                <a14:m>
                  <m:oMath xmlns:m="http://schemas.openxmlformats.org/officeDocument/2006/math">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𝒈</m:t>
                            </m:r>
                          </m:e>
                          <m:sub>
                            <m:r>
                              <a:rPr lang="en-US" altLang="zh-CN" sz="1800" b="1" i="1" smtClean="0">
                                <a:latin typeface="Cambria Math" panose="02040503050406030204" pitchFamily="18" charset="0"/>
                              </a:rPr>
                              <m:t>𝑵</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𝜹</m:t>
                        </m:r>
                      </m:e>
                    </m:d>
                    <m:r>
                      <a:rPr lang="en-US" altLang="zh-CN" sz="1800" b="1" i="1" smtClean="0">
                        <a:latin typeface="Cambria Math" panose="02040503050406030204" pitchFamily="18" charset="0"/>
                      </a:rPr>
                      <m:t>𝒌</m:t>
                    </m:r>
                  </m:oMath>
                </a14:m>
                <a:r>
                  <a:rPr lang="zh-CN" altLang="en-US" sz="1800" dirty="0">
                    <a:ea typeface="宋体" panose="02010600030101010101" pitchFamily="2" charset="-122"/>
                  </a:rPr>
                  <a:t>项</a:t>
                </a:r>
                <a:endParaRPr lang="en-US" altLang="zh-CN" sz="1800" dirty="0">
                  <a:ea typeface="宋体" panose="02010600030101010101" pitchFamily="2" charset="-122"/>
                </a:endParaRPr>
              </a:p>
              <a:p>
                <a:pPr>
                  <a:lnSpc>
                    <a:spcPct val="114000"/>
                  </a:lnSpc>
                  <a:buSzPct val="80000"/>
                  <a:buFont typeface="Wingdings" panose="05000000000000000000" pitchFamily="2" charset="2"/>
                  <a:buChar char="l"/>
                </a:pPr>
                <a:r>
                  <a:rPr lang="zh-CN" altLang="en-US" sz="1800" b="0" dirty="0">
                    <a:ea typeface="宋体" panose="02010600030101010101" pitchFamily="2" charset="-122"/>
                  </a:rPr>
                  <a:t>表达式</a:t>
                </a:r>
                <a:r>
                  <a:rPr lang="en-US" altLang="zh-CN" sz="1800" dirty="0">
                    <a:ea typeface="宋体" panose="02010600030101010101" pitchFamily="2" charset="-122"/>
                  </a:rPr>
                  <a:t> </a:t>
                </a:r>
                <a14:m>
                  <m:oMath xmlns:m="http://schemas.openxmlformats.org/officeDocument/2006/math">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𝑔</m:t>
                            </m:r>
                          </m:e>
                          <m:sub>
                            <m:r>
                              <a:rPr lang="en-US" altLang="zh-CN" sz="1800" b="0" i="1" smtClean="0">
                                <a:latin typeface="Cambria Math" panose="02040503050406030204" pitchFamily="18" charset="0"/>
                              </a:rPr>
                              <m:t>𝑁</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𝛿</m:t>
                        </m:r>
                      </m:e>
                    </m:d>
                    <m:r>
                      <a:rPr lang="en-US" altLang="zh-CN" sz="1800" b="0" i="1" smtClean="0">
                        <a:latin typeface="Cambria Math"/>
                      </a:rPr>
                      <m:t>𝑘</m:t>
                    </m:r>
                  </m:oMath>
                </a14:m>
                <a:r>
                  <a:rPr lang="en-US" altLang="zh-CN" sz="1800" dirty="0">
                    <a:ea typeface="宋体" panose="02010600030101010101" pitchFamily="2" charset="-122"/>
                  </a:rPr>
                  <a:t> </a:t>
                </a:r>
                <a:r>
                  <a:rPr lang="zh-CN" altLang="en-US" sz="1800" dirty="0">
                    <a:ea typeface="宋体" panose="02010600030101010101" pitchFamily="2" charset="-122"/>
                  </a:rPr>
                  <a:t>可以理解为“必要的”或者“临界的”投资，它是保持人均资本</a:t>
                </a:r>
                <a14:m>
                  <m:oMath xmlns:m="http://schemas.openxmlformats.org/officeDocument/2006/math">
                    <m:r>
                      <a:rPr lang="en-US" altLang="zh-CN" sz="1800" b="0" i="1" smtClean="0">
                        <a:latin typeface="Cambria Math"/>
                      </a:rPr>
                      <m:t>𝑘</m:t>
                    </m:r>
                  </m:oMath>
                </a14:m>
                <a:r>
                  <a:rPr lang="zh-CN" altLang="en-US" sz="1800" dirty="0">
                    <a:ea typeface="宋体" panose="02010600030101010101" pitchFamily="2" charset="-122"/>
                  </a:rPr>
                  <a:t>不变的投资</a:t>
                </a:r>
                <a:endParaRPr lang="en-US" altLang="zh-CN" sz="1800" dirty="0">
                  <a:ea typeface="宋体" panose="02010600030101010101" pitchFamily="2" charset="-122"/>
                </a:endParaRPr>
              </a:p>
              <a:p>
                <a:pPr>
                  <a:lnSpc>
                    <a:spcPct val="114000"/>
                  </a:lnSpc>
                  <a:buSzPct val="80000"/>
                  <a:buFont typeface="Wingdings" panose="05000000000000000000" pitchFamily="2" charset="2"/>
                  <a:buChar char="l"/>
                </a:pPr>
                <a:r>
                  <a:rPr lang="zh-CN" altLang="en-US" sz="1800" dirty="0">
                    <a:ea typeface="宋体" panose="02010600030101010101" pitchFamily="2" charset="-122"/>
                  </a:rPr>
                  <a:t>为了阻止人均资本</a:t>
                </a:r>
                <a14:m>
                  <m:oMath xmlns:m="http://schemas.openxmlformats.org/officeDocument/2006/math">
                    <m:r>
                      <a:rPr lang="en-US" altLang="zh-CN" sz="1800" b="0" i="1" smtClean="0">
                        <a:latin typeface="Cambria Math"/>
                      </a:rPr>
                      <m:t>𝑘</m:t>
                    </m:r>
                  </m:oMath>
                </a14:m>
                <a:r>
                  <a:rPr lang="zh-CN" altLang="en-US" sz="1800" dirty="0">
                    <a:ea typeface="宋体" panose="02010600030101010101" pitchFamily="2" charset="-122"/>
                  </a:rPr>
                  <a:t>的下降</a:t>
                </a:r>
                <a:endParaRPr lang="en-US" altLang="zh-CN" sz="1800" dirty="0">
                  <a:ea typeface="宋体" panose="02010600030101010101" pitchFamily="2" charset="-122"/>
                </a:endParaRPr>
              </a:p>
              <a:p>
                <a:pPr lvl="1">
                  <a:lnSpc>
                    <a:spcPct val="114000"/>
                  </a:lnSpc>
                  <a:buSzPct val="60000"/>
                  <a:buFont typeface="Wingdings" panose="05000000000000000000" pitchFamily="2" charset="2"/>
                  <a:buChar char="n"/>
                </a:pPr>
                <a:r>
                  <a:rPr lang="zh-CN" altLang="en-US" sz="1600" dirty="0">
                    <a:ea typeface="宋体" panose="02010600030101010101" pitchFamily="2" charset="-122"/>
                  </a:rPr>
                  <a:t>需要一部分投资抵消折旧，这部分投资就是</a:t>
                </a:r>
                <a14:m>
                  <m:oMath xmlns:m="http://schemas.openxmlformats.org/officeDocument/2006/math">
                    <m:r>
                      <a:rPr lang="en-US" altLang="zh-CN" sz="1600" b="0" i="1" smtClean="0">
                        <a:latin typeface="Cambria Math"/>
                      </a:rPr>
                      <m:t>𝛿</m:t>
                    </m:r>
                    <m:r>
                      <a:rPr lang="en-US" altLang="zh-CN" sz="1600" b="0" i="1" smtClean="0">
                        <a:latin typeface="Cambria Math"/>
                      </a:rPr>
                      <m:t>𝑘</m:t>
                    </m:r>
                  </m:oMath>
                </a14:m>
                <a:endParaRPr lang="en-US" altLang="zh-CN" sz="1600" dirty="0">
                  <a:ea typeface="宋体" panose="02010600030101010101" pitchFamily="2" charset="-122"/>
                </a:endParaRPr>
              </a:p>
              <a:p>
                <a:pPr lvl="1">
                  <a:lnSpc>
                    <a:spcPct val="114000"/>
                  </a:lnSpc>
                  <a:buSzPct val="60000"/>
                  <a:buFont typeface="Wingdings" panose="05000000000000000000" pitchFamily="2" charset="2"/>
                  <a:buChar char="n"/>
                </a:pPr>
                <a:r>
                  <a:rPr lang="zh-CN" altLang="en-US" sz="1600" dirty="0">
                    <a:ea typeface="宋体" panose="02010600030101010101" pitchFamily="2" charset="-122"/>
                  </a:rPr>
                  <a:t>还需要一部分投资抵消人口增长对人均资本的稀释，这部分投资就是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𝑔</m:t>
                        </m:r>
                      </m:e>
                      <m:sub>
                        <m:r>
                          <a:rPr lang="en-US" altLang="zh-CN" sz="1600" b="0" i="1" smtClean="0">
                            <a:latin typeface="Cambria Math" panose="02040503050406030204" pitchFamily="18" charset="0"/>
                          </a:rPr>
                          <m:t>𝑁</m:t>
                        </m:r>
                      </m:sub>
                    </m:sSub>
                    <m:r>
                      <a:rPr lang="en-US" altLang="zh-CN" sz="1600" b="0" i="1" smtClean="0">
                        <a:latin typeface="Cambria Math"/>
                      </a:rPr>
                      <m:t>𝑘</m:t>
                    </m:r>
                  </m:oMath>
                </a14:m>
                <a:endParaRPr lang="en-US" altLang="zh-CN" sz="1600" dirty="0">
                  <a:ea typeface="宋体" panose="02010600030101010101" pitchFamily="2" charset="-122"/>
                </a:endParaRPr>
              </a:p>
            </p:txBody>
          </p:sp>
        </mc:Choice>
        <mc:Fallback xmlns="">
          <p:sp>
            <p:nvSpPr>
              <p:cNvPr id="3" name="Content Placeholder 2">
                <a:extLst>
                  <a:ext uri="{FF2B5EF4-FFF2-40B4-BE49-F238E27FC236}">
                    <a16:creationId xmlns:a16="http://schemas.microsoft.com/office/drawing/2014/main" id="{706F630C-9EC0-4F02-A005-DD78391CC9A6}"/>
                  </a:ext>
                </a:extLst>
              </p:cNvPr>
              <p:cNvSpPr>
                <a:spLocks noGrp="1" noRot="1" noChangeAspect="1" noMove="1" noResize="1" noEditPoints="1" noAdjustHandles="1" noChangeArrowheads="1" noChangeShapeType="1" noTextEdit="1"/>
              </p:cNvSpPr>
              <p:nvPr>
                <p:ph idx="1"/>
              </p:nvPr>
            </p:nvSpPr>
            <p:spPr>
              <a:xfrm>
                <a:off x="457200" y="986628"/>
                <a:ext cx="8229600" cy="3394472"/>
              </a:xfrm>
              <a:blipFill>
                <a:blip r:embed="rId2"/>
                <a:stretch>
                  <a:fillRect l="-148" b="-4129"/>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21</a:t>
            </a:fld>
            <a:endParaRPr lang="en-US" dirty="0"/>
          </a:p>
        </p:txBody>
      </p:sp>
      <p:sp>
        <p:nvSpPr>
          <p:cNvPr id="5" name="矩形 4">
            <a:extLst>
              <a:ext uri="{FF2B5EF4-FFF2-40B4-BE49-F238E27FC236}">
                <a16:creationId xmlns:a16="http://schemas.microsoft.com/office/drawing/2014/main" id="{C7AF4F12-3B95-471E-B8D3-DA561EEC3F77}"/>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没有技术进步的新古典增长模型</a:t>
            </a:r>
          </a:p>
        </p:txBody>
      </p:sp>
      <p:grpSp>
        <p:nvGrpSpPr>
          <p:cNvPr id="6" name="组合 5">
            <a:extLst>
              <a:ext uri="{FF2B5EF4-FFF2-40B4-BE49-F238E27FC236}">
                <a16:creationId xmlns:a16="http://schemas.microsoft.com/office/drawing/2014/main" id="{71CCC7FE-472E-430E-87C9-A5B701BB10E9}"/>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A17E0653-78D4-4C06-872E-D212535C66FE}"/>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C2F5AD50-5FBF-435D-A27E-C5F9AD390FBC}"/>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DA68A64B-4317-42CF-977D-25D8253A1E9B}"/>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7024062B-C689-493C-82A4-E6974A9B7A02}"/>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3A37AC53-6D17-43D0-B529-2926B634CB53}"/>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00D509DF-A2B5-458F-A620-F88C0EF66EA9}"/>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33148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27080"/>
                <a:ext cx="8229600" cy="3394472"/>
              </a:xfrm>
            </p:spPr>
            <p:txBody>
              <a:bodyPr/>
              <a:lstStyle/>
              <a:p>
                <a:pPr>
                  <a:buSzPct val="80000"/>
                  <a:buFont typeface="Wingdings" panose="05000000000000000000" pitchFamily="2" charset="2"/>
                  <a:buChar char="l"/>
                </a:pPr>
                <a:r>
                  <a:rPr lang="zh-CN" altLang="en-US" sz="1800" dirty="0"/>
                  <a:t>新古典增长模型的的基本方程</a:t>
                </a:r>
                <a:endParaRPr lang="en-US" altLang="zh-CN" sz="1800"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1800" b="1" i="1" smtClean="0">
                              <a:solidFill>
                                <a:schemeClr val="tx1"/>
                              </a:solidFill>
                              <a:latin typeface="Cambria Math" panose="02040503050406030204" pitchFamily="18" charset="0"/>
                            </a:rPr>
                          </m:ctrlPr>
                        </m:accPr>
                        <m:e>
                          <m:r>
                            <a:rPr lang="en-US" altLang="zh-CN" sz="1800" b="1" i="1">
                              <a:solidFill>
                                <a:schemeClr val="tx1"/>
                              </a:solidFill>
                              <a:latin typeface="Cambria Math" panose="02040503050406030204" pitchFamily="18" charset="0"/>
                            </a:rPr>
                            <m:t>𝒌</m:t>
                          </m:r>
                        </m:e>
                      </m:acc>
                      <m:r>
                        <a:rPr lang="en-US" altLang="zh-CN" sz="1800" b="1" i="1">
                          <a:solidFill>
                            <a:schemeClr val="tx1"/>
                          </a:solidFill>
                          <a:latin typeface="Cambria Math" panose="02040503050406030204" pitchFamily="18" charset="0"/>
                        </a:rPr>
                        <m:t>=</m:t>
                      </m:r>
                      <m:r>
                        <a:rPr lang="en-US" altLang="zh-CN" sz="1800" b="1" i="1">
                          <a:solidFill>
                            <a:schemeClr val="tx1"/>
                          </a:solidFill>
                          <a:latin typeface="Cambria Math" panose="02040503050406030204" pitchFamily="18" charset="0"/>
                        </a:rPr>
                        <m:t>𝒔𝒇</m:t>
                      </m:r>
                      <m:d>
                        <m:dPr>
                          <m:ctrlPr>
                            <a:rPr lang="en-US" altLang="zh-CN" sz="1800" b="1" i="1">
                              <a:solidFill>
                                <a:schemeClr val="tx1"/>
                              </a:solidFill>
                              <a:latin typeface="Cambria Math" panose="02040503050406030204" pitchFamily="18" charset="0"/>
                            </a:rPr>
                          </m:ctrlPr>
                        </m:dPr>
                        <m:e>
                          <m:r>
                            <a:rPr lang="en-US" altLang="zh-CN" sz="1800" b="1" i="1">
                              <a:solidFill>
                                <a:schemeClr val="tx1"/>
                              </a:solidFill>
                              <a:latin typeface="Cambria Math" panose="02040503050406030204" pitchFamily="18" charset="0"/>
                            </a:rPr>
                            <m:t>𝒌</m:t>
                          </m:r>
                        </m:e>
                      </m:d>
                      <m:r>
                        <a:rPr lang="en-US" altLang="zh-CN" sz="1800" b="1" i="1">
                          <a:solidFill>
                            <a:schemeClr val="tx1"/>
                          </a:solidFill>
                          <a:latin typeface="Cambria Math" panose="02040503050406030204" pitchFamily="18" charset="0"/>
                        </a:rPr>
                        <m:t>−</m:t>
                      </m:r>
                      <m:d>
                        <m:dPr>
                          <m:ctrlPr>
                            <a:rPr lang="en-US" altLang="zh-CN" sz="1800" b="1" i="1">
                              <a:solidFill>
                                <a:schemeClr val="tx1"/>
                              </a:solidFill>
                              <a:latin typeface="Cambria Math" panose="02040503050406030204" pitchFamily="18" charset="0"/>
                            </a:rPr>
                          </m:ctrlPr>
                        </m:dPr>
                        <m:e>
                          <m:sSub>
                            <m:sSubPr>
                              <m:ctrlPr>
                                <a:rPr lang="en-US" altLang="zh-CN" sz="1800" b="1" i="1" smtClean="0">
                                  <a:solidFill>
                                    <a:schemeClr val="tx1"/>
                                  </a:solidFill>
                                  <a:latin typeface="Cambria Math" panose="02040503050406030204" pitchFamily="18" charset="0"/>
                                </a:rPr>
                              </m:ctrlPr>
                            </m:sSubPr>
                            <m:e>
                              <m:r>
                                <a:rPr lang="en-US" altLang="zh-CN" sz="1800" b="1" i="1" smtClean="0">
                                  <a:solidFill>
                                    <a:schemeClr val="tx1"/>
                                  </a:solidFill>
                                  <a:latin typeface="Cambria Math" panose="02040503050406030204" pitchFamily="18" charset="0"/>
                                </a:rPr>
                                <m:t>𝒈</m:t>
                              </m:r>
                            </m:e>
                            <m:sub>
                              <m:r>
                                <a:rPr lang="en-US" altLang="zh-CN" sz="1800" b="1" i="1" smtClean="0">
                                  <a:solidFill>
                                    <a:schemeClr val="tx1"/>
                                  </a:solidFill>
                                  <a:latin typeface="Cambria Math" panose="02040503050406030204" pitchFamily="18" charset="0"/>
                                </a:rPr>
                                <m:t>𝑵</m:t>
                              </m:r>
                            </m:sub>
                          </m:sSub>
                          <m:r>
                            <a:rPr lang="en-US" altLang="zh-CN" sz="1800" b="1" i="1">
                              <a:solidFill>
                                <a:schemeClr val="tx1"/>
                              </a:solidFill>
                              <a:latin typeface="Cambria Math" panose="02040503050406030204" pitchFamily="18" charset="0"/>
                            </a:rPr>
                            <m:t>+</m:t>
                          </m:r>
                          <m:r>
                            <a:rPr lang="en-US" altLang="zh-CN" sz="1800" b="1" i="1">
                              <a:solidFill>
                                <a:schemeClr val="tx1"/>
                              </a:solidFill>
                              <a:latin typeface="Cambria Math" panose="02040503050406030204" pitchFamily="18" charset="0"/>
                            </a:rPr>
                            <m:t>𝜹</m:t>
                          </m:r>
                        </m:e>
                      </m:d>
                      <m:r>
                        <a:rPr lang="en-US" altLang="zh-CN" sz="1800" b="1" i="1">
                          <a:solidFill>
                            <a:schemeClr val="tx1"/>
                          </a:solidFill>
                          <a:latin typeface="Cambria Math" panose="02040503050406030204" pitchFamily="18" charset="0"/>
                        </a:rPr>
                        <m:t>𝒌</m:t>
                      </m:r>
                    </m:oMath>
                  </m:oMathPara>
                </a14:m>
                <a:endParaRPr lang="en-US" altLang="zh-CN" sz="1800" b="1" dirty="0"/>
              </a:p>
              <a:p>
                <a:pPr marL="0" indent="0" algn="ctr">
                  <a:buNone/>
                </a:pPr>
                <a:r>
                  <a:rPr lang="zh-CN" altLang="en-US" sz="1800" b="1" dirty="0"/>
                  <a:t>资本深化 </a:t>
                </a:r>
                <a:r>
                  <a:rPr lang="en-US" altLang="zh-CN" sz="1800" b="1" dirty="0"/>
                  <a:t>= </a:t>
                </a:r>
                <a:r>
                  <a:rPr lang="zh-CN" altLang="en-US" sz="1800" b="1" dirty="0"/>
                  <a:t>人均储蓄</a:t>
                </a:r>
                <a:r>
                  <a:rPr lang="en-US" altLang="zh-CN" sz="1800" b="1" dirty="0"/>
                  <a:t>(</a:t>
                </a:r>
                <a:r>
                  <a:rPr lang="zh-CN" altLang="en-US" sz="1800" b="1" dirty="0"/>
                  <a:t>投资</a:t>
                </a:r>
                <a:r>
                  <a:rPr lang="en-US" altLang="zh-CN" sz="1800" b="1" dirty="0"/>
                  <a:t>)</a:t>
                </a:r>
                <a14:m>
                  <m:oMath xmlns:m="http://schemas.openxmlformats.org/officeDocument/2006/math">
                    <m:r>
                      <a:rPr lang="zh-CN" altLang="en-US" sz="1800" b="1" i="1" dirty="0" smtClean="0">
                        <a:latin typeface="Cambria Math"/>
                      </a:rPr>
                      <m:t> </m:t>
                    </m:r>
                    <m:r>
                      <a:rPr lang="en-US" altLang="zh-CN" sz="1800" b="1" i="1" dirty="0">
                        <a:latin typeface="Cambria Math"/>
                      </a:rPr>
                      <m:t>− </m:t>
                    </m:r>
                  </m:oMath>
                </a14:m>
                <a:r>
                  <a:rPr lang="zh-CN" altLang="en-US" sz="1800" b="1" dirty="0"/>
                  <a:t>资本广化</a:t>
                </a:r>
                <a:endParaRPr lang="en-US" sz="1800" b="1" dirty="0"/>
              </a:p>
              <a:p>
                <a:pPr lvl="1">
                  <a:buSzPct val="60000"/>
                  <a:buFont typeface="Wingdings" panose="05000000000000000000" pitchFamily="2" charset="2"/>
                  <a:buChar char="n"/>
                </a:pPr>
                <a:r>
                  <a:rPr lang="zh-CN" altLang="en-US" sz="1600" dirty="0"/>
                  <a:t>注意基本方程描述的是人均资本</a:t>
                </a:r>
                <a:endParaRPr lang="en-US" altLang="zh-CN" sz="1600" dirty="0"/>
              </a:p>
              <a:p>
                <a:pPr lvl="1">
                  <a:buSzPct val="60000"/>
                  <a:buFont typeface="Wingdings" panose="05000000000000000000" pitchFamily="2" charset="2"/>
                  <a:buChar char="n"/>
                </a:pPr>
                <a:r>
                  <a:rPr lang="zh-CN" altLang="en-US" sz="1600" dirty="0"/>
                  <a:t>资本深化可理解为“资本的增加”</a:t>
                </a:r>
                <a:endParaRPr lang="en-US" altLang="zh-CN" sz="1600" dirty="0"/>
              </a:p>
              <a:p>
                <a:pPr lvl="1">
                  <a:buSzPct val="60000"/>
                  <a:buFont typeface="Wingdings" panose="05000000000000000000" pitchFamily="2" charset="2"/>
                  <a:buChar char="n"/>
                </a:pPr>
                <a:r>
                  <a:rPr lang="zh-CN" altLang="en-US" sz="1600" dirty="0"/>
                  <a:t>资本广化可理解为“资本的损耗和稀释”</a:t>
                </a:r>
                <a:endParaRPr lang="en-US" altLang="zh-CN" sz="1600" dirty="0"/>
              </a:p>
              <a:p>
                <a:pPr>
                  <a:buSzPct val="80000"/>
                  <a:buFont typeface="Wingdings" panose="05000000000000000000" pitchFamily="2" charset="2"/>
                  <a:buChar char="l"/>
                </a:pPr>
                <a:r>
                  <a:rPr lang="zh-CN" altLang="en-US" sz="1800" dirty="0"/>
                  <a:t>上面的基本方程说明了资本随时间的推移而变化的情况</a:t>
                </a:r>
                <a:endParaRPr lang="en-US" altLang="zh-CN" sz="1800" dirty="0"/>
              </a:p>
              <a:p>
                <a:pPr lvl="1">
                  <a:buSzPct val="60000"/>
                  <a:buFont typeface="Wingdings" panose="05000000000000000000" pitchFamily="2" charset="2"/>
                  <a:buChar char="n"/>
                </a:pPr>
                <a:r>
                  <a:rPr lang="zh-CN" altLang="en-US" sz="1600" dirty="0"/>
                  <a:t>如果投资 </a:t>
                </a:r>
                <a:r>
                  <a:rPr lang="en-US" altLang="zh-CN" sz="1600" dirty="0"/>
                  <a:t>= </a:t>
                </a:r>
                <a:r>
                  <a:rPr lang="zh-CN" altLang="en-US" sz="1600" dirty="0"/>
                  <a:t>资本广化，</a:t>
                </a:r>
                <a14:m>
                  <m:oMath xmlns:m="http://schemas.openxmlformats.org/officeDocument/2006/math">
                    <m:acc>
                      <m:accPr>
                        <m:chr m:val="̇"/>
                        <m:ctrlPr>
                          <a:rPr lang="en-US" altLang="zh-CN" sz="1600" b="0" i="1" smtClean="0">
                            <a:latin typeface="Cambria Math" panose="02040503050406030204" pitchFamily="18" charset="0"/>
                          </a:rPr>
                        </m:ctrlPr>
                      </m:accPr>
                      <m:e>
                        <m:r>
                          <a:rPr lang="en-US" altLang="zh-CN" sz="1600" b="0" i="1" smtClean="0">
                            <a:latin typeface="Cambria Math"/>
                          </a:rPr>
                          <m:t>𝑘</m:t>
                        </m:r>
                      </m:e>
                    </m:acc>
                    <m:r>
                      <a:rPr lang="en-US" altLang="zh-CN" sz="1600" b="0" i="1" smtClean="0">
                        <a:latin typeface="Cambria Math"/>
                      </a:rPr>
                      <m:t>=0</m:t>
                    </m:r>
                  </m:oMath>
                </a14:m>
                <a:r>
                  <a:rPr lang="zh-CN" altLang="en-US" sz="1600" dirty="0"/>
                  <a:t>，人均资本存量不变</a:t>
                </a:r>
                <a:endParaRPr lang="en-US" altLang="zh-CN" sz="1600" dirty="0"/>
              </a:p>
              <a:p>
                <a:pPr lvl="1">
                  <a:buSzPct val="60000"/>
                  <a:buFont typeface="Wingdings" panose="05000000000000000000" pitchFamily="2" charset="2"/>
                  <a:buChar char="n"/>
                </a:pPr>
                <a:r>
                  <a:rPr lang="zh-CN" altLang="en-US" sz="1600" dirty="0"/>
                  <a:t>如果投资 </a:t>
                </a:r>
                <a:r>
                  <a:rPr lang="en-US" altLang="zh-CN" sz="1600" dirty="0"/>
                  <a:t>&gt; </a:t>
                </a:r>
                <a:r>
                  <a:rPr lang="zh-CN" altLang="en-US" sz="1600" dirty="0"/>
                  <a:t>资本广化，</a:t>
                </a:r>
                <a14:m>
                  <m:oMath xmlns:m="http://schemas.openxmlformats.org/officeDocument/2006/math">
                    <m:acc>
                      <m:accPr>
                        <m:chr m:val="̇"/>
                        <m:ctrlPr>
                          <a:rPr lang="en-US" altLang="zh-CN" sz="1600" b="0" i="1" smtClean="0">
                            <a:latin typeface="Cambria Math" panose="02040503050406030204" pitchFamily="18" charset="0"/>
                          </a:rPr>
                        </m:ctrlPr>
                      </m:accPr>
                      <m:e>
                        <m:r>
                          <a:rPr lang="en-US" altLang="zh-CN" sz="1600" b="0" i="1" smtClean="0">
                            <a:latin typeface="Cambria Math"/>
                          </a:rPr>
                          <m:t>𝑘</m:t>
                        </m:r>
                      </m:e>
                    </m:acc>
                    <m:r>
                      <a:rPr lang="en-US" altLang="zh-CN" sz="1600" b="0" i="1" dirty="0" smtClean="0">
                        <a:latin typeface="Cambria Math"/>
                      </a:rPr>
                      <m:t>&gt;0</m:t>
                    </m:r>
                  </m:oMath>
                </a14:m>
                <a:r>
                  <a:rPr lang="zh-CN" altLang="en-US" sz="1600" dirty="0"/>
                  <a:t>，人均资本存量增加</a:t>
                </a:r>
                <a:endParaRPr lang="en-US" altLang="zh-CN" sz="1600" dirty="0"/>
              </a:p>
              <a:p>
                <a:pPr lvl="1">
                  <a:buSzPct val="60000"/>
                  <a:buFont typeface="Wingdings" panose="05000000000000000000" pitchFamily="2" charset="2"/>
                  <a:buChar char="n"/>
                </a:pPr>
                <a:r>
                  <a:rPr lang="zh-CN" altLang="en-US" sz="1600" dirty="0"/>
                  <a:t>如果投资 </a:t>
                </a:r>
                <a:r>
                  <a:rPr lang="en-US" altLang="zh-CN" sz="1600" dirty="0"/>
                  <a:t>&lt; </a:t>
                </a:r>
                <a:r>
                  <a:rPr lang="zh-CN" altLang="en-US" sz="1600" dirty="0"/>
                  <a:t>资本广化，</a:t>
                </a:r>
                <a14:m>
                  <m:oMath xmlns:m="http://schemas.openxmlformats.org/officeDocument/2006/math">
                    <m:acc>
                      <m:accPr>
                        <m:chr m:val="̇"/>
                        <m:ctrlPr>
                          <a:rPr lang="en-US" altLang="zh-CN" sz="1600" i="1">
                            <a:latin typeface="Cambria Math" panose="02040503050406030204" pitchFamily="18" charset="0"/>
                          </a:rPr>
                        </m:ctrlPr>
                      </m:accPr>
                      <m:e>
                        <m:r>
                          <a:rPr lang="en-US" altLang="zh-CN" sz="1600" i="1">
                            <a:latin typeface="Cambria Math"/>
                          </a:rPr>
                          <m:t>𝑘</m:t>
                        </m:r>
                      </m:e>
                    </m:acc>
                    <m:r>
                      <a:rPr lang="en-US" altLang="zh-CN" sz="1600" b="0" i="1" smtClean="0">
                        <a:latin typeface="Cambria Math"/>
                      </a:rPr>
                      <m:t>&lt;</m:t>
                    </m:r>
                    <m:r>
                      <a:rPr lang="en-US" altLang="zh-CN" sz="1600" i="1" dirty="0">
                        <a:latin typeface="Cambria Math"/>
                      </a:rPr>
                      <m:t>0</m:t>
                    </m:r>
                  </m:oMath>
                </a14:m>
                <a:r>
                  <a:rPr lang="zh-CN" altLang="en-US" sz="1600" dirty="0"/>
                  <a:t>，人均资本存量减少</a:t>
                </a:r>
                <a:endParaRPr lang="en-US" altLang="zh-CN"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27080"/>
                <a:ext cx="8229600" cy="3394472"/>
              </a:xfrm>
              <a:blipFill>
                <a:blip r:embed="rId2"/>
                <a:stretch>
                  <a:fillRect l="-148" t="-1257" b="-180"/>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22</a:t>
            </a:fld>
            <a:endParaRPr lang="en-US" dirty="0"/>
          </a:p>
        </p:txBody>
      </p:sp>
      <p:sp>
        <p:nvSpPr>
          <p:cNvPr id="5" name="矩形 4">
            <a:extLst>
              <a:ext uri="{FF2B5EF4-FFF2-40B4-BE49-F238E27FC236}">
                <a16:creationId xmlns:a16="http://schemas.microsoft.com/office/drawing/2014/main" id="{13407860-6B3B-4180-8D5A-65E21021D6D7}"/>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没有技术进步的新古典增长模型</a:t>
            </a:r>
          </a:p>
        </p:txBody>
      </p:sp>
      <p:grpSp>
        <p:nvGrpSpPr>
          <p:cNvPr id="6" name="组合 5">
            <a:extLst>
              <a:ext uri="{FF2B5EF4-FFF2-40B4-BE49-F238E27FC236}">
                <a16:creationId xmlns:a16="http://schemas.microsoft.com/office/drawing/2014/main" id="{161FE537-BFEC-44FB-AAE0-65003C4B9357}"/>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FD1CCFE9-F4CF-43F9-8632-D72B6A7DC8AB}"/>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B8FE86BE-112E-4535-A997-77010EFA3083}"/>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DFA84E80-4019-4E6D-96F3-E62BAA3C2B14}"/>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8DA387AC-C7A2-44B2-82B0-E01D4A2D73C4}"/>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C4445BAD-0134-436E-BDD6-4C3D4B656AF9}"/>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36F32C0C-1DCA-43C0-B9B5-E9E8CB664772}"/>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48809342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1485" y="852785"/>
            <a:ext cx="8229600" cy="3394472"/>
          </a:xfrm>
        </p:spPr>
        <p:txBody>
          <a:bodyPr/>
          <a:lstStyle/>
          <a:p>
            <a:pPr marL="0" indent="0" algn="ctr">
              <a:buNone/>
            </a:pPr>
            <a:r>
              <a:rPr lang="zh-CN" altLang="en-US" sz="1800" b="1" dirty="0"/>
              <a:t>产出，消费与投资之间的关系</a:t>
            </a:r>
            <a:endParaRPr lang="en-US" sz="1800" b="1"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9285" y="1504057"/>
            <a:ext cx="5166935" cy="32004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1550685" y="4475857"/>
                <a:ext cx="45720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a:rPr>
                        <m:t>𝑶</m:t>
                      </m:r>
                    </m:oMath>
                  </m:oMathPara>
                </a14:m>
                <a:endParaRPr lang="en-US" sz="1400" b="1" dirty="0"/>
              </a:p>
            </p:txBody>
          </p:sp>
        </mc:Choice>
        <mc:Fallback xmlns="">
          <p:sp>
            <p:nvSpPr>
              <p:cNvPr id="5" name="TextBox 4"/>
              <p:cNvSpPr txBox="1">
                <a:spLocks noRot="1" noChangeAspect="1" noMove="1" noResize="1" noEditPoints="1" noAdjustHandles="1" noChangeArrowheads="1" noChangeShapeType="1" noTextEdit="1"/>
              </p:cNvSpPr>
              <p:nvPr/>
            </p:nvSpPr>
            <p:spPr>
              <a:xfrm>
                <a:off x="1550685" y="4475857"/>
                <a:ext cx="457200" cy="3077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474485" y="1199257"/>
                <a:ext cx="1219200" cy="307777"/>
              </a:xfrm>
              <a:prstGeom prst="rect">
                <a:avLst/>
              </a:prstGeom>
              <a:noFill/>
            </p:spPr>
            <p:txBody>
              <a:bodyPr wrap="square" rtlCol="0">
                <a:spAutoFit/>
              </a:bodyPr>
              <a:lstStyle/>
              <a:p>
                <a14:m>
                  <m:oMath xmlns:m="http://schemas.openxmlformats.org/officeDocument/2006/math">
                    <m:r>
                      <a:rPr lang="en-US" sz="1400" b="1" i="1" smtClean="0">
                        <a:latin typeface="Cambria Math"/>
                      </a:rPr>
                      <m:t>𝒚</m:t>
                    </m:r>
                  </m:oMath>
                </a14:m>
                <a:r>
                  <a:rPr lang="en-US" altLang="zh-CN" sz="1400" b="1" dirty="0"/>
                  <a:t>, </a:t>
                </a:r>
                <a:r>
                  <a:rPr lang="zh-CN" altLang="en-US" sz="1400" b="1" dirty="0"/>
                  <a:t>人均产出</a:t>
                </a:r>
                <a:endParaRPr lang="en-US" sz="14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1474485" y="1199257"/>
                <a:ext cx="1219200" cy="307777"/>
              </a:xfrm>
              <a:prstGeom prst="rect">
                <a:avLst/>
              </a:prstGeom>
              <a:blipFill>
                <a:blip r:embed="rId5"/>
                <a:stretch>
                  <a:fillRect t="-8000" b="-2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946220" y="4384115"/>
                <a:ext cx="1219200" cy="307777"/>
              </a:xfrm>
              <a:prstGeom prst="rect">
                <a:avLst/>
              </a:prstGeom>
              <a:noFill/>
            </p:spPr>
            <p:txBody>
              <a:bodyPr wrap="square" rtlCol="0">
                <a:spAutoFit/>
              </a:bodyPr>
              <a:lstStyle/>
              <a:p>
                <a14:m>
                  <m:oMath xmlns:m="http://schemas.openxmlformats.org/officeDocument/2006/math">
                    <m:r>
                      <a:rPr lang="en-US" sz="1400" b="1" i="1" smtClean="0">
                        <a:latin typeface="Cambria Math"/>
                      </a:rPr>
                      <m:t>𝒌</m:t>
                    </m:r>
                  </m:oMath>
                </a14:m>
                <a:r>
                  <a:rPr lang="en-US" altLang="zh-CN" sz="1400" b="1" dirty="0"/>
                  <a:t>, </a:t>
                </a:r>
                <a:r>
                  <a:rPr lang="zh-CN" altLang="en-US" sz="1400" b="1" dirty="0"/>
                  <a:t>人均资本</a:t>
                </a:r>
                <a:endParaRPr lang="en-US" sz="14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6946220" y="4384115"/>
                <a:ext cx="1219200" cy="307777"/>
              </a:xfrm>
              <a:prstGeom prst="rect">
                <a:avLst/>
              </a:prstGeom>
              <a:blipFill>
                <a:blip r:embed="rId6"/>
                <a:stretch>
                  <a:fillRect t="-7843" b="-215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808484" y="1504057"/>
                <a:ext cx="1356935" cy="307777"/>
              </a:xfrm>
              <a:prstGeom prst="rect">
                <a:avLst/>
              </a:prstGeom>
              <a:noFill/>
            </p:spPr>
            <p:txBody>
              <a:bodyPr wrap="square" rtlCol="0">
                <a:spAutoFit/>
              </a:bodyPr>
              <a:lstStyle/>
              <a:p>
                <a14:m>
                  <m:oMath xmlns:m="http://schemas.openxmlformats.org/officeDocument/2006/math">
                    <m:r>
                      <a:rPr lang="en-US" sz="1400" b="1" i="1" smtClean="0">
                        <a:latin typeface="Cambria Math"/>
                      </a:rPr>
                      <m:t>𝒇</m:t>
                    </m:r>
                    <m:d>
                      <m:dPr>
                        <m:ctrlPr>
                          <a:rPr lang="en-US" sz="1400" b="1" i="1" smtClean="0">
                            <a:latin typeface="Cambria Math" panose="02040503050406030204" pitchFamily="18" charset="0"/>
                          </a:rPr>
                        </m:ctrlPr>
                      </m:dPr>
                      <m:e>
                        <m:r>
                          <a:rPr lang="en-US" sz="1400" b="1" i="1" smtClean="0">
                            <a:latin typeface="Cambria Math"/>
                          </a:rPr>
                          <m:t>𝒌</m:t>
                        </m:r>
                      </m:e>
                    </m:d>
                  </m:oMath>
                </a14:m>
                <a:r>
                  <a:rPr lang="en-US" altLang="zh-CN" sz="1400" b="1" dirty="0"/>
                  <a:t>, </a:t>
                </a:r>
                <a:r>
                  <a:rPr lang="zh-CN" altLang="en-US" sz="1400" b="1" dirty="0"/>
                  <a:t>人均产出</a:t>
                </a:r>
                <a:endParaRPr lang="en-US" sz="14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6808484" y="1504057"/>
                <a:ext cx="1356935" cy="307777"/>
              </a:xfrm>
              <a:prstGeom prst="rect">
                <a:avLst/>
              </a:prstGeom>
              <a:blipFill>
                <a:blip r:embed="rId7"/>
                <a:stretch>
                  <a:fillRect t="-8000" r="-1351" b="-2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808484" y="2950367"/>
                <a:ext cx="1585533" cy="307777"/>
              </a:xfrm>
              <a:prstGeom prst="rect">
                <a:avLst/>
              </a:prstGeom>
              <a:noFill/>
            </p:spPr>
            <p:txBody>
              <a:bodyPr wrap="square" rtlCol="0">
                <a:spAutoFit/>
              </a:bodyPr>
              <a:lstStyle/>
              <a:p>
                <a14:m>
                  <m:oMath xmlns:m="http://schemas.openxmlformats.org/officeDocument/2006/math">
                    <m:r>
                      <a:rPr lang="en-US" sz="1400" b="1" i="1" smtClean="0">
                        <a:latin typeface="Cambria Math"/>
                      </a:rPr>
                      <m:t>𝒔𝒇</m:t>
                    </m:r>
                    <m:d>
                      <m:dPr>
                        <m:ctrlPr>
                          <a:rPr lang="en-US" sz="1400" b="1" i="1" smtClean="0">
                            <a:latin typeface="Cambria Math" panose="02040503050406030204" pitchFamily="18" charset="0"/>
                          </a:rPr>
                        </m:ctrlPr>
                      </m:dPr>
                      <m:e>
                        <m:r>
                          <a:rPr lang="en-US" sz="1400" b="1" i="1" smtClean="0">
                            <a:latin typeface="Cambria Math"/>
                          </a:rPr>
                          <m:t>𝒌</m:t>
                        </m:r>
                      </m:e>
                    </m:d>
                  </m:oMath>
                </a14:m>
                <a:r>
                  <a:rPr lang="en-US" altLang="zh-CN" sz="1400" b="1" dirty="0"/>
                  <a:t>, </a:t>
                </a:r>
                <a:r>
                  <a:rPr lang="zh-CN" altLang="en-US" sz="1400" b="1" dirty="0"/>
                  <a:t>人均投资</a:t>
                </a:r>
                <a:endParaRPr lang="en-US" sz="1400" b="1" dirty="0"/>
              </a:p>
            </p:txBody>
          </p:sp>
        </mc:Choice>
        <mc:Fallback xmlns="">
          <p:sp>
            <p:nvSpPr>
              <p:cNvPr id="9" name="TextBox 8"/>
              <p:cNvSpPr txBox="1">
                <a:spLocks noRot="1" noChangeAspect="1" noMove="1" noResize="1" noEditPoints="1" noAdjustHandles="1" noChangeArrowheads="1" noChangeShapeType="1" noTextEdit="1"/>
              </p:cNvSpPr>
              <p:nvPr/>
            </p:nvSpPr>
            <p:spPr>
              <a:xfrm>
                <a:off x="6808484" y="2950367"/>
                <a:ext cx="1585533" cy="307777"/>
              </a:xfrm>
              <a:prstGeom prst="rect">
                <a:avLst/>
              </a:prstGeom>
              <a:blipFill>
                <a:blip r:embed="rId8"/>
                <a:stretch>
                  <a:fillRect t="-8000" b="-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370085" y="4549080"/>
                <a:ext cx="60960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a:rPr>
                            <m:t>𝒌</m:t>
                          </m:r>
                        </m:e>
                        <m:sub>
                          <m:r>
                            <a:rPr lang="en-US" sz="1400" b="1" i="1" smtClean="0">
                              <a:latin typeface="Cambria Math"/>
                            </a:rPr>
                            <m:t>𝟎</m:t>
                          </m:r>
                        </m:sub>
                      </m:sSub>
                    </m:oMath>
                  </m:oMathPara>
                </a14:m>
                <a:endParaRPr lang="en-US" sz="1400" b="1" dirty="0"/>
              </a:p>
            </p:txBody>
          </p:sp>
        </mc:Choice>
        <mc:Fallback xmlns="">
          <p:sp>
            <p:nvSpPr>
              <p:cNvPr id="10" name="TextBox 9"/>
              <p:cNvSpPr txBox="1">
                <a:spLocks noRot="1" noChangeAspect="1" noMove="1" noResize="1" noEditPoints="1" noAdjustHandles="1" noChangeArrowheads="1" noChangeShapeType="1" noTextEdit="1"/>
              </p:cNvSpPr>
              <p:nvPr/>
            </p:nvSpPr>
            <p:spPr>
              <a:xfrm>
                <a:off x="4370085" y="4549080"/>
                <a:ext cx="609600" cy="307777"/>
              </a:xfrm>
              <a:prstGeom prst="rect">
                <a:avLst/>
              </a:prstGeom>
              <a:blipFill>
                <a:blip r:embed="rId9"/>
                <a:stretch>
                  <a:fillRect/>
                </a:stretch>
              </a:blipFill>
            </p:spPr>
            <p:txBody>
              <a:bodyPr/>
              <a:lstStyle/>
              <a:p>
                <a:r>
                  <a:rPr lang="zh-CN" altLang="en-US">
                    <a:noFill/>
                  </a:rPr>
                  <a:t> </a:t>
                </a:r>
              </a:p>
            </p:txBody>
          </p:sp>
        </mc:Fallback>
      </mc:AlternateContent>
      <p:cxnSp>
        <p:nvCxnSpPr>
          <p:cNvPr id="12" name="Straight Connector 11"/>
          <p:cNvCxnSpPr/>
          <p:nvPr/>
        </p:nvCxnSpPr>
        <p:spPr>
          <a:xfrm flipV="1">
            <a:off x="4679647" y="2189857"/>
            <a:ext cx="0" cy="234814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Left Brace 13"/>
          <p:cNvSpPr/>
          <p:nvPr/>
        </p:nvSpPr>
        <p:spPr>
          <a:xfrm>
            <a:off x="4522485" y="2266057"/>
            <a:ext cx="152400" cy="2209800"/>
          </a:xfrm>
          <a:prstGeom prst="leftBrace">
            <a:avLst>
              <a:gd name="adj1" fmla="val 8333"/>
              <a:gd name="adj2" fmla="val 4719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3531885" y="3104257"/>
                <a:ext cx="1066800" cy="307777"/>
              </a:xfrm>
              <a:prstGeom prst="rect">
                <a:avLst/>
              </a:prstGeom>
              <a:noFill/>
            </p:spPr>
            <p:txBody>
              <a:bodyPr wrap="square" rtlCol="0">
                <a:spAutoFit/>
              </a:bodyPr>
              <a:lstStyle/>
              <a:p>
                <a:r>
                  <a:rPr lang="zh-CN" altLang="en-US" sz="1400" b="1" dirty="0"/>
                  <a:t>人均产出</a:t>
                </a:r>
                <a:r>
                  <a:rPr lang="en-US" altLang="zh-CN" sz="1400" b="1" dirty="0"/>
                  <a:t>,</a:t>
                </a:r>
                <a14:m>
                  <m:oMath xmlns:m="http://schemas.openxmlformats.org/officeDocument/2006/math">
                    <m:r>
                      <a:rPr lang="en-US" altLang="zh-CN" sz="1400" b="1" i="1" dirty="0" smtClean="0">
                        <a:latin typeface="Cambria Math"/>
                      </a:rPr>
                      <m:t>𝒚</m:t>
                    </m:r>
                  </m:oMath>
                </a14:m>
                <a:endParaRPr lang="en-US" sz="1400" b="1" dirty="0"/>
              </a:p>
            </p:txBody>
          </p:sp>
        </mc:Choice>
        <mc:Fallback xmlns="">
          <p:sp>
            <p:nvSpPr>
              <p:cNvPr id="15" name="TextBox 14"/>
              <p:cNvSpPr txBox="1">
                <a:spLocks noRot="1" noChangeAspect="1" noMove="1" noResize="1" noEditPoints="1" noAdjustHandles="1" noChangeArrowheads="1" noChangeShapeType="1" noTextEdit="1"/>
              </p:cNvSpPr>
              <p:nvPr/>
            </p:nvSpPr>
            <p:spPr>
              <a:xfrm>
                <a:off x="3531885" y="3104257"/>
                <a:ext cx="1066800" cy="307777"/>
              </a:xfrm>
              <a:prstGeom prst="rect">
                <a:avLst/>
              </a:prstGeom>
              <a:blipFill>
                <a:blip r:embed="rId10"/>
                <a:stretch>
                  <a:fillRect l="-1714" t="-7843" b="-21569"/>
                </a:stretch>
              </a:blipFill>
            </p:spPr>
            <p:txBody>
              <a:bodyPr/>
              <a:lstStyle/>
              <a:p>
                <a:r>
                  <a:rPr lang="zh-CN" altLang="en-US">
                    <a:noFill/>
                  </a:rPr>
                  <a:t> </a:t>
                </a:r>
              </a:p>
            </p:txBody>
          </p:sp>
        </mc:Fallback>
      </mc:AlternateContent>
      <p:sp>
        <p:nvSpPr>
          <p:cNvPr id="16" name="Right Brace 15"/>
          <p:cNvSpPr/>
          <p:nvPr/>
        </p:nvSpPr>
        <p:spPr>
          <a:xfrm>
            <a:off x="4751085" y="2189857"/>
            <a:ext cx="152400" cy="106828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p:cNvSpPr/>
          <p:nvPr/>
        </p:nvSpPr>
        <p:spPr>
          <a:xfrm>
            <a:off x="4751085" y="3412034"/>
            <a:ext cx="152400" cy="106828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p:cNvSpPr txBox="1"/>
              <p:nvPr/>
            </p:nvSpPr>
            <p:spPr>
              <a:xfrm>
                <a:off x="4941584" y="3792289"/>
                <a:ext cx="1611615" cy="307777"/>
              </a:xfrm>
              <a:prstGeom prst="rect">
                <a:avLst/>
              </a:prstGeom>
              <a:noFill/>
            </p:spPr>
            <p:txBody>
              <a:bodyPr wrap="square" rtlCol="0">
                <a:spAutoFit/>
              </a:bodyPr>
              <a:lstStyle/>
              <a:p>
                <a:r>
                  <a:rPr lang="zh-CN" altLang="en-US" sz="1400" b="1" dirty="0"/>
                  <a:t>人均储蓄</a:t>
                </a:r>
                <a:r>
                  <a:rPr lang="en-US" altLang="zh-CN" sz="1400" b="1" dirty="0"/>
                  <a:t>/</a:t>
                </a:r>
                <a:r>
                  <a:rPr lang="zh-CN" altLang="en-US" sz="1400" b="1" dirty="0"/>
                  <a:t>投资</a:t>
                </a:r>
                <a:r>
                  <a:rPr lang="en-US" altLang="zh-CN" sz="1400" b="1" dirty="0"/>
                  <a:t>, </a:t>
                </a:r>
                <a14:m>
                  <m:oMath xmlns:m="http://schemas.openxmlformats.org/officeDocument/2006/math">
                    <m:r>
                      <a:rPr lang="en-US" altLang="zh-CN" sz="1400" b="1" i="1" smtClean="0">
                        <a:latin typeface="Cambria Math"/>
                      </a:rPr>
                      <m:t>𝒊</m:t>
                    </m:r>
                  </m:oMath>
                </a14:m>
                <a:endParaRPr lang="en-US" sz="1400" b="1" dirty="0"/>
              </a:p>
            </p:txBody>
          </p:sp>
        </mc:Choice>
        <mc:Fallback xmlns="">
          <p:sp>
            <p:nvSpPr>
              <p:cNvPr id="18" name="TextBox 17"/>
              <p:cNvSpPr txBox="1">
                <a:spLocks noRot="1" noChangeAspect="1" noMove="1" noResize="1" noEditPoints="1" noAdjustHandles="1" noChangeArrowheads="1" noChangeShapeType="1" noTextEdit="1"/>
              </p:cNvSpPr>
              <p:nvPr/>
            </p:nvSpPr>
            <p:spPr>
              <a:xfrm>
                <a:off x="4941584" y="3792289"/>
                <a:ext cx="1611615" cy="307777"/>
              </a:xfrm>
              <a:prstGeom prst="rect">
                <a:avLst/>
              </a:prstGeom>
              <a:blipFill>
                <a:blip r:embed="rId11"/>
                <a:stretch>
                  <a:fillRect l="-1136" t="-7843" b="-215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827285" y="2570857"/>
                <a:ext cx="1143000" cy="307777"/>
              </a:xfrm>
              <a:prstGeom prst="rect">
                <a:avLst/>
              </a:prstGeom>
              <a:noFill/>
            </p:spPr>
            <p:txBody>
              <a:bodyPr wrap="square" rtlCol="0">
                <a:spAutoFit/>
              </a:bodyPr>
              <a:lstStyle/>
              <a:p>
                <a:r>
                  <a:rPr lang="zh-CN" altLang="en-US" sz="1400" b="1" dirty="0"/>
                  <a:t>人均消费</a:t>
                </a:r>
                <a:r>
                  <a:rPr lang="en-US" altLang="zh-CN" sz="1400" b="1" dirty="0"/>
                  <a:t>, </a:t>
                </a:r>
                <a14:m>
                  <m:oMath xmlns:m="http://schemas.openxmlformats.org/officeDocument/2006/math">
                    <m:r>
                      <a:rPr lang="en-US" altLang="zh-CN" sz="1400" b="1" i="1" dirty="0" smtClean="0">
                        <a:latin typeface="Cambria Math"/>
                      </a:rPr>
                      <m:t>𝒄</m:t>
                    </m:r>
                  </m:oMath>
                </a14:m>
                <a:endParaRPr lang="en-US" sz="1400" b="1" dirty="0"/>
              </a:p>
            </p:txBody>
          </p:sp>
        </mc:Choice>
        <mc:Fallback xmlns="">
          <p:sp>
            <p:nvSpPr>
              <p:cNvPr id="19" name="TextBox 18"/>
              <p:cNvSpPr txBox="1">
                <a:spLocks noRot="1" noChangeAspect="1" noMove="1" noResize="1" noEditPoints="1" noAdjustHandles="1" noChangeArrowheads="1" noChangeShapeType="1" noTextEdit="1"/>
              </p:cNvSpPr>
              <p:nvPr/>
            </p:nvSpPr>
            <p:spPr>
              <a:xfrm>
                <a:off x="4827285" y="2570857"/>
                <a:ext cx="1143000" cy="307777"/>
              </a:xfrm>
              <a:prstGeom prst="rect">
                <a:avLst/>
              </a:prstGeom>
              <a:blipFill>
                <a:blip r:embed="rId12"/>
                <a:stretch>
                  <a:fillRect l="-1604" t="-8000" b="-22000"/>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7F1E1B8E-6592-4D1D-83BA-984CDC9E05E4}"/>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没有技术进步的新古典增长模型</a:t>
            </a:r>
          </a:p>
        </p:txBody>
      </p:sp>
      <p:grpSp>
        <p:nvGrpSpPr>
          <p:cNvPr id="21" name="组合 20">
            <a:extLst>
              <a:ext uri="{FF2B5EF4-FFF2-40B4-BE49-F238E27FC236}">
                <a16:creationId xmlns:a16="http://schemas.microsoft.com/office/drawing/2014/main" id="{58540A38-9767-4F0F-B2F5-86765B05E5CC}"/>
              </a:ext>
            </a:extLst>
          </p:cNvPr>
          <p:cNvGrpSpPr/>
          <p:nvPr/>
        </p:nvGrpSpPr>
        <p:grpSpPr>
          <a:xfrm>
            <a:off x="239334" y="290253"/>
            <a:ext cx="229174" cy="330963"/>
            <a:chOff x="362743" y="188119"/>
            <a:chExt cx="348993" cy="504000"/>
          </a:xfrm>
          <a:solidFill>
            <a:srgbClr val="6B748A"/>
          </a:solidFill>
        </p:grpSpPr>
        <p:sp>
          <p:nvSpPr>
            <p:cNvPr id="22" name="矩形: 圆角 21">
              <a:extLst>
                <a:ext uri="{FF2B5EF4-FFF2-40B4-BE49-F238E27FC236}">
                  <a16:creationId xmlns:a16="http://schemas.microsoft.com/office/drawing/2014/main" id="{675B6FCB-B314-42C7-9590-D01B4E1A2D13}"/>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23" name="矩形: 圆角 22">
              <a:extLst>
                <a:ext uri="{FF2B5EF4-FFF2-40B4-BE49-F238E27FC236}">
                  <a16:creationId xmlns:a16="http://schemas.microsoft.com/office/drawing/2014/main" id="{A6F6B451-61B4-4C6C-8898-C061B36F0BAA}"/>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24" name="矩形: 圆角 23">
              <a:extLst>
                <a:ext uri="{FF2B5EF4-FFF2-40B4-BE49-F238E27FC236}">
                  <a16:creationId xmlns:a16="http://schemas.microsoft.com/office/drawing/2014/main" id="{DE8B483A-2C0B-42C1-9CD5-705D33F3A672}"/>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25" name="矩形: 圆角 24">
              <a:extLst>
                <a:ext uri="{FF2B5EF4-FFF2-40B4-BE49-F238E27FC236}">
                  <a16:creationId xmlns:a16="http://schemas.microsoft.com/office/drawing/2014/main" id="{19E987C8-2744-4CC6-8CA7-8B375DE4235D}"/>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26" name="直接连接符 25">
            <a:extLst>
              <a:ext uri="{FF2B5EF4-FFF2-40B4-BE49-F238E27FC236}">
                <a16:creationId xmlns:a16="http://schemas.microsoft.com/office/drawing/2014/main" id="{09E74673-33B3-4542-9ED4-902180DF7DFC}"/>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A6EBAB7C-387D-459A-8219-50AABBECB459}"/>
              </a:ext>
            </a:extLst>
          </p:cNvPr>
          <p:cNvPicPr>
            <a:picLocks noChangeAspect="1"/>
          </p:cNvPicPr>
          <p:nvPr/>
        </p:nvPicPr>
        <p:blipFill>
          <a:blip r:embed="rId1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4284736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07248"/>
                <a:ext cx="8229600" cy="3394472"/>
              </a:xfrm>
            </p:spPr>
            <p:txBody>
              <a:bodyPr/>
              <a:lstStyle/>
              <a:p>
                <a:pPr>
                  <a:lnSpc>
                    <a:spcPct val="120000"/>
                  </a:lnSpc>
                  <a:buSzPct val="80000"/>
                  <a:buFont typeface="Wingdings" panose="05000000000000000000" pitchFamily="2" charset="2"/>
                  <a:buChar char="l"/>
                </a:pPr>
                <a:r>
                  <a:rPr lang="zh-CN" altLang="en-US" sz="1800" b="1" dirty="0">
                    <a:solidFill>
                      <a:srgbClr val="FF0000"/>
                    </a:solidFill>
                    <a:ea typeface="宋体" panose="02010600030101010101" pitchFamily="2" charset="-122"/>
                  </a:rPr>
                  <a:t>稳态</a:t>
                </a:r>
                <a:r>
                  <a:rPr lang="zh-CN" altLang="en-US" sz="1800" dirty="0">
                    <a:ea typeface="宋体" panose="02010600030101010101" pitchFamily="2" charset="-122"/>
                  </a:rPr>
                  <a:t>意味着包括资本存量和产出在内的有关内生变量将不会随时间的推移而变化的一种状态</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经济达到</a:t>
                </a:r>
                <a:r>
                  <a:rPr lang="zh-CN" altLang="en-US" sz="1800" b="1" dirty="0">
                    <a:solidFill>
                      <a:srgbClr val="0070C0"/>
                    </a:solidFill>
                    <a:ea typeface="宋体" panose="02010600030101010101" pitchFamily="2" charset="-122"/>
                  </a:rPr>
                  <a:t>稳态的条件是 </a:t>
                </a:r>
                <a14:m>
                  <m:oMath xmlns:m="http://schemas.openxmlformats.org/officeDocument/2006/math">
                    <m:acc>
                      <m:accPr>
                        <m:chr m:val="̇"/>
                        <m:ctrlPr>
                          <a:rPr lang="en-US" altLang="zh-CN" sz="1800" b="1" i="1" smtClean="0">
                            <a:solidFill>
                              <a:srgbClr val="0070C0"/>
                            </a:solidFill>
                            <a:latin typeface="Cambria Math" panose="02040503050406030204" pitchFamily="18" charset="0"/>
                          </a:rPr>
                        </m:ctrlPr>
                      </m:accPr>
                      <m:e>
                        <m:r>
                          <a:rPr lang="en-US" altLang="zh-CN" sz="1800" b="1" i="1" smtClean="0">
                            <a:solidFill>
                              <a:srgbClr val="0070C0"/>
                            </a:solidFill>
                            <a:latin typeface="Cambria Math"/>
                          </a:rPr>
                          <m:t>𝒌</m:t>
                        </m:r>
                      </m:e>
                    </m:acc>
                    <m:r>
                      <a:rPr lang="en-US" altLang="zh-CN" sz="1800" b="1" i="1" smtClean="0">
                        <a:solidFill>
                          <a:srgbClr val="0070C0"/>
                        </a:solidFill>
                        <a:latin typeface="Cambria Math"/>
                      </a:rPr>
                      <m:t>=</m:t>
                    </m:r>
                    <m:r>
                      <a:rPr lang="en-US" altLang="zh-CN" sz="1800" b="1" i="1" smtClean="0">
                        <a:solidFill>
                          <a:srgbClr val="0070C0"/>
                        </a:solidFill>
                        <a:latin typeface="Cambria Math"/>
                      </a:rPr>
                      <m:t>𝟎</m:t>
                    </m:r>
                  </m:oMath>
                </a14:m>
                <a:endParaRPr lang="en-US" altLang="zh-CN" sz="1800" b="1"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这就是说，</a:t>
                </a:r>
                <a14:m>
                  <m:oMath xmlns:m="http://schemas.openxmlformats.org/officeDocument/2006/math">
                    <m:acc>
                      <m:accPr>
                        <m:chr m:val="̇"/>
                        <m:ctrlPr>
                          <a:rPr lang="en-US" altLang="zh-CN" sz="1600" b="0" i="1" smtClean="0">
                            <a:latin typeface="Cambria Math" panose="02040503050406030204" pitchFamily="18" charset="0"/>
                          </a:rPr>
                        </m:ctrlPr>
                      </m:accPr>
                      <m:e>
                        <m:r>
                          <a:rPr lang="en-US" altLang="zh-CN" sz="1600" b="0" i="1" smtClean="0">
                            <a:latin typeface="Cambria Math"/>
                          </a:rPr>
                          <m:t>𝑘</m:t>
                        </m:r>
                      </m:e>
                    </m:acc>
                    <m:r>
                      <a:rPr lang="en-US" altLang="zh-CN" sz="1600" b="0" i="1" smtClean="0">
                        <a:latin typeface="Cambria Math"/>
                      </a:rPr>
                      <m:t>=</m:t>
                    </m:r>
                    <m:f>
                      <m:fPr>
                        <m:ctrlPr>
                          <a:rPr lang="en-US" altLang="zh-CN" sz="1600" b="0" i="1" smtClean="0">
                            <a:latin typeface="Cambria Math" panose="02040503050406030204" pitchFamily="18" charset="0"/>
                          </a:rPr>
                        </m:ctrlPr>
                      </m:fPr>
                      <m:num>
                        <m:r>
                          <a:rPr lang="en-US" altLang="zh-CN" sz="1600" b="0" i="1" smtClean="0">
                            <a:latin typeface="Cambria Math"/>
                          </a:rPr>
                          <m:t>𝑑𝑘</m:t>
                        </m:r>
                      </m:num>
                      <m:den>
                        <m:r>
                          <a:rPr lang="en-US" altLang="zh-CN" sz="1600" b="0" i="1" smtClean="0">
                            <a:latin typeface="Cambria Math"/>
                          </a:rPr>
                          <m:t>𝑑𝑡</m:t>
                        </m:r>
                      </m:den>
                    </m:f>
                    <m:r>
                      <a:rPr lang="en-US" altLang="zh-CN" sz="1600" b="0" i="1" smtClean="0">
                        <a:latin typeface="Cambria Math"/>
                      </a:rPr>
                      <m:t>=0</m:t>
                    </m:r>
                  </m:oMath>
                </a14:m>
                <a:r>
                  <a:rPr lang="zh-CN" altLang="en-US" sz="1600" dirty="0">
                    <a:ea typeface="宋体" panose="02010600030101010101" pitchFamily="2" charset="-122"/>
                  </a:rPr>
                  <a:t>，时间的推移并不会造成</a:t>
                </a:r>
                <a14:m>
                  <m:oMath xmlns:m="http://schemas.openxmlformats.org/officeDocument/2006/math">
                    <m:r>
                      <a:rPr lang="en-US" altLang="zh-CN" sz="1600" b="0" i="1" smtClean="0">
                        <a:latin typeface="Cambria Math"/>
                      </a:rPr>
                      <m:t>𝑘</m:t>
                    </m:r>
                  </m:oMath>
                </a14:m>
                <a:r>
                  <a:rPr lang="zh-CN" altLang="en-US" sz="1600" dirty="0">
                    <a:ea typeface="宋体" panose="02010600030101010101" pitchFamily="2" charset="-122"/>
                  </a:rPr>
                  <a:t>的任何变化</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由 </a:t>
                </a:r>
                <a14:m>
                  <m:oMath xmlns:m="http://schemas.openxmlformats.org/officeDocument/2006/math">
                    <m:acc>
                      <m:accPr>
                        <m:chr m:val="̇"/>
                        <m:ctrlPr>
                          <a:rPr lang="en-US" altLang="zh-CN" sz="1600" i="1">
                            <a:latin typeface="Cambria Math" panose="02040503050406030204" pitchFamily="18" charset="0"/>
                          </a:rPr>
                        </m:ctrlPr>
                      </m:accPr>
                      <m:e>
                        <m:r>
                          <a:rPr lang="en-US" altLang="zh-CN" sz="1600" b="0" i="1">
                            <a:latin typeface="Cambria Math" panose="02040503050406030204" pitchFamily="18" charset="0"/>
                          </a:rPr>
                          <m:t>𝑘</m:t>
                        </m:r>
                      </m:e>
                    </m:acc>
                    <m:r>
                      <a:rPr lang="en-US" altLang="zh-CN" sz="1600" b="0" i="1">
                        <a:latin typeface="Cambria Math" panose="02040503050406030204" pitchFamily="18" charset="0"/>
                      </a:rPr>
                      <m:t>=</m:t>
                    </m:r>
                    <m:r>
                      <a:rPr lang="en-US" altLang="zh-CN" sz="1600" b="0" i="1">
                        <a:latin typeface="Cambria Math" panose="02040503050406030204" pitchFamily="18" charset="0"/>
                      </a:rPr>
                      <m:t>𝑠𝑓</m:t>
                    </m:r>
                    <m:d>
                      <m:dPr>
                        <m:ctrlPr>
                          <a:rPr lang="en-US" altLang="zh-CN" sz="1600" i="1">
                            <a:latin typeface="Cambria Math" panose="02040503050406030204" pitchFamily="18" charset="0"/>
                          </a:rPr>
                        </m:ctrlPr>
                      </m:dPr>
                      <m:e>
                        <m:r>
                          <a:rPr lang="en-US" altLang="zh-CN" sz="1600" b="0" i="1">
                            <a:latin typeface="Cambria Math" panose="02040503050406030204" pitchFamily="18" charset="0"/>
                          </a:rPr>
                          <m:t>𝑘</m:t>
                        </m:r>
                      </m:e>
                    </m:d>
                    <m:r>
                      <a:rPr lang="en-US" altLang="zh-CN" sz="1600" b="0" i="1">
                        <a:latin typeface="Cambria Math" panose="02040503050406030204" pitchFamily="18" charset="0"/>
                      </a:rPr>
                      <m:t>−</m:t>
                    </m:r>
                    <m:d>
                      <m:dPr>
                        <m:ctrlPr>
                          <a:rPr lang="en-US" altLang="zh-CN" sz="1600" i="1">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𝑔</m:t>
                            </m:r>
                          </m:e>
                          <m:sub>
                            <m:r>
                              <a:rPr lang="en-US" altLang="zh-CN" sz="1600" b="0" i="1" smtClean="0">
                                <a:latin typeface="Cambria Math" panose="02040503050406030204" pitchFamily="18" charset="0"/>
                              </a:rPr>
                              <m:t>𝑁</m:t>
                            </m:r>
                          </m:sub>
                        </m:sSub>
                        <m:r>
                          <a:rPr lang="en-US" altLang="zh-CN" sz="1600" b="0" i="1">
                            <a:latin typeface="Cambria Math" panose="02040503050406030204" pitchFamily="18" charset="0"/>
                          </a:rPr>
                          <m:t>+</m:t>
                        </m:r>
                        <m:r>
                          <a:rPr lang="en-US" altLang="zh-CN" sz="1600" b="0" i="1">
                            <a:latin typeface="Cambria Math" panose="02040503050406030204" pitchFamily="18" charset="0"/>
                          </a:rPr>
                          <m:t>𝛿</m:t>
                        </m:r>
                      </m:e>
                    </m:d>
                    <m:r>
                      <a:rPr lang="en-US" altLang="zh-CN" sz="1600" b="0" i="1">
                        <a:latin typeface="Cambria Math" panose="02040503050406030204" pitchFamily="18" charset="0"/>
                      </a:rPr>
                      <m:t>𝑘</m:t>
                    </m:r>
                  </m:oMath>
                </a14:m>
                <a:r>
                  <a:rPr lang="zh-CN" altLang="en-US" sz="1600" dirty="0">
                    <a:ea typeface="宋体" panose="02010600030101010101" pitchFamily="2" charset="-122"/>
                  </a:rPr>
                  <a:t> 和 </a:t>
                </a:r>
                <a14:m>
                  <m:oMath xmlns:m="http://schemas.openxmlformats.org/officeDocument/2006/math">
                    <m:acc>
                      <m:accPr>
                        <m:chr m:val="̇"/>
                        <m:ctrlPr>
                          <a:rPr lang="en-US" altLang="zh-CN" sz="1600" i="1">
                            <a:latin typeface="Cambria Math" panose="02040503050406030204" pitchFamily="18" charset="0"/>
                          </a:rPr>
                        </m:ctrlPr>
                      </m:accPr>
                      <m:e>
                        <m:r>
                          <a:rPr lang="en-US" altLang="zh-CN" sz="1600" i="1">
                            <a:latin typeface="Cambria Math"/>
                          </a:rPr>
                          <m:t>𝑘</m:t>
                        </m:r>
                      </m:e>
                    </m:acc>
                    <m:r>
                      <a:rPr lang="en-US" altLang="zh-CN" sz="1600" i="1">
                        <a:latin typeface="Cambria Math"/>
                      </a:rPr>
                      <m:t>=0</m:t>
                    </m:r>
                  </m:oMath>
                </a14:m>
                <a:r>
                  <a:rPr lang="zh-CN" altLang="en-US" sz="1600" dirty="0">
                    <a:ea typeface="宋体" panose="02010600030101010101" pitchFamily="2" charset="-122"/>
                  </a:rPr>
                  <a:t> 可以得到</a:t>
                </a:r>
                <a:endParaRPr lang="en-US" altLang="zh-CN" sz="1600" dirty="0">
                  <a:ea typeface="宋体" panose="02010600030101010101" pitchFamily="2" charset="-122"/>
                </a:endParaRPr>
              </a:p>
              <a:p>
                <a:pPr marL="0" indent="0">
                  <a:lnSpc>
                    <a:spcPct val="120000"/>
                  </a:lnSpc>
                  <a:buNone/>
                </a:pPr>
                <a14:m>
                  <m:oMathPara xmlns:m="http://schemas.openxmlformats.org/officeDocument/2006/math">
                    <m:oMathParaPr>
                      <m:jc m:val="centerGroup"/>
                    </m:oMathParaPr>
                    <m:oMath xmlns:m="http://schemas.openxmlformats.org/officeDocument/2006/math">
                      <m:r>
                        <a:rPr lang="en-US" altLang="zh-CN" sz="1800" b="1" i="1" smtClean="0">
                          <a:latin typeface="Cambria Math"/>
                        </a:rPr>
                        <m:t>𝒔𝒇</m:t>
                      </m:r>
                      <m:d>
                        <m:dPr>
                          <m:ctrlPr>
                            <a:rPr lang="en-US" altLang="zh-CN" sz="1800" b="1" i="1" smtClean="0">
                              <a:latin typeface="Cambria Math" panose="02040503050406030204" pitchFamily="18" charset="0"/>
                            </a:rPr>
                          </m:ctrlPr>
                        </m:dPr>
                        <m:e>
                          <m:r>
                            <a:rPr lang="en-US" altLang="zh-CN" sz="1800" b="1" i="1" smtClean="0">
                              <a:latin typeface="Cambria Math"/>
                            </a:rPr>
                            <m:t>𝒌</m:t>
                          </m:r>
                        </m:e>
                      </m:d>
                      <m:r>
                        <a:rPr lang="en-US" altLang="zh-CN" sz="1800" b="1" i="1" smtClean="0">
                          <a:latin typeface="Cambria Math"/>
                        </a:rPr>
                        <m:t>=</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𝒈</m:t>
                              </m:r>
                            </m:e>
                            <m:sub>
                              <m:r>
                                <a:rPr lang="en-US" altLang="zh-CN" sz="1800" b="1" i="1" smtClean="0">
                                  <a:latin typeface="Cambria Math" panose="02040503050406030204" pitchFamily="18" charset="0"/>
                                </a:rPr>
                                <m:t>𝑵</m:t>
                              </m:r>
                            </m:sub>
                          </m:sSub>
                          <m:r>
                            <a:rPr lang="en-US" altLang="zh-CN" sz="1800" b="1" i="1" smtClean="0">
                              <a:latin typeface="Cambria Math"/>
                            </a:rPr>
                            <m:t>+</m:t>
                          </m:r>
                          <m:r>
                            <a:rPr lang="en-US" altLang="zh-CN" sz="1800" b="1" i="1" smtClean="0">
                              <a:latin typeface="Cambria Math"/>
                            </a:rPr>
                            <m:t>𝜹</m:t>
                          </m:r>
                        </m:e>
                      </m:d>
                      <m:r>
                        <a:rPr lang="en-US" altLang="zh-CN" sz="1800" b="1" i="1" smtClean="0">
                          <a:latin typeface="Cambria Math"/>
                        </a:rPr>
                        <m:t>𝒌</m:t>
                      </m:r>
                    </m:oMath>
                  </m:oMathPara>
                </a14:m>
                <a:endParaRPr lang="en-US" altLang="zh-CN" sz="1800" b="1"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由上式确定的人均资本量 </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a:rPr>
                          <m:t>𝑘</m:t>
                        </m:r>
                      </m:e>
                      <m:sub>
                        <m:r>
                          <a:rPr lang="en-US" altLang="zh-CN" sz="1800" b="0" i="1" smtClean="0">
                            <a:latin typeface="Cambria Math"/>
                          </a:rPr>
                          <m:t>𝐴</m:t>
                        </m:r>
                      </m:sub>
                    </m:sSub>
                  </m:oMath>
                </a14:m>
                <a:r>
                  <a:rPr lang="zh-CN" altLang="en-US" sz="1800" dirty="0">
                    <a:ea typeface="宋体" panose="02010600030101010101" pitchFamily="2" charset="-122"/>
                  </a:rPr>
                  <a:t> 被称为</a:t>
                </a:r>
                <a:r>
                  <a:rPr lang="zh-CN" altLang="en-US" sz="1800" b="1" dirty="0">
                    <a:solidFill>
                      <a:srgbClr val="0070C0"/>
                    </a:solidFill>
                    <a:ea typeface="宋体" panose="02010600030101010101" pitchFamily="2" charset="-122"/>
                  </a:rPr>
                  <a:t>稳态资本存量</a:t>
                </a:r>
                <a:endParaRPr lang="en-US" altLang="zh-CN" sz="1800" b="1" dirty="0">
                  <a:solidFill>
                    <a:srgbClr val="0070C0"/>
                  </a:solidFill>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人均资本量将一直处在</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a:rPr>
                          <m:t>𝑘</m:t>
                        </m:r>
                      </m:e>
                      <m:sub>
                        <m:r>
                          <a:rPr lang="en-US" altLang="zh-CN" sz="1600" i="1">
                            <a:latin typeface="Cambria Math"/>
                          </a:rPr>
                          <m:t>𝐴</m:t>
                        </m:r>
                      </m:sub>
                    </m:sSub>
                  </m:oMath>
                </a14:m>
                <a:r>
                  <a:rPr lang="zh-CN" altLang="en-US" sz="1600" dirty="0">
                    <a:ea typeface="宋体" panose="02010600030101010101" pitchFamily="2" charset="-122"/>
                  </a:rPr>
                  <a:t>的水平上，不再随着时间的推移而变化</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根据</a:t>
                </a:r>
                <a14:m>
                  <m:oMath xmlns:m="http://schemas.openxmlformats.org/officeDocument/2006/math">
                    <m:r>
                      <a:rPr lang="en-US" altLang="zh-CN" sz="1600" i="1">
                        <a:latin typeface="Cambria Math"/>
                      </a:rPr>
                      <m:t>𝑦</m:t>
                    </m:r>
                    <m:r>
                      <a:rPr lang="en-US" altLang="zh-CN" sz="1600" i="1">
                        <a:latin typeface="Cambria Math"/>
                      </a:rPr>
                      <m:t>=</m:t>
                    </m:r>
                    <m:r>
                      <a:rPr lang="en-US" altLang="zh-CN" sz="1600" i="1">
                        <a:latin typeface="Cambria Math"/>
                      </a:rPr>
                      <m:t>𝑓</m:t>
                    </m:r>
                    <m:r>
                      <a:rPr lang="en-US" altLang="zh-CN" sz="1600" i="1">
                        <a:latin typeface="Cambria Math"/>
                      </a:rPr>
                      <m:t>(</m:t>
                    </m:r>
                    <m:r>
                      <a:rPr lang="en-US" altLang="zh-CN" sz="1600" i="1">
                        <a:latin typeface="Cambria Math"/>
                      </a:rPr>
                      <m:t>𝑘</m:t>
                    </m:r>
                    <m:r>
                      <a:rPr lang="en-US" altLang="zh-CN" sz="1600" i="1">
                        <a:latin typeface="Cambria Math"/>
                      </a:rPr>
                      <m:t>)</m:t>
                    </m:r>
                  </m:oMath>
                </a14:m>
                <a:r>
                  <a:rPr lang="zh-CN" altLang="en-US" sz="1600" dirty="0">
                    <a:ea typeface="宋体" panose="02010600030101010101" pitchFamily="2" charset="-122"/>
                  </a:rPr>
                  <a:t>，人均产出也不再随着时间的推移而变化</a:t>
                </a:r>
                <a:endParaRPr lang="en-US" altLang="zh-CN" sz="1600" dirty="0">
                  <a:ea typeface="宋体" panose="02010600030101010101" pitchFamily="2"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07248"/>
                <a:ext cx="8229600" cy="3394472"/>
              </a:xfrm>
              <a:blipFill>
                <a:blip r:embed="rId2"/>
                <a:stretch>
                  <a:fillRect l="-148" t="-718" b="-5206"/>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24</a:t>
            </a:fld>
            <a:endParaRPr lang="en-US" dirty="0"/>
          </a:p>
        </p:txBody>
      </p:sp>
      <p:sp>
        <p:nvSpPr>
          <p:cNvPr id="5" name="矩形 4">
            <a:extLst>
              <a:ext uri="{FF2B5EF4-FFF2-40B4-BE49-F238E27FC236}">
                <a16:creationId xmlns:a16="http://schemas.microsoft.com/office/drawing/2014/main" id="{37192DA3-76B2-4172-9C48-DA28A781D4B6}"/>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没有技术进步的新古典增长模型</a:t>
            </a:r>
            <a:endParaRPr lang="en-US" altLang="zh-CN" dirty="0">
              <a:solidFill>
                <a:srgbClr val="6B748A"/>
              </a:solidFill>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9F423577-3F6D-4B2B-B14E-2E08E7D347D7}"/>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AFF13B50-BF59-4D40-8591-4560679DA6A5}"/>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ED7412E0-FEA2-44F3-ABCE-A207D3431C84}"/>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80F0E0F8-52CE-420F-9DB9-53988B955C3F}"/>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6CC2EB4A-1A0C-41E2-83C4-DF917C9F89EA}"/>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90507911-8BDE-4060-8182-D0F2E5538B4A}"/>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8F6B73DC-20F0-428C-94AE-4B693DF928C3}"/>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385120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0" y="1476449"/>
            <a:ext cx="5166935" cy="32004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1676400" y="4448249"/>
                <a:ext cx="45720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a:rPr>
                        <m:t>𝑶</m:t>
                      </m:r>
                    </m:oMath>
                  </m:oMathPara>
                </a14:m>
                <a:endParaRPr lang="en-US" sz="1400" b="1" dirty="0"/>
              </a:p>
            </p:txBody>
          </p:sp>
        </mc:Choice>
        <mc:Fallback xmlns="">
          <p:sp>
            <p:nvSpPr>
              <p:cNvPr id="5" name="TextBox 4"/>
              <p:cNvSpPr txBox="1">
                <a:spLocks noRot="1" noChangeAspect="1" noMove="1" noResize="1" noEditPoints="1" noAdjustHandles="1" noChangeArrowheads="1" noChangeShapeType="1" noTextEdit="1"/>
              </p:cNvSpPr>
              <p:nvPr/>
            </p:nvSpPr>
            <p:spPr>
              <a:xfrm>
                <a:off x="1676400" y="4448249"/>
                <a:ext cx="457200" cy="3077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600200" y="1171649"/>
                <a:ext cx="1219200" cy="307777"/>
              </a:xfrm>
              <a:prstGeom prst="rect">
                <a:avLst/>
              </a:prstGeom>
              <a:noFill/>
            </p:spPr>
            <p:txBody>
              <a:bodyPr wrap="square" rtlCol="0">
                <a:spAutoFit/>
              </a:bodyPr>
              <a:lstStyle/>
              <a:p>
                <a14:m>
                  <m:oMath xmlns:m="http://schemas.openxmlformats.org/officeDocument/2006/math">
                    <m:r>
                      <a:rPr lang="en-US" sz="1400" b="1" i="1" smtClean="0">
                        <a:latin typeface="Cambria Math"/>
                      </a:rPr>
                      <m:t>𝒚</m:t>
                    </m:r>
                  </m:oMath>
                </a14:m>
                <a:r>
                  <a:rPr lang="en-US" altLang="zh-CN" sz="1400" b="1" dirty="0"/>
                  <a:t>, </a:t>
                </a:r>
                <a:r>
                  <a:rPr lang="zh-CN" altLang="en-US" sz="1400" b="1" dirty="0"/>
                  <a:t>人均产出</a:t>
                </a:r>
                <a:endParaRPr lang="en-US" sz="14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1600200" y="1171649"/>
                <a:ext cx="1219200" cy="307777"/>
              </a:xfrm>
              <a:prstGeom prst="rect">
                <a:avLst/>
              </a:prstGeom>
              <a:blipFill>
                <a:blip r:embed="rId4"/>
                <a:stretch>
                  <a:fillRect t="-7843" b="-215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071935" y="4356507"/>
                <a:ext cx="1219200" cy="307777"/>
              </a:xfrm>
              <a:prstGeom prst="rect">
                <a:avLst/>
              </a:prstGeom>
              <a:noFill/>
            </p:spPr>
            <p:txBody>
              <a:bodyPr wrap="square" rtlCol="0">
                <a:spAutoFit/>
              </a:bodyPr>
              <a:lstStyle/>
              <a:p>
                <a14:m>
                  <m:oMath xmlns:m="http://schemas.openxmlformats.org/officeDocument/2006/math">
                    <m:r>
                      <a:rPr lang="en-US" sz="1400" b="1" i="1" smtClean="0">
                        <a:latin typeface="Cambria Math"/>
                      </a:rPr>
                      <m:t>𝒌</m:t>
                    </m:r>
                  </m:oMath>
                </a14:m>
                <a:r>
                  <a:rPr lang="en-US" altLang="zh-CN" sz="1400" b="1" dirty="0"/>
                  <a:t>, </a:t>
                </a:r>
                <a:r>
                  <a:rPr lang="zh-CN" altLang="en-US" sz="1400" b="1" dirty="0"/>
                  <a:t>人均资本</a:t>
                </a:r>
                <a:endParaRPr lang="en-US" sz="14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7071935" y="4356507"/>
                <a:ext cx="1219200" cy="307777"/>
              </a:xfrm>
              <a:prstGeom prst="rect">
                <a:avLst/>
              </a:prstGeom>
              <a:blipFill>
                <a:blip r:embed="rId5"/>
                <a:stretch>
                  <a:fillRect t="-8000" b="-2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934199" y="1476449"/>
                <a:ext cx="1356935" cy="307777"/>
              </a:xfrm>
              <a:prstGeom prst="rect">
                <a:avLst/>
              </a:prstGeom>
              <a:noFill/>
            </p:spPr>
            <p:txBody>
              <a:bodyPr wrap="square" rtlCol="0">
                <a:spAutoFit/>
              </a:bodyPr>
              <a:lstStyle/>
              <a:p>
                <a14:m>
                  <m:oMath xmlns:m="http://schemas.openxmlformats.org/officeDocument/2006/math">
                    <m:r>
                      <a:rPr lang="en-US" sz="1400" b="1" i="1" smtClean="0">
                        <a:latin typeface="Cambria Math"/>
                      </a:rPr>
                      <m:t>𝒇</m:t>
                    </m:r>
                    <m:d>
                      <m:dPr>
                        <m:ctrlPr>
                          <a:rPr lang="en-US" sz="1400" b="1" i="1" smtClean="0">
                            <a:latin typeface="Cambria Math" panose="02040503050406030204" pitchFamily="18" charset="0"/>
                          </a:rPr>
                        </m:ctrlPr>
                      </m:dPr>
                      <m:e>
                        <m:r>
                          <a:rPr lang="en-US" sz="1400" b="1" i="1" smtClean="0">
                            <a:latin typeface="Cambria Math"/>
                          </a:rPr>
                          <m:t>𝒌</m:t>
                        </m:r>
                      </m:e>
                    </m:d>
                  </m:oMath>
                </a14:m>
                <a:r>
                  <a:rPr lang="en-US" altLang="zh-CN" sz="1400" b="1" dirty="0"/>
                  <a:t>, </a:t>
                </a:r>
                <a:r>
                  <a:rPr lang="zh-CN" altLang="en-US" sz="1400" b="1" dirty="0"/>
                  <a:t>人均产出</a:t>
                </a:r>
                <a:endParaRPr lang="en-US" sz="14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6934199" y="1476449"/>
                <a:ext cx="1356935" cy="307777"/>
              </a:xfrm>
              <a:prstGeom prst="rect">
                <a:avLst/>
              </a:prstGeom>
              <a:blipFill>
                <a:blip r:embed="rId6"/>
                <a:stretch>
                  <a:fillRect t="-7843" r="-897" b="-215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934200" y="2922759"/>
                <a:ext cx="1219200" cy="307777"/>
              </a:xfrm>
              <a:prstGeom prst="rect">
                <a:avLst/>
              </a:prstGeom>
              <a:noFill/>
            </p:spPr>
            <p:txBody>
              <a:bodyPr wrap="square" rtlCol="0">
                <a:spAutoFit/>
              </a:bodyPr>
              <a:lstStyle/>
              <a:p>
                <a14:m>
                  <m:oMath xmlns:m="http://schemas.openxmlformats.org/officeDocument/2006/math">
                    <m:r>
                      <a:rPr lang="en-US" sz="1400" b="1" i="1" smtClean="0">
                        <a:latin typeface="Cambria Math"/>
                      </a:rPr>
                      <m:t>𝒔𝒇</m:t>
                    </m:r>
                    <m:d>
                      <m:dPr>
                        <m:ctrlPr>
                          <a:rPr lang="en-US" sz="1400" b="1" i="1" smtClean="0">
                            <a:latin typeface="Cambria Math" panose="02040503050406030204" pitchFamily="18" charset="0"/>
                          </a:rPr>
                        </m:ctrlPr>
                      </m:dPr>
                      <m:e>
                        <m:r>
                          <a:rPr lang="en-US" sz="1400" b="1" i="1" smtClean="0">
                            <a:latin typeface="Cambria Math"/>
                          </a:rPr>
                          <m:t>𝒌</m:t>
                        </m:r>
                      </m:e>
                    </m:d>
                  </m:oMath>
                </a14:m>
                <a:r>
                  <a:rPr lang="en-US" altLang="zh-CN" sz="1400" b="1" dirty="0"/>
                  <a:t>, </a:t>
                </a:r>
                <a:r>
                  <a:rPr lang="zh-CN" altLang="en-US" sz="1400" b="1" dirty="0"/>
                  <a:t>投资</a:t>
                </a:r>
                <a:endParaRPr lang="en-US" sz="1400" b="1" dirty="0"/>
              </a:p>
            </p:txBody>
          </p:sp>
        </mc:Choice>
        <mc:Fallback xmlns="">
          <p:sp>
            <p:nvSpPr>
              <p:cNvPr id="9" name="TextBox 8"/>
              <p:cNvSpPr txBox="1">
                <a:spLocks noRot="1" noChangeAspect="1" noMove="1" noResize="1" noEditPoints="1" noAdjustHandles="1" noChangeArrowheads="1" noChangeShapeType="1" noTextEdit="1"/>
              </p:cNvSpPr>
              <p:nvPr/>
            </p:nvSpPr>
            <p:spPr>
              <a:xfrm>
                <a:off x="6934200" y="2922759"/>
                <a:ext cx="1219200" cy="307777"/>
              </a:xfrm>
              <a:prstGeom prst="rect">
                <a:avLst/>
              </a:prstGeom>
              <a:blipFill>
                <a:blip r:embed="rId7"/>
                <a:stretch>
                  <a:fillRect t="-5882" b="-21569"/>
                </a:stretch>
              </a:blipFill>
            </p:spPr>
            <p:txBody>
              <a:bodyPr/>
              <a:lstStyle/>
              <a:p>
                <a:r>
                  <a:rPr lang="zh-CN" altLang="en-US">
                    <a:noFill/>
                  </a:rPr>
                  <a:t> </a:t>
                </a:r>
              </a:p>
            </p:txBody>
          </p:sp>
        </mc:Fallback>
      </mc:AlternateContent>
      <p:sp>
        <p:nvSpPr>
          <p:cNvPr id="10" name="Content Placeholder 2"/>
          <p:cNvSpPr>
            <a:spLocks noGrp="1"/>
          </p:cNvSpPr>
          <p:nvPr>
            <p:ph idx="1"/>
          </p:nvPr>
        </p:nvSpPr>
        <p:spPr>
          <a:xfrm>
            <a:off x="457200" y="825177"/>
            <a:ext cx="8229600" cy="3394472"/>
          </a:xfrm>
        </p:spPr>
        <p:txBody>
          <a:bodyPr/>
          <a:lstStyle/>
          <a:p>
            <a:pPr marL="0" indent="0" algn="ctr">
              <a:buNone/>
            </a:pPr>
            <a:r>
              <a:rPr lang="zh-CN" altLang="en-US" sz="1800" b="1" dirty="0"/>
              <a:t>新古典模型的稳态</a:t>
            </a:r>
            <a:endParaRPr lang="en-US" sz="1800" b="1" dirty="0"/>
          </a:p>
        </p:txBody>
      </p:sp>
      <p:cxnSp>
        <p:nvCxnSpPr>
          <p:cNvPr id="12" name="Straight Connector 11"/>
          <p:cNvCxnSpPr/>
          <p:nvPr/>
        </p:nvCxnSpPr>
        <p:spPr>
          <a:xfrm flipV="1">
            <a:off x="2002442" y="1325537"/>
            <a:ext cx="4703158" cy="31848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6400800" y="1095449"/>
                <a:ext cx="135693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400" b="1" i="1" smtClean="0">
                              <a:latin typeface="Cambria Math" panose="02040503050406030204" pitchFamily="18" charset="0"/>
                            </a:rPr>
                          </m:ctrlPr>
                        </m:dPr>
                        <m:e>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𝒈</m:t>
                              </m:r>
                            </m:e>
                            <m:sub>
                              <m:r>
                                <a:rPr lang="en-US" sz="1400" b="1" i="1" smtClean="0">
                                  <a:latin typeface="Cambria Math" panose="02040503050406030204" pitchFamily="18" charset="0"/>
                                </a:rPr>
                                <m:t>𝑵</m:t>
                              </m:r>
                            </m:sub>
                          </m:sSub>
                          <m:r>
                            <a:rPr lang="en-US" sz="1400" b="1" i="1" smtClean="0">
                              <a:latin typeface="Cambria Math"/>
                            </a:rPr>
                            <m:t>+</m:t>
                          </m:r>
                          <m:r>
                            <a:rPr lang="en-US" sz="1400" b="1" i="1" smtClean="0">
                              <a:latin typeface="Cambria Math"/>
                            </a:rPr>
                            <m:t>𝜹</m:t>
                          </m:r>
                        </m:e>
                      </m:d>
                      <m:r>
                        <a:rPr lang="en-US" sz="1400" b="1" i="1" smtClean="0">
                          <a:latin typeface="Cambria Math"/>
                        </a:rPr>
                        <m:t>𝒌</m:t>
                      </m:r>
                    </m:oMath>
                  </m:oMathPara>
                </a14:m>
                <a:endParaRPr lang="en-US" sz="1400"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6400800" y="1095449"/>
                <a:ext cx="1356935" cy="307777"/>
              </a:xfrm>
              <a:prstGeom prst="rect">
                <a:avLst/>
              </a:prstGeom>
              <a:blipFill>
                <a:blip r:embed="rId8"/>
                <a:stretch>
                  <a:fillRect b="-2000"/>
                </a:stretch>
              </a:blipFill>
            </p:spPr>
            <p:txBody>
              <a:bodyPr/>
              <a:lstStyle/>
              <a:p>
                <a:r>
                  <a:rPr lang="en-US">
                    <a:noFill/>
                  </a:rPr>
                  <a:t> </a:t>
                </a:r>
              </a:p>
            </p:txBody>
          </p:sp>
        </mc:Fallback>
      </mc:AlternateContent>
      <p:cxnSp>
        <p:nvCxnSpPr>
          <p:cNvPr id="15" name="Straight Connector 14"/>
          <p:cNvCxnSpPr/>
          <p:nvPr/>
        </p:nvCxnSpPr>
        <p:spPr>
          <a:xfrm flipV="1">
            <a:off x="3400425" y="2619449"/>
            <a:ext cx="0" cy="188618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65466" y="3527582"/>
            <a:ext cx="69917" cy="699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p:cNvSpPr txBox="1"/>
              <p:nvPr/>
            </p:nvSpPr>
            <p:spPr>
              <a:xfrm>
                <a:off x="3124200" y="4448249"/>
                <a:ext cx="60960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a:rPr>
                            <m:t>𝒌</m:t>
                          </m:r>
                        </m:e>
                        <m:sub>
                          <m:r>
                            <a:rPr lang="en-US" sz="1400" b="1" i="1" smtClean="0">
                              <a:latin typeface="Cambria Math"/>
                            </a:rPr>
                            <m:t>𝑨</m:t>
                          </m:r>
                        </m:sub>
                      </m:sSub>
                    </m:oMath>
                  </m:oMathPara>
                </a14:m>
                <a:endParaRPr lang="en-US" sz="1400" b="1" dirty="0"/>
              </a:p>
            </p:txBody>
          </p:sp>
        </mc:Choice>
        <mc:Fallback xmlns="">
          <p:sp>
            <p:nvSpPr>
              <p:cNvPr id="18" name="TextBox 17"/>
              <p:cNvSpPr txBox="1">
                <a:spLocks noRot="1" noChangeAspect="1" noMove="1" noResize="1" noEditPoints="1" noAdjustHandles="1" noChangeArrowheads="1" noChangeShapeType="1" noTextEdit="1"/>
              </p:cNvSpPr>
              <p:nvPr/>
            </p:nvSpPr>
            <p:spPr>
              <a:xfrm>
                <a:off x="3124200" y="4448249"/>
                <a:ext cx="609600" cy="30777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390900" y="3530872"/>
                <a:ext cx="876300" cy="307777"/>
              </a:xfrm>
              <a:prstGeom prst="rect">
                <a:avLst/>
              </a:prstGeom>
              <a:noFill/>
            </p:spPr>
            <p:txBody>
              <a:bodyPr wrap="square" rtlCol="0">
                <a:spAutoFit/>
              </a:bodyPr>
              <a:lstStyle/>
              <a:p>
                <a14:m>
                  <m:oMath xmlns:m="http://schemas.openxmlformats.org/officeDocument/2006/math">
                    <m:r>
                      <a:rPr lang="en-US" sz="1400" b="1" i="1" smtClean="0">
                        <a:solidFill>
                          <a:srgbClr val="FF0000"/>
                        </a:solidFill>
                        <a:latin typeface="Cambria Math"/>
                      </a:rPr>
                      <m:t>𝑨</m:t>
                    </m:r>
                  </m:oMath>
                </a14:m>
                <a:r>
                  <a:rPr lang="en-US" sz="1400" b="1" dirty="0">
                    <a:solidFill>
                      <a:srgbClr val="FF0000"/>
                    </a:solidFill>
                    <a:latin typeface="Times New Roman" panose="02020603050405020304" pitchFamily="18" charset="0"/>
                    <a:cs typeface="Times New Roman" panose="02020603050405020304" pitchFamily="18" charset="0"/>
                  </a:rPr>
                  <a:t> (</a:t>
                </a:r>
                <a:r>
                  <a:rPr lang="zh-CN" altLang="en-US" sz="1400" b="1" dirty="0">
                    <a:solidFill>
                      <a:srgbClr val="FF0000"/>
                    </a:solidFill>
                    <a:latin typeface="Times New Roman" panose="02020603050405020304" pitchFamily="18" charset="0"/>
                    <a:cs typeface="Times New Roman" panose="02020603050405020304" pitchFamily="18" charset="0"/>
                  </a:rPr>
                  <a:t>稳态</a:t>
                </a:r>
                <a:r>
                  <a:rPr lang="en-US" altLang="zh-CN" sz="1400" b="1" dirty="0">
                    <a:solidFill>
                      <a:srgbClr val="FF0000"/>
                    </a:solidFill>
                    <a:latin typeface="Times New Roman" panose="02020603050405020304" pitchFamily="18" charset="0"/>
                    <a:cs typeface="Times New Roman" panose="02020603050405020304" pitchFamily="18" charset="0"/>
                  </a:rPr>
                  <a:t>)</a:t>
                </a:r>
                <a:endParaRPr lang="en-US" sz="1400" b="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390900" y="3530872"/>
                <a:ext cx="876300" cy="307777"/>
              </a:xfrm>
              <a:prstGeom prst="rect">
                <a:avLst/>
              </a:prstGeom>
              <a:blipFill>
                <a:blip r:embed="rId10"/>
                <a:stretch>
                  <a:fillRect t="-5882" b="-21569"/>
                </a:stretch>
              </a:blipFill>
            </p:spPr>
            <p:txBody>
              <a:bodyPr/>
              <a:lstStyle/>
              <a:p>
                <a:r>
                  <a:rPr lang="zh-CN" altLang="en-US">
                    <a:noFill/>
                  </a:rPr>
                  <a:t> </a:t>
                </a:r>
              </a:p>
            </p:txBody>
          </p:sp>
        </mc:Fallback>
      </mc:AlternateContent>
      <p:cxnSp>
        <p:nvCxnSpPr>
          <p:cNvPr id="21" name="Straight Connector 20"/>
          <p:cNvCxnSpPr/>
          <p:nvPr/>
        </p:nvCxnSpPr>
        <p:spPr>
          <a:xfrm>
            <a:off x="2000216" y="2638499"/>
            <a:ext cx="136525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002442" y="3559482"/>
            <a:ext cx="136525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1524000" y="3381449"/>
                <a:ext cx="60960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a:rPr>
                        <m:t>𝒔</m:t>
                      </m:r>
                      <m:sSub>
                        <m:sSubPr>
                          <m:ctrlPr>
                            <a:rPr lang="en-US" sz="1400" b="1" i="1" smtClean="0">
                              <a:latin typeface="Cambria Math" panose="02040503050406030204" pitchFamily="18" charset="0"/>
                            </a:rPr>
                          </m:ctrlPr>
                        </m:sSubPr>
                        <m:e>
                          <m:r>
                            <a:rPr lang="en-US" sz="1400" b="1" i="1" smtClean="0">
                              <a:latin typeface="Cambria Math"/>
                            </a:rPr>
                            <m:t>𝒚</m:t>
                          </m:r>
                        </m:e>
                        <m:sub>
                          <m:r>
                            <a:rPr lang="en-US" sz="1400" b="1" i="1" smtClean="0">
                              <a:latin typeface="Cambria Math"/>
                            </a:rPr>
                            <m:t>𝑨</m:t>
                          </m:r>
                        </m:sub>
                      </m:sSub>
                    </m:oMath>
                  </m:oMathPara>
                </a14:m>
                <a:endParaRPr lang="en-US" sz="1400" b="1" dirty="0"/>
              </a:p>
            </p:txBody>
          </p:sp>
        </mc:Choice>
        <mc:Fallback xmlns="">
          <p:sp>
            <p:nvSpPr>
              <p:cNvPr id="25" name="TextBox 24"/>
              <p:cNvSpPr txBox="1">
                <a:spLocks noRot="1" noChangeAspect="1" noMove="1" noResize="1" noEditPoints="1" noAdjustHandles="1" noChangeArrowheads="1" noChangeShapeType="1" noTextEdit="1"/>
              </p:cNvSpPr>
              <p:nvPr/>
            </p:nvSpPr>
            <p:spPr>
              <a:xfrm>
                <a:off x="1524000" y="3381449"/>
                <a:ext cx="609600" cy="307777"/>
              </a:xfrm>
              <a:prstGeom prst="rect">
                <a:avLst/>
              </a:prstGeom>
              <a:blipFill>
                <a:blip r:embed="rId11"/>
                <a:stretch>
                  <a:fillRect b="-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524000" y="2464072"/>
                <a:ext cx="60960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a:rPr>
                            <m:t>𝒚</m:t>
                          </m:r>
                        </m:e>
                        <m:sub>
                          <m:r>
                            <a:rPr lang="en-US" sz="1400" b="1" i="1" smtClean="0">
                              <a:latin typeface="Cambria Math"/>
                            </a:rPr>
                            <m:t>𝑨</m:t>
                          </m:r>
                        </m:sub>
                      </m:sSub>
                    </m:oMath>
                  </m:oMathPara>
                </a14:m>
                <a:endParaRPr lang="en-US" sz="1400" b="1" dirty="0"/>
              </a:p>
            </p:txBody>
          </p:sp>
        </mc:Choice>
        <mc:Fallback xmlns="">
          <p:sp>
            <p:nvSpPr>
              <p:cNvPr id="26" name="TextBox 25"/>
              <p:cNvSpPr txBox="1">
                <a:spLocks noRot="1" noChangeAspect="1" noMove="1" noResize="1" noEditPoints="1" noAdjustHandles="1" noChangeArrowheads="1" noChangeShapeType="1" noTextEdit="1"/>
              </p:cNvSpPr>
              <p:nvPr/>
            </p:nvSpPr>
            <p:spPr>
              <a:xfrm>
                <a:off x="1524000" y="2464072"/>
                <a:ext cx="609600" cy="307777"/>
              </a:xfrm>
              <a:prstGeom prst="rect">
                <a:avLst/>
              </a:prstGeom>
              <a:blipFill>
                <a:blip r:embed="rId12"/>
                <a:stretch>
                  <a:fillRect/>
                </a:stretch>
              </a:blipFill>
            </p:spPr>
            <p:txBody>
              <a:bodyPr/>
              <a:lstStyle/>
              <a:p>
                <a:r>
                  <a:rPr lang="zh-CN" altLang="en-US">
                    <a:noFill/>
                  </a:rPr>
                  <a:t> </a:t>
                </a:r>
              </a:p>
            </p:txBody>
          </p:sp>
        </mc:Fallback>
      </mc:AlternateContent>
      <p:cxnSp>
        <p:nvCxnSpPr>
          <p:cNvPr id="28" name="Straight Arrow Connector 27"/>
          <p:cNvCxnSpPr/>
          <p:nvPr/>
        </p:nvCxnSpPr>
        <p:spPr>
          <a:xfrm>
            <a:off x="2209800" y="4510629"/>
            <a:ext cx="304800" cy="0"/>
          </a:xfrm>
          <a:prstGeom prst="straightConnector1">
            <a:avLst/>
          </a:prstGeom>
          <a:ln w="19050">
            <a:tailEnd type="stealth" w="med"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514600" y="4510629"/>
            <a:ext cx="304800" cy="0"/>
          </a:xfrm>
          <a:prstGeom prst="straightConnector1">
            <a:avLst/>
          </a:prstGeom>
          <a:ln w="19050">
            <a:tailEnd type="stealth" w="med"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819400" y="4510629"/>
            <a:ext cx="304800" cy="0"/>
          </a:xfrm>
          <a:prstGeom prst="straightConnector1">
            <a:avLst/>
          </a:prstGeom>
          <a:ln w="19050">
            <a:tailEnd type="stealth" w="med"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4426933" y="4510629"/>
            <a:ext cx="297467" cy="0"/>
          </a:xfrm>
          <a:prstGeom prst="straightConnector1">
            <a:avLst/>
          </a:prstGeom>
          <a:ln w="19050">
            <a:tailEnd type="stealth" w="med"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101987" y="4510629"/>
            <a:ext cx="324946" cy="0"/>
          </a:xfrm>
          <a:prstGeom prst="straightConnector1">
            <a:avLst/>
          </a:prstGeom>
          <a:ln w="19050">
            <a:tailEnd type="stealth" w="med"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3741133" y="4510629"/>
            <a:ext cx="335567" cy="0"/>
          </a:xfrm>
          <a:prstGeom prst="straightConnector1">
            <a:avLst/>
          </a:prstGeom>
          <a:ln w="19050">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1158" y="3925029"/>
                <a:ext cx="1773842" cy="523220"/>
              </a:xfrm>
              <a:prstGeom prst="rect">
                <a:avLst/>
              </a:prstGeom>
              <a:noFill/>
              <a:ln>
                <a:solidFill>
                  <a:schemeClr val="accent1"/>
                </a:solidFill>
              </a:ln>
            </p:spPr>
            <p:txBody>
              <a:bodyPr wrap="square" rtlCol="0">
                <a:spAutoFit/>
              </a:bodyPr>
              <a:lstStyle/>
              <a:p>
                <a:pPr algn="ctr"/>
                <a:r>
                  <a:rPr lang="zh-CN" altLang="en-US" sz="1400" dirty="0"/>
                  <a:t>如果</a:t>
                </a:r>
                <a14:m>
                  <m:oMath xmlns:m="http://schemas.openxmlformats.org/officeDocument/2006/math">
                    <m:r>
                      <a:rPr lang="en-US" altLang="zh-CN" sz="1400" b="0" i="1" smtClean="0">
                        <a:latin typeface="Cambria Math"/>
                      </a:rPr>
                      <m:t>𝑘</m:t>
                    </m:r>
                    <m:r>
                      <a:rPr lang="en-US" altLang="zh-CN" sz="1400" b="0" i="1" smtClean="0">
                        <a:latin typeface="Cambria Math"/>
                      </a:rPr>
                      <m:t>&lt;</m:t>
                    </m:r>
                    <m:sSub>
                      <m:sSubPr>
                        <m:ctrlPr>
                          <a:rPr lang="en-US" altLang="zh-CN" sz="1400" b="0" i="1" smtClean="0">
                            <a:latin typeface="Cambria Math" panose="02040503050406030204" pitchFamily="18" charset="0"/>
                          </a:rPr>
                        </m:ctrlPr>
                      </m:sSubPr>
                      <m:e>
                        <m:r>
                          <a:rPr lang="en-US" altLang="zh-CN" sz="1400" b="0" i="1" smtClean="0">
                            <a:latin typeface="Cambria Math"/>
                          </a:rPr>
                          <m:t>𝑘</m:t>
                        </m:r>
                      </m:e>
                      <m:sub>
                        <m:r>
                          <a:rPr lang="en-US" altLang="zh-CN" sz="1400" b="0" i="1" smtClean="0">
                            <a:latin typeface="Cambria Math"/>
                          </a:rPr>
                          <m:t>𝐴</m:t>
                        </m:r>
                      </m:sub>
                    </m:sSub>
                  </m:oMath>
                </a14:m>
                <a:r>
                  <a:rPr lang="zh-CN" altLang="en-US" sz="1400" dirty="0"/>
                  <a:t>，那么</a:t>
                </a:r>
                <a:endParaRPr lang="en-US" altLang="zh-CN" sz="1400" dirty="0"/>
              </a:p>
              <a:p>
                <a:pPr algn="ctr"/>
                <a14:m>
                  <m:oMath xmlns:m="http://schemas.openxmlformats.org/officeDocument/2006/math">
                    <m:r>
                      <a:rPr lang="en-US" altLang="zh-CN" sz="1400" b="0" i="1" smtClean="0">
                        <a:latin typeface="Cambria Math"/>
                      </a:rPr>
                      <m:t>𝑘</m:t>
                    </m:r>
                  </m:oMath>
                </a14:m>
                <a:r>
                  <a:rPr lang="zh-CN" altLang="en-US" sz="1400" dirty="0"/>
                  <a:t>将增加，向</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a:rPr>
                          <m:t>𝑘</m:t>
                        </m:r>
                      </m:e>
                      <m:sub>
                        <m:r>
                          <a:rPr lang="en-US" altLang="zh-CN" sz="1400" b="0" i="1" smtClean="0">
                            <a:latin typeface="Cambria Math"/>
                          </a:rPr>
                          <m:t>𝐴</m:t>
                        </m:r>
                      </m:sub>
                    </m:sSub>
                  </m:oMath>
                </a14:m>
                <a:r>
                  <a:rPr lang="zh-CN" altLang="en-US" sz="1400" dirty="0"/>
                  <a:t>收敛</a:t>
                </a:r>
                <a:endParaRPr lang="en-US" sz="1400" dirty="0"/>
              </a:p>
            </p:txBody>
          </p:sp>
        </mc:Choice>
        <mc:Fallback xmlns="">
          <p:sp>
            <p:nvSpPr>
              <p:cNvPr id="3" name="TextBox 2"/>
              <p:cNvSpPr txBox="1">
                <a:spLocks noRot="1" noChangeAspect="1" noMove="1" noResize="1" noEditPoints="1" noAdjustHandles="1" noChangeArrowheads="1" noChangeShapeType="1" noTextEdit="1"/>
              </p:cNvSpPr>
              <p:nvPr/>
            </p:nvSpPr>
            <p:spPr>
              <a:xfrm>
                <a:off x="131158" y="3925029"/>
                <a:ext cx="1773842" cy="523220"/>
              </a:xfrm>
              <a:prstGeom prst="rect">
                <a:avLst/>
              </a:prstGeom>
              <a:blipFill>
                <a:blip r:embed="rId13"/>
                <a:stretch>
                  <a:fillRect t="-3409" b="-6818"/>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245958" y="3914849"/>
                <a:ext cx="1773842" cy="523220"/>
              </a:xfrm>
              <a:prstGeom prst="rect">
                <a:avLst/>
              </a:prstGeom>
              <a:noFill/>
              <a:ln>
                <a:solidFill>
                  <a:schemeClr val="accent1"/>
                </a:solidFill>
              </a:ln>
            </p:spPr>
            <p:txBody>
              <a:bodyPr wrap="square" rtlCol="0">
                <a:spAutoFit/>
              </a:bodyPr>
              <a:lstStyle/>
              <a:p>
                <a:pPr algn="ctr"/>
                <a:r>
                  <a:rPr lang="zh-CN" altLang="en-US" sz="1400" dirty="0"/>
                  <a:t>如果</a:t>
                </a:r>
                <a14:m>
                  <m:oMath xmlns:m="http://schemas.openxmlformats.org/officeDocument/2006/math">
                    <m:r>
                      <a:rPr lang="en-US" altLang="zh-CN" sz="1400" b="0" i="1" smtClean="0">
                        <a:latin typeface="Cambria Math"/>
                      </a:rPr>
                      <m:t>𝑘</m:t>
                    </m:r>
                    <m:r>
                      <a:rPr lang="en-US" altLang="zh-CN" sz="1400" b="0" i="1" smtClean="0">
                        <a:latin typeface="Cambria Math"/>
                      </a:rPr>
                      <m:t>&gt;</m:t>
                    </m:r>
                    <m:sSub>
                      <m:sSubPr>
                        <m:ctrlPr>
                          <a:rPr lang="en-US" altLang="zh-CN" sz="1400" i="1" smtClean="0">
                            <a:latin typeface="Cambria Math" panose="02040503050406030204" pitchFamily="18" charset="0"/>
                          </a:rPr>
                        </m:ctrlPr>
                      </m:sSubPr>
                      <m:e>
                        <m:r>
                          <a:rPr lang="en-US" altLang="zh-CN" sz="1400" b="0" i="1" smtClean="0">
                            <a:latin typeface="Cambria Math"/>
                          </a:rPr>
                          <m:t>𝑘</m:t>
                        </m:r>
                      </m:e>
                      <m:sub>
                        <m:r>
                          <a:rPr lang="en-US" altLang="zh-CN" sz="1400" b="0" i="1" smtClean="0">
                            <a:latin typeface="Cambria Math"/>
                          </a:rPr>
                          <m:t>𝐴</m:t>
                        </m:r>
                      </m:sub>
                    </m:sSub>
                  </m:oMath>
                </a14:m>
                <a:r>
                  <a:rPr lang="zh-CN" altLang="en-US" sz="1400" dirty="0"/>
                  <a:t>，那么</a:t>
                </a:r>
                <a:endParaRPr lang="en-US" altLang="zh-CN" sz="1400" dirty="0"/>
              </a:p>
              <a:p>
                <a:pPr algn="ctr"/>
                <a14:m>
                  <m:oMath xmlns:m="http://schemas.openxmlformats.org/officeDocument/2006/math">
                    <m:r>
                      <a:rPr lang="en-US" altLang="zh-CN" sz="1400" b="0" i="1" smtClean="0">
                        <a:latin typeface="Cambria Math"/>
                      </a:rPr>
                      <m:t>𝑘</m:t>
                    </m:r>
                  </m:oMath>
                </a14:m>
                <a:r>
                  <a:rPr lang="zh-CN" altLang="en-US" sz="1400" dirty="0"/>
                  <a:t>将减少，向</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a:rPr>
                          <m:t>𝑘</m:t>
                        </m:r>
                      </m:e>
                      <m:sub>
                        <m:r>
                          <a:rPr lang="en-US" altLang="zh-CN" sz="1400" b="0" i="1" smtClean="0">
                            <a:latin typeface="Cambria Math"/>
                          </a:rPr>
                          <m:t>𝐴</m:t>
                        </m:r>
                      </m:sub>
                    </m:sSub>
                  </m:oMath>
                </a14:m>
                <a:r>
                  <a:rPr lang="zh-CN" altLang="en-US" sz="1400" dirty="0"/>
                  <a:t>收敛</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4245958" y="3914849"/>
                <a:ext cx="1773842" cy="523220"/>
              </a:xfrm>
              <a:prstGeom prst="rect">
                <a:avLst/>
              </a:prstGeom>
              <a:blipFill>
                <a:blip r:embed="rId14"/>
                <a:stretch>
                  <a:fillRect t="-3409" b="-7955"/>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427779" y="4114947"/>
                <a:ext cx="1088042" cy="320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latin typeface="Cambria Math" panose="02040503050406030204" pitchFamily="18" charset="0"/>
                            </a:rPr>
                          </m:ctrlPr>
                        </m:accPr>
                        <m:e>
                          <m:r>
                            <a:rPr lang="en-US" sz="1400" b="1" i="1" smtClean="0">
                              <a:latin typeface="Cambria Math"/>
                            </a:rPr>
                            <m:t>𝒌</m:t>
                          </m:r>
                        </m:e>
                      </m:acc>
                      <m:r>
                        <a:rPr lang="en-US" sz="1400" b="1" i="1" smtClean="0">
                          <a:latin typeface="Cambria Math"/>
                        </a:rPr>
                        <m:t>&gt;</m:t>
                      </m:r>
                      <m:r>
                        <a:rPr lang="en-US" sz="1400" b="1" i="1" smtClean="0">
                          <a:latin typeface="Cambria Math"/>
                        </a:rPr>
                        <m:t>𝟎</m:t>
                      </m:r>
                    </m:oMath>
                  </m:oMathPara>
                </a14:m>
                <a:endParaRPr lang="en-US" sz="1400"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2427779" y="4114947"/>
                <a:ext cx="1088042" cy="32028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352800" y="4117789"/>
                <a:ext cx="1088042" cy="320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latin typeface="Cambria Math" panose="02040503050406030204" pitchFamily="18" charset="0"/>
                            </a:rPr>
                          </m:ctrlPr>
                        </m:accPr>
                        <m:e>
                          <m:r>
                            <a:rPr lang="en-US" sz="1400" b="1" i="1" smtClean="0">
                              <a:latin typeface="Cambria Math"/>
                            </a:rPr>
                            <m:t>𝒌</m:t>
                          </m:r>
                        </m:e>
                      </m:acc>
                      <m:r>
                        <a:rPr lang="en-US" sz="1400" b="1" i="1" smtClean="0">
                          <a:latin typeface="Cambria Math"/>
                        </a:rPr>
                        <m:t>&lt;</m:t>
                      </m:r>
                      <m:r>
                        <a:rPr lang="en-US" sz="1400" b="1" i="1" smtClean="0">
                          <a:latin typeface="Cambria Math"/>
                        </a:rPr>
                        <m:t>𝟎</m:t>
                      </m:r>
                    </m:oMath>
                  </m:oMathPara>
                </a14:m>
                <a:endParaRPr lang="en-US" sz="1400" b="1" dirty="0"/>
              </a:p>
            </p:txBody>
          </p:sp>
        </mc:Choice>
        <mc:Fallback xmlns="">
          <p:sp>
            <p:nvSpPr>
              <p:cNvPr id="29" name="TextBox 28"/>
              <p:cNvSpPr txBox="1">
                <a:spLocks noRot="1" noChangeAspect="1" noMove="1" noResize="1" noEditPoints="1" noAdjustHandles="1" noChangeArrowheads="1" noChangeShapeType="1" noTextEdit="1"/>
              </p:cNvSpPr>
              <p:nvPr/>
            </p:nvSpPr>
            <p:spPr>
              <a:xfrm>
                <a:off x="3352800" y="4117789"/>
                <a:ext cx="1088042" cy="320280"/>
              </a:xfrm>
              <a:prstGeom prst="rect">
                <a:avLst/>
              </a:prstGeom>
              <a:blipFill>
                <a:blip r:embed="rId16"/>
                <a:stretch>
                  <a:fillRect/>
                </a:stretch>
              </a:blipFill>
            </p:spPr>
            <p:txBody>
              <a:bodyPr/>
              <a:lstStyle/>
              <a:p>
                <a:r>
                  <a:rPr lang="zh-CN" altLang="en-US">
                    <a:noFill/>
                  </a:rPr>
                  <a:t> </a:t>
                </a:r>
              </a:p>
            </p:txBody>
          </p:sp>
        </mc:Fallback>
      </mc:AlternateContent>
      <p:sp>
        <p:nvSpPr>
          <p:cNvPr id="33" name="矩形 32">
            <a:extLst>
              <a:ext uri="{FF2B5EF4-FFF2-40B4-BE49-F238E27FC236}">
                <a16:creationId xmlns:a16="http://schemas.microsoft.com/office/drawing/2014/main" id="{7D42524A-B315-469B-8D03-6C479690D4AD}"/>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没有技术进步的新古典增长模型</a:t>
            </a:r>
            <a:endParaRPr lang="en-US" altLang="zh-CN" dirty="0">
              <a:solidFill>
                <a:srgbClr val="6B748A"/>
              </a:solidFill>
              <a:latin typeface="微软雅黑" panose="020B0503020204020204" pitchFamily="34" charset="-122"/>
              <a:ea typeface="微软雅黑" panose="020B0503020204020204" pitchFamily="34" charset="-122"/>
            </a:endParaRPr>
          </a:p>
        </p:txBody>
      </p:sp>
      <p:grpSp>
        <p:nvGrpSpPr>
          <p:cNvPr id="36" name="组合 35">
            <a:extLst>
              <a:ext uri="{FF2B5EF4-FFF2-40B4-BE49-F238E27FC236}">
                <a16:creationId xmlns:a16="http://schemas.microsoft.com/office/drawing/2014/main" id="{9C7C2CCC-9AFE-4BE2-AA17-96501A007AEE}"/>
              </a:ext>
            </a:extLst>
          </p:cNvPr>
          <p:cNvGrpSpPr/>
          <p:nvPr/>
        </p:nvGrpSpPr>
        <p:grpSpPr>
          <a:xfrm>
            <a:off x="239334" y="290253"/>
            <a:ext cx="229174" cy="330963"/>
            <a:chOff x="362743" y="188119"/>
            <a:chExt cx="348993" cy="504000"/>
          </a:xfrm>
          <a:solidFill>
            <a:srgbClr val="6B748A"/>
          </a:solidFill>
        </p:grpSpPr>
        <p:sp>
          <p:nvSpPr>
            <p:cNvPr id="37" name="矩形: 圆角 36">
              <a:extLst>
                <a:ext uri="{FF2B5EF4-FFF2-40B4-BE49-F238E27FC236}">
                  <a16:creationId xmlns:a16="http://schemas.microsoft.com/office/drawing/2014/main" id="{08ADCEB9-B672-466E-AEE2-410929491865}"/>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38" name="矩形: 圆角 37">
              <a:extLst>
                <a:ext uri="{FF2B5EF4-FFF2-40B4-BE49-F238E27FC236}">
                  <a16:creationId xmlns:a16="http://schemas.microsoft.com/office/drawing/2014/main" id="{9A99F378-DAE3-49A1-9519-4EDD9D95EB38}"/>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39" name="矩形: 圆角 38">
              <a:extLst>
                <a:ext uri="{FF2B5EF4-FFF2-40B4-BE49-F238E27FC236}">
                  <a16:creationId xmlns:a16="http://schemas.microsoft.com/office/drawing/2014/main" id="{C65D8A4B-7876-4D6B-B879-9338EA346307}"/>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40" name="矩形: 圆角 39">
              <a:extLst>
                <a:ext uri="{FF2B5EF4-FFF2-40B4-BE49-F238E27FC236}">
                  <a16:creationId xmlns:a16="http://schemas.microsoft.com/office/drawing/2014/main" id="{DD6E77C2-6DBB-4170-881E-91B15AE1A402}"/>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41" name="直接连接符 40">
            <a:extLst>
              <a:ext uri="{FF2B5EF4-FFF2-40B4-BE49-F238E27FC236}">
                <a16:creationId xmlns:a16="http://schemas.microsoft.com/office/drawing/2014/main" id="{4040EE2B-856E-40A7-A80A-4A92E0416B29}"/>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A525E8BE-FE15-4A4D-830C-D9EFD331B72D}"/>
              </a:ext>
            </a:extLst>
          </p:cNvPr>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11496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7" grpId="0" animBg="1"/>
      <p:bldP spid="11" grpId="0"/>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a:extLst>
              <a:ext uri="{FF2B5EF4-FFF2-40B4-BE49-F238E27FC236}">
                <a16:creationId xmlns:a16="http://schemas.microsoft.com/office/drawing/2014/main" id="{80350CB0-361B-4E30-9BB9-87D470BB18B8}"/>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稳态时的的增长率</a:t>
            </a:r>
            <a:r>
              <a:rPr lang="en-US" altLang="zh-CN" dirty="0">
                <a:solidFill>
                  <a:srgbClr val="6B748A"/>
                </a:solidFill>
                <a:latin typeface="微软雅黑" panose="020B0503020204020204" pitchFamily="34" charset="-122"/>
                <a:ea typeface="微软雅黑" panose="020B0503020204020204" pitchFamily="34" charset="-122"/>
              </a:rPr>
              <a:t>——</a:t>
            </a:r>
            <a:r>
              <a:rPr lang="zh-CN" altLang="en-US" dirty="0">
                <a:solidFill>
                  <a:srgbClr val="6B748A"/>
                </a:solidFill>
                <a:latin typeface="微软雅黑" panose="020B0503020204020204" pitchFamily="34" charset="-122"/>
                <a:ea typeface="微软雅黑" panose="020B0503020204020204" pitchFamily="34" charset="-122"/>
              </a:rPr>
              <a:t>没有技术进步的新古典增长模型</a:t>
            </a:r>
            <a:endParaRPr lang="en-US" altLang="zh-CN" dirty="0">
              <a:solidFill>
                <a:srgbClr val="6B748A"/>
              </a:solidFill>
              <a:latin typeface="微软雅黑" panose="020B0503020204020204" pitchFamily="34" charset="-122"/>
              <a:ea typeface="微软雅黑" panose="020B0503020204020204" pitchFamily="34" charset="-122"/>
            </a:endParaRPr>
          </a:p>
        </p:txBody>
      </p:sp>
      <p:grpSp>
        <p:nvGrpSpPr>
          <p:cNvPr id="5" name="组合 5">
            <a:extLst>
              <a:ext uri="{FF2B5EF4-FFF2-40B4-BE49-F238E27FC236}">
                <a16:creationId xmlns:a16="http://schemas.microsoft.com/office/drawing/2014/main" id="{E43B8BA3-602D-4C14-B2EA-537C27B128AA}"/>
              </a:ext>
            </a:extLst>
          </p:cNvPr>
          <p:cNvGrpSpPr/>
          <p:nvPr/>
        </p:nvGrpSpPr>
        <p:grpSpPr>
          <a:xfrm>
            <a:off x="239334" y="290253"/>
            <a:ext cx="229174" cy="330963"/>
            <a:chOff x="362743" y="188119"/>
            <a:chExt cx="348993" cy="504000"/>
          </a:xfrm>
          <a:solidFill>
            <a:srgbClr val="6B748A"/>
          </a:solidFill>
        </p:grpSpPr>
        <p:sp>
          <p:nvSpPr>
            <p:cNvPr id="6" name="矩形: 圆角 6">
              <a:extLst>
                <a:ext uri="{FF2B5EF4-FFF2-40B4-BE49-F238E27FC236}">
                  <a16:creationId xmlns:a16="http://schemas.microsoft.com/office/drawing/2014/main" id="{94921BF6-3ED7-49F2-8050-6491D69D3A53}"/>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7" name="矩形: 圆角 7">
              <a:extLst>
                <a:ext uri="{FF2B5EF4-FFF2-40B4-BE49-F238E27FC236}">
                  <a16:creationId xmlns:a16="http://schemas.microsoft.com/office/drawing/2014/main" id="{AD060C4F-725D-44AA-BEC7-28FC7498183E}"/>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8">
              <a:extLst>
                <a:ext uri="{FF2B5EF4-FFF2-40B4-BE49-F238E27FC236}">
                  <a16:creationId xmlns:a16="http://schemas.microsoft.com/office/drawing/2014/main" id="{F35209BE-93A6-45C2-8E31-F14AC12B6916}"/>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9">
              <a:extLst>
                <a:ext uri="{FF2B5EF4-FFF2-40B4-BE49-F238E27FC236}">
                  <a16:creationId xmlns:a16="http://schemas.microsoft.com/office/drawing/2014/main" id="{371F2646-66E7-4CC2-92E2-3FA968E22A69}"/>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0" name="直接连接符 10">
            <a:extLst>
              <a:ext uri="{FF2B5EF4-FFF2-40B4-BE49-F238E27FC236}">
                <a16:creationId xmlns:a16="http://schemas.microsoft.com/office/drawing/2014/main" id="{D99770B3-0B7A-46C3-846C-6247C9FB303E}"/>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1" name="图片 11">
            <a:extLst>
              <a:ext uri="{FF2B5EF4-FFF2-40B4-BE49-F238E27FC236}">
                <a16:creationId xmlns:a16="http://schemas.microsoft.com/office/drawing/2014/main" id="{22537707-9D3E-4B3A-B81F-0384FA5EE706}"/>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pic>
        <p:nvPicPr>
          <p:cNvPr id="13" name="Picture 12">
            <a:extLst>
              <a:ext uri="{FF2B5EF4-FFF2-40B4-BE49-F238E27FC236}">
                <a16:creationId xmlns:a16="http://schemas.microsoft.com/office/drawing/2014/main" id="{53CD445D-5AC8-4FE8-921B-335261F48559}"/>
              </a:ext>
            </a:extLst>
          </p:cNvPr>
          <p:cNvPicPr>
            <a:picLocks noChangeAspect="1"/>
          </p:cNvPicPr>
          <p:nvPr/>
        </p:nvPicPr>
        <p:blipFill>
          <a:blip r:embed="rId3"/>
          <a:stretch>
            <a:fillRect/>
          </a:stretch>
        </p:blipFill>
        <p:spPr>
          <a:xfrm>
            <a:off x="130066" y="971550"/>
            <a:ext cx="8883867" cy="3200400"/>
          </a:xfrm>
          <a:prstGeom prst="rect">
            <a:avLst/>
          </a:prstGeom>
        </p:spPr>
      </p:pic>
    </p:spTree>
    <p:extLst>
      <p:ext uri="{BB962C8B-B14F-4D97-AF65-F5344CB8AC3E}">
        <p14:creationId xmlns:p14="http://schemas.microsoft.com/office/powerpoint/2010/main" val="4277186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6357" y="853678"/>
                <a:ext cx="8229600" cy="3394472"/>
              </a:xfrm>
            </p:spPr>
            <p:txBody>
              <a:bodyPr/>
              <a:lstStyle/>
              <a:p>
                <a:pPr>
                  <a:buSzPct val="80000"/>
                  <a:buFont typeface="Wingdings" panose="05000000000000000000" pitchFamily="2" charset="2"/>
                  <a:buChar char="l"/>
                </a:pPr>
                <a:r>
                  <a:rPr lang="zh-CN" altLang="en-US" sz="1800" dirty="0"/>
                  <a:t>用不考虑技术进步的新古典增长模型解释国家间收入差异巨大的现象</a:t>
                </a:r>
                <a:endParaRPr lang="en-US" altLang="zh-CN" sz="1800" dirty="0"/>
              </a:p>
              <a:p>
                <a:pPr>
                  <a:buSzPct val="80000"/>
                  <a:buFont typeface="Wingdings" panose="05000000000000000000" pitchFamily="2" charset="2"/>
                  <a:buChar char="l"/>
                </a:pPr>
                <a:r>
                  <a:rPr lang="zh-CN" altLang="en-US" sz="1800" dirty="0"/>
                  <a:t>用模型推导的稳态条件式 </a:t>
                </a:r>
                <a14:m>
                  <m:oMath xmlns:m="http://schemas.openxmlformats.org/officeDocument/2006/math">
                    <m:r>
                      <a:rPr lang="en-US" altLang="zh-CN" sz="1800" b="0" i="1" smtClean="0">
                        <a:latin typeface="Cambria Math"/>
                      </a:rPr>
                      <m:t>𝑠𝑓</m:t>
                    </m:r>
                    <m:d>
                      <m:dPr>
                        <m:ctrlPr>
                          <a:rPr lang="en-US" altLang="zh-CN" sz="1800" b="0" i="1" smtClean="0">
                            <a:latin typeface="Cambria Math" panose="02040503050406030204" pitchFamily="18" charset="0"/>
                          </a:rPr>
                        </m:ctrlPr>
                      </m:dPr>
                      <m:e>
                        <m:r>
                          <a:rPr lang="en-US" altLang="zh-CN" sz="1800" b="0" i="1" smtClean="0">
                            <a:latin typeface="Cambria Math"/>
                          </a:rPr>
                          <m:t>𝑘</m:t>
                        </m:r>
                      </m:e>
                    </m:d>
                    <m:r>
                      <a:rPr lang="en-US" altLang="zh-CN" sz="1800" b="0" i="1" smtClean="0">
                        <a:latin typeface="Cambria Math"/>
                      </a:rPr>
                      <m:t>=</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𝑔</m:t>
                            </m:r>
                          </m:e>
                          <m:sub>
                            <m:r>
                              <a:rPr lang="en-US" altLang="zh-CN" sz="1800" b="0" i="1" smtClean="0">
                                <a:latin typeface="Cambria Math" panose="02040503050406030204" pitchFamily="18" charset="0"/>
                              </a:rPr>
                              <m:t>𝑁</m:t>
                            </m:r>
                          </m:sub>
                        </m:sSub>
                        <m:r>
                          <a:rPr lang="en-US" altLang="zh-CN" sz="1800" b="0" i="1" smtClean="0">
                            <a:latin typeface="Cambria Math"/>
                          </a:rPr>
                          <m:t>+</m:t>
                        </m:r>
                        <m:r>
                          <a:rPr lang="en-US" altLang="zh-CN" sz="1800" b="0" i="1" smtClean="0">
                            <a:latin typeface="Cambria Math"/>
                          </a:rPr>
                          <m:t>𝛿</m:t>
                        </m:r>
                      </m:e>
                    </m:d>
                    <m:r>
                      <a:rPr lang="en-US" altLang="zh-CN" sz="1800" b="0" i="1" smtClean="0">
                        <a:latin typeface="Cambria Math"/>
                      </a:rPr>
                      <m:t>𝑘</m:t>
                    </m:r>
                  </m:oMath>
                </a14:m>
                <a:r>
                  <a:rPr lang="en-US" altLang="zh-CN" sz="1800" dirty="0"/>
                  <a:t> </a:t>
                </a:r>
                <a:r>
                  <a:rPr lang="zh-CN" altLang="en-US" sz="1800" dirty="0"/>
                  <a:t>解释</a:t>
                </a:r>
                <a:endParaRPr lang="en-US" altLang="zh-CN" sz="1800" dirty="0"/>
              </a:p>
              <a:p>
                <a:pPr>
                  <a:buSzPct val="80000"/>
                  <a:buFont typeface="Wingdings" panose="05000000000000000000" pitchFamily="2" charset="2"/>
                  <a:buChar char="l"/>
                </a:pPr>
                <a:r>
                  <a:rPr lang="zh-CN" altLang="en-US" sz="1800" dirty="0"/>
                  <a:t>将人均生产函数设定为一种特定形式：</a:t>
                </a:r>
                <a:endParaRPr lang="en-US" altLang="zh-CN" sz="1800" dirty="0"/>
              </a:p>
              <a:p>
                <a:pPr marL="0" indent="0" algn="ctr">
                  <a:buNone/>
                </a:pPr>
                <a14:m>
                  <m:oMath xmlns:m="http://schemas.openxmlformats.org/officeDocument/2006/math">
                    <m:r>
                      <a:rPr lang="en-US" sz="1800" i="1">
                        <a:latin typeface="Cambria Math"/>
                      </a:rPr>
                      <m:t>𝑦</m:t>
                    </m:r>
                    <m:r>
                      <a:rPr lang="en-US" sz="1800" i="1">
                        <a:latin typeface="Cambria Math"/>
                      </a:rPr>
                      <m:t>=</m:t>
                    </m:r>
                    <m:r>
                      <a:rPr lang="en-US" sz="1800" i="1">
                        <a:latin typeface="Cambria Math"/>
                      </a:rPr>
                      <m:t>𝑓</m:t>
                    </m:r>
                    <m:d>
                      <m:dPr>
                        <m:ctrlPr>
                          <a:rPr lang="en-US" sz="1800" i="1">
                            <a:latin typeface="Cambria Math" panose="02040503050406030204" pitchFamily="18" charset="0"/>
                          </a:rPr>
                        </m:ctrlPr>
                      </m:dPr>
                      <m:e>
                        <m:r>
                          <a:rPr lang="en-US" sz="1800" i="1">
                            <a:latin typeface="Cambria Math"/>
                          </a:rPr>
                          <m:t>𝑘</m:t>
                        </m:r>
                      </m:e>
                    </m:d>
                    <m:r>
                      <a:rPr lang="en-US" sz="1800" i="1">
                        <a:latin typeface="Cambria Math"/>
                      </a:rPr>
                      <m:t>=</m:t>
                    </m:r>
                    <m:sSup>
                      <m:sSupPr>
                        <m:ctrlPr>
                          <a:rPr lang="en-US" sz="1800" i="1">
                            <a:latin typeface="Cambria Math" panose="02040503050406030204" pitchFamily="18" charset="0"/>
                          </a:rPr>
                        </m:ctrlPr>
                      </m:sSupPr>
                      <m:e>
                        <m:r>
                          <a:rPr lang="en-US" sz="1800" i="1">
                            <a:latin typeface="Cambria Math"/>
                          </a:rPr>
                          <m:t>𝑘</m:t>
                        </m:r>
                      </m:e>
                      <m:sup>
                        <m:r>
                          <a:rPr lang="en-US" sz="1800" i="1">
                            <a:latin typeface="Cambria Math"/>
                          </a:rPr>
                          <m:t>𝛼</m:t>
                        </m:r>
                      </m:sup>
                    </m:sSup>
                  </m:oMath>
                </a14:m>
                <a:r>
                  <a:rPr lang="zh-CN" altLang="en-US" sz="1800" dirty="0"/>
                  <a:t>，参数</a:t>
                </a:r>
                <a14:m>
                  <m:oMath xmlns:m="http://schemas.openxmlformats.org/officeDocument/2006/math">
                    <m:r>
                      <a:rPr lang="en-US" altLang="zh-CN" sz="1800" i="1">
                        <a:latin typeface="Cambria Math"/>
                      </a:rPr>
                      <m:t>𝛼</m:t>
                    </m:r>
                    <m:r>
                      <a:rPr lang="en-US" altLang="zh-CN" sz="1800" i="1">
                        <a:latin typeface="Cambria Math"/>
                      </a:rPr>
                      <m:t>∈</m:t>
                    </m:r>
                    <m:d>
                      <m:dPr>
                        <m:ctrlPr>
                          <a:rPr lang="en-US" altLang="zh-CN" sz="1800" i="1">
                            <a:latin typeface="Cambria Math" panose="02040503050406030204" pitchFamily="18" charset="0"/>
                          </a:rPr>
                        </m:ctrlPr>
                      </m:dPr>
                      <m:e>
                        <m:r>
                          <a:rPr lang="en-US" altLang="zh-CN" sz="1800" i="1">
                            <a:latin typeface="Cambria Math"/>
                          </a:rPr>
                          <m:t>0,1</m:t>
                        </m:r>
                      </m:e>
                    </m:d>
                  </m:oMath>
                </a14:m>
                <a:endParaRPr lang="en-US" sz="1800" dirty="0"/>
              </a:p>
              <a:p>
                <a:pPr>
                  <a:buSzPct val="80000"/>
                  <a:buFont typeface="Wingdings" panose="05000000000000000000" pitchFamily="2" charset="2"/>
                  <a:buChar char="l"/>
                </a:pPr>
                <a:r>
                  <a:rPr lang="zh-CN" altLang="en-US" sz="1800" dirty="0"/>
                  <a:t>由稳态条件式求得稳态资本存量</a:t>
                </a:r>
                <a:endParaRPr lang="en-US" altLang="zh-CN" sz="1800" dirty="0"/>
              </a:p>
              <a:p>
                <a:pPr marL="0" indent="0">
                  <a:buNone/>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a:rPr>
                            <m:t>𝒌</m:t>
                          </m:r>
                        </m:e>
                        <m:sub>
                          <m:r>
                            <a:rPr lang="en-US" sz="1800" b="1" i="1">
                              <a:latin typeface="Cambria Math"/>
                            </a:rPr>
                            <m:t>𝑨</m:t>
                          </m:r>
                        </m:sub>
                      </m:sSub>
                      <m:r>
                        <a:rPr lang="en-US" sz="1800" b="1" i="1">
                          <a:latin typeface="Cambria Math"/>
                        </a:rPr>
                        <m:t>=</m:t>
                      </m:r>
                      <m:sSup>
                        <m:sSupPr>
                          <m:ctrlPr>
                            <a:rPr lang="en-US" sz="1800" b="1" i="1">
                              <a:latin typeface="Cambria Math" panose="02040503050406030204" pitchFamily="18" charset="0"/>
                            </a:rPr>
                          </m:ctrlPr>
                        </m:sSupPr>
                        <m:e>
                          <m:d>
                            <m:dPr>
                              <m:ctrlPr>
                                <a:rPr lang="en-US" sz="1800" b="1" i="1">
                                  <a:latin typeface="Cambria Math" panose="02040503050406030204" pitchFamily="18" charset="0"/>
                                </a:rPr>
                              </m:ctrlPr>
                            </m:dPr>
                            <m:e>
                              <m:f>
                                <m:fPr>
                                  <m:ctrlPr>
                                    <a:rPr lang="en-US" sz="1800" b="1" i="1">
                                      <a:latin typeface="Cambria Math" panose="02040503050406030204" pitchFamily="18" charset="0"/>
                                    </a:rPr>
                                  </m:ctrlPr>
                                </m:fPr>
                                <m:num>
                                  <m:r>
                                    <a:rPr lang="en-US" sz="1800" b="1" i="1">
                                      <a:latin typeface="Cambria Math"/>
                                    </a:rPr>
                                    <m:t>𝒔</m:t>
                                  </m:r>
                                </m:num>
                                <m:den>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𝒈</m:t>
                                      </m:r>
                                    </m:e>
                                    <m:sub>
                                      <m:r>
                                        <a:rPr lang="en-US" sz="1800" b="1" i="1" smtClean="0">
                                          <a:latin typeface="Cambria Math" panose="02040503050406030204" pitchFamily="18" charset="0"/>
                                        </a:rPr>
                                        <m:t>𝑵</m:t>
                                      </m:r>
                                    </m:sub>
                                  </m:sSub>
                                  <m:r>
                                    <a:rPr lang="en-US" sz="1800" b="1" i="1">
                                      <a:latin typeface="Cambria Math"/>
                                    </a:rPr>
                                    <m:t>+</m:t>
                                  </m:r>
                                  <m:r>
                                    <a:rPr lang="en-US" sz="1800" b="1" i="1">
                                      <a:latin typeface="Cambria Math"/>
                                    </a:rPr>
                                    <m:t>𝜹</m:t>
                                  </m:r>
                                </m:den>
                              </m:f>
                            </m:e>
                          </m:d>
                        </m:e>
                        <m:sup>
                          <m:f>
                            <m:fPr>
                              <m:ctrlPr>
                                <a:rPr lang="en-US" sz="1800" b="1" i="1">
                                  <a:latin typeface="Cambria Math" panose="02040503050406030204" pitchFamily="18" charset="0"/>
                                </a:rPr>
                              </m:ctrlPr>
                            </m:fPr>
                            <m:num>
                              <m:r>
                                <a:rPr lang="en-US" sz="1800" b="1" i="1">
                                  <a:latin typeface="Cambria Math"/>
                                </a:rPr>
                                <m:t>𝟏</m:t>
                              </m:r>
                            </m:num>
                            <m:den>
                              <m:r>
                                <a:rPr lang="en-US" sz="1800" b="1" i="1">
                                  <a:latin typeface="Cambria Math"/>
                                </a:rPr>
                                <m:t>𝟏</m:t>
                              </m:r>
                              <m:r>
                                <a:rPr lang="en-US" sz="1800" b="1" i="1">
                                  <a:latin typeface="Cambria Math"/>
                                </a:rPr>
                                <m:t>−</m:t>
                              </m:r>
                              <m:r>
                                <a:rPr lang="en-US" sz="1800" b="1" i="1">
                                  <a:latin typeface="Cambria Math"/>
                                </a:rPr>
                                <m:t>𝜶</m:t>
                              </m:r>
                            </m:den>
                          </m:f>
                        </m:sup>
                      </m:sSup>
                    </m:oMath>
                  </m:oMathPara>
                </a14:m>
                <a:endParaRPr lang="en-US" sz="1800" b="1" dirty="0"/>
              </a:p>
              <a:p>
                <a:pPr>
                  <a:buSzPct val="80000"/>
                  <a:buFont typeface="Wingdings" panose="05000000000000000000" pitchFamily="2" charset="2"/>
                  <a:buChar char="l"/>
                </a:pPr>
                <a:r>
                  <a:rPr lang="zh-CN" altLang="en-US" sz="1800" dirty="0"/>
                  <a:t>由人均生产函数</a:t>
                </a:r>
                <a14:m>
                  <m:oMath xmlns:m="http://schemas.openxmlformats.org/officeDocument/2006/math">
                    <m:r>
                      <a:rPr lang="en-US" altLang="zh-CN" sz="1800" i="1">
                        <a:latin typeface="Cambria Math"/>
                      </a:rPr>
                      <m:t>𝑦</m:t>
                    </m:r>
                    <m:r>
                      <a:rPr lang="en-US" altLang="zh-CN" sz="1800" i="1">
                        <a:latin typeface="Cambria Math"/>
                      </a:rPr>
                      <m:t>=</m:t>
                    </m:r>
                    <m:r>
                      <a:rPr lang="en-US" altLang="zh-CN" sz="1800" i="1">
                        <a:latin typeface="Cambria Math"/>
                      </a:rPr>
                      <m:t>𝑓</m:t>
                    </m:r>
                    <m:d>
                      <m:dPr>
                        <m:ctrlPr>
                          <a:rPr lang="en-US" altLang="zh-CN" sz="1800" i="1">
                            <a:latin typeface="Cambria Math" panose="02040503050406030204" pitchFamily="18" charset="0"/>
                          </a:rPr>
                        </m:ctrlPr>
                      </m:dPr>
                      <m:e>
                        <m:r>
                          <a:rPr lang="en-US" altLang="zh-CN" sz="1800" i="1">
                            <a:latin typeface="Cambria Math"/>
                          </a:rPr>
                          <m:t>𝑘</m:t>
                        </m:r>
                      </m:e>
                    </m:d>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𝑘</m:t>
                        </m:r>
                      </m:e>
                      <m:sup>
                        <m:r>
                          <a:rPr lang="en-US" altLang="zh-CN" sz="1800" i="1">
                            <a:latin typeface="Cambria Math"/>
                          </a:rPr>
                          <m:t>𝛼</m:t>
                        </m:r>
                      </m:sup>
                    </m:sSup>
                  </m:oMath>
                </a14:m>
                <a:r>
                  <a:rPr lang="zh-CN" altLang="en-US" sz="1800" dirty="0"/>
                  <a:t>可以求得稳态下的人均产量为</a:t>
                </a:r>
                <a:endParaRPr lang="en-US" altLang="zh-CN" sz="1800" dirty="0"/>
              </a:p>
              <a:p>
                <a:pPr marL="0" indent="0">
                  <a:buNone/>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a:rPr>
                            <m:t>𝒚</m:t>
                          </m:r>
                        </m:e>
                        <m:sub>
                          <m:r>
                            <a:rPr lang="en-US" sz="1800" b="1" i="1">
                              <a:latin typeface="Cambria Math"/>
                            </a:rPr>
                            <m:t>𝑨</m:t>
                          </m:r>
                        </m:sub>
                      </m:sSub>
                      <m:r>
                        <a:rPr lang="en-US" sz="1800" b="1" i="1">
                          <a:latin typeface="Cambria Math"/>
                        </a:rPr>
                        <m:t>=</m:t>
                      </m:r>
                      <m:sSup>
                        <m:sSupPr>
                          <m:ctrlPr>
                            <a:rPr lang="en-US" sz="1800" b="1" i="1">
                              <a:latin typeface="Cambria Math" panose="02040503050406030204" pitchFamily="18" charset="0"/>
                            </a:rPr>
                          </m:ctrlPr>
                        </m:sSupPr>
                        <m:e>
                          <m:d>
                            <m:dPr>
                              <m:ctrlPr>
                                <a:rPr lang="en-US" sz="1800" b="1" i="1">
                                  <a:latin typeface="Cambria Math" panose="02040503050406030204" pitchFamily="18" charset="0"/>
                                </a:rPr>
                              </m:ctrlPr>
                            </m:dPr>
                            <m:e>
                              <m:f>
                                <m:fPr>
                                  <m:ctrlPr>
                                    <a:rPr lang="en-US" sz="1800" b="1" i="1">
                                      <a:latin typeface="Cambria Math" panose="02040503050406030204" pitchFamily="18" charset="0"/>
                                    </a:rPr>
                                  </m:ctrlPr>
                                </m:fPr>
                                <m:num>
                                  <m:r>
                                    <a:rPr lang="en-US" sz="1800" b="1" i="1">
                                      <a:latin typeface="Cambria Math"/>
                                    </a:rPr>
                                    <m:t>𝒔</m:t>
                                  </m:r>
                                </m:num>
                                <m:den>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𝒈</m:t>
                                      </m:r>
                                    </m:e>
                                    <m:sub>
                                      <m:r>
                                        <a:rPr lang="en-US" sz="1800" b="1" i="1" smtClean="0">
                                          <a:latin typeface="Cambria Math" panose="02040503050406030204" pitchFamily="18" charset="0"/>
                                        </a:rPr>
                                        <m:t>𝑵</m:t>
                                      </m:r>
                                    </m:sub>
                                  </m:sSub>
                                  <m:r>
                                    <a:rPr lang="en-US" sz="1800" b="1" i="1">
                                      <a:latin typeface="Cambria Math"/>
                                    </a:rPr>
                                    <m:t>+</m:t>
                                  </m:r>
                                  <m:r>
                                    <a:rPr lang="en-US" sz="1800" b="1" i="1">
                                      <a:latin typeface="Cambria Math"/>
                                    </a:rPr>
                                    <m:t>𝜹</m:t>
                                  </m:r>
                                </m:den>
                              </m:f>
                            </m:e>
                          </m:d>
                        </m:e>
                        <m:sup>
                          <m:f>
                            <m:fPr>
                              <m:ctrlPr>
                                <a:rPr lang="en-US" sz="1800" b="1" i="1">
                                  <a:latin typeface="Cambria Math" panose="02040503050406030204" pitchFamily="18" charset="0"/>
                                </a:rPr>
                              </m:ctrlPr>
                            </m:fPr>
                            <m:num>
                              <m:r>
                                <a:rPr lang="en-US" sz="1800" b="1" i="1">
                                  <a:latin typeface="Cambria Math"/>
                                </a:rPr>
                                <m:t>𝜶</m:t>
                              </m:r>
                            </m:num>
                            <m:den>
                              <m:r>
                                <a:rPr lang="en-US" sz="1800" b="1" i="1">
                                  <a:latin typeface="Cambria Math"/>
                                </a:rPr>
                                <m:t>𝟏</m:t>
                              </m:r>
                              <m:r>
                                <a:rPr lang="en-US" sz="1800" b="1" i="1">
                                  <a:latin typeface="Cambria Math"/>
                                </a:rPr>
                                <m:t>−</m:t>
                              </m:r>
                              <m:r>
                                <a:rPr lang="en-US" sz="1800" b="1" i="1">
                                  <a:latin typeface="Cambria Math"/>
                                </a:rPr>
                                <m:t>𝜶</m:t>
                              </m:r>
                            </m:den>
                          </m:f>
                        </m:sup>
                      </m:sSup>
                    </m:oMath>
                  </m:oMathPara>
                </a14:m>
                <a:endParaRPr lang="en-US" sz="18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6357" y="853678"/>
                <a:ext cx="8229600" cy="3394472"/>
              </a:xfrm>
              <a:blipFill>
                <a:blip r:embed="rId2"/>
                <a:stretch>
                  <a:fillRect l="-148" t="-1257" b="-6104"/>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27</a:t>
            </a:fld>
            <a:endParaRPr lang="en-US" dirty="0"/>
          </a:p>
        </p:txBody>
      </p:sp>
      <p:sp>
        <p:nvSpPr>
          <p:cNvPr id="5" name="矩形 4">
            <a:extLst>
              <a:ext uri="{FF2B5EF4-FFF2-40B4-BE49-F238E27FC236}">
                <a16:creationId xmlns:a16="http://schemas.microsoft.com/office/drawing/2014/main" id="{69F5FDFB-2FD0-44AF-BAAE-5C25192592F2}"/>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对收入差异的解释</a:t>
            </a:r>
            <a:endParaRPr lang="en-US" altLang="zh-CN" dirty="0">
              <a:solidFill>
                <a:srgbClr val="6B748A"/>
              </a:solidFill>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93E087A7-C8F8-42F7-B72E-AD17D40D8B02}"/>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1BAE49F3-A33C-494E-A478-B46C0A0FA0B0}"/>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900201E0-6BC2-437B-8D47-E65325EBC5B9}"/>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C995BB5C-4024-4EAF-BCA9-1EB6262F9C9E}"/>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5FD1BA1B-6653-40D8-A7A7-DACC1C4CC5C4}"/>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110409BF-9B12-461B-9266-33AD4924CBEC}"/>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57156C9C-C55D-4CD4-8EC2-742BC3FC368A}"/>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815639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874514"/>
                <a:ext cx="8229600" cy="3394472"/>
              </a:xfrm>
            </p:spPr>
            <p:txBody>
              <a:body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a:rPr>
                            <m:t>𝒌</m:t>
                          </m:r>
                        </m:e>
                        <m:sub>
                          <m:r>
                            <a:rPr lang="en-US" sz="1800" b="1" i="1">
                              <a:latin typeface="Cambria Math"/>
                            </a:rPr>
                            <m:t>𝑨</m:t>
                          </m:r>
                        </m:sub>
                      </m:sSub>
                      <m:r>
                        <a:rPr lang="en-US" sz="1800" b="1" i="1">
                          <a:latin typeface="Cambria Math"/>
                        </a:rPr>
                        <m:t>=</m:t>
                      </m:r>
                      <m:sSup>
                        <m:sSupPr>
                          <m:ctrlPr>
                            <a:rPr lang="en-US" sz="1800" b="1" i="1">
                              <a:latin typeface="Cambria Math" panose="02040503050406030204" pitchFamily="18" charset="0"/>
                            </a:rPr>
                          </m:ctrlPr>
                        </m:sSupPr>
                        <m:e>
                          <m:d>
                            <m:dPr>
                              <m:ctrlPr>
                                <a:rPr lang="en-US" sz="1800" b="1" i="1">
                                  <a:latin typeface="Cambria Math" panose="02040503050406030204" pitchFamily="18" charset="0"/>
                                </a:rPr>
                              </m:ctrlPr>
                            </m:dPr>
                            <m:e>
                              <m:f>
                                <m:fPr>
                                  <m:ctrlPr>
                                    <a:rPr lang="en-US" sz="1800" b="1" i="1">
                                      <a:latin typeface="Cambria Math" panose="02040503050406030204" pitchFamily="18" charset="0"/>
                                    </a:rPr>
                                  </m:ctrlPr>
                                </m:fPr>
                                <m:num>
                                  <m:r>
                                    <a:rPr lang="en-US" sz="1800" b="1" i="1">
                                      <a:latin typeface="Cambria Math"/>
                                    </a:rPr>
                                    <m:t>𝒔</m:t>
                                  </m:r>
                                </m:num>
                                <m:den>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𝒈</m:t>
                                      </m:r>
                                    </m:e>
                                    <m:sub>
                                      <m:r>
                                        <a:rPr lang="en-US" sz="1800" b="1" i="1" smtClean="0">
                                          <a:latin typeface="Cambria Math" panose="02040503050406030204" pitchFamily="18" charset="0"/>
                                        </a:rPr>
                                        <m:t>𝑵</m:t>
                                      </m:r>
                                    </m:sub>
                                  </m:sSub>
                                  <m:r>
                                    <a:rPr lang="en-US" sz="1800" b="1" i="1">
                                      <a:latin typeface="Cambria Math"/>
                                    </a:rPr>
                                    <m:t>+</m:t>
                                  </m:r>
                                  <m:r>
                                    <a:rPr lang="en-US" sz="1800" b="1" i="1">
                                      <a:latin typeface="Cambria Math"/>
                                    </a:rPr>
                                    <m:t>𝜹</m:t>
                                  </m:r>
                                </m:den>
                              </m:f>
                            </m:e>
                          </m:d>
                        </m:e>
                        <m:sup>
                          <m:f>
                            <m:fPr>
                              <m:ctrlPr>
                                <a:rPr lang="en-US" sz="1800" b="1" i="1">
                                  <a:latin typeface="Cambria Math" panose="02040503050406030204" pitchFamily="18" charset="0"/>
                                </a:rPr>
                              </m:ctrlPr>
                            </m:fPr>
                            <m:num>
                              <m:r>
                                <a:rPr lang="en-US" sz="1800" b="1" i="1">
                                  <a:latin typeface="Cambria Math"/>
                                </a:rPr>
                                <m:t>𝟏</m:t>
                              </m:r>
                            </m:num>
                            <m:den>
                              <m:r>
                                <a:rPr lang="en-US" sz="1800" b="1" i="1">
                                  <a:latin typeface="Cambria Math"/>
                                </a:rPr>
                                <m:t>𝟏</m:t>
                              </m:r>
                              <m:r>
                                <a:rPr lang="en-US" sz="1800" b="1" i="1">
                                  <a:latin typeface="Cambria Math"/>
                                </a:rPr>
                                <m:t>−</m:t>
                              </m:r>
                              <m:r>
                                <a:rPr lang="en-US" sz="1800" b="1" i="1">
                                  <a:latin typeface="Cambria Math"/>
                                </a:rPr>
                                <m:t>𝜶</m:t>
                              </m:r>
                            </m:den>
                          </m:f>
                        </m:sup>
                      </m:sSup>
                      <m:r>
                        <a:rPr lang="en-US" sz="1800" b="1" i="1">
                          <a:latin typeface="Cambria Math"/>
                        </a:rPr>
                        <m:t> </m:t>
                      </m:r>
                      <m:r>
                        <a:rPr lang="zh-CN" altLang="en-US" sz="1800" b="1" i="1" smtClean="0">
                          <a:latin typeface="Cambria Math"/>
                        </a:rPr>
                        <m:t>，</m:t>
                      </m:r>
                      <m:sSub>
                        <m:sSubPr>
                          <m:ctrlPr>
                            <a:rPr lang="en-US" sz="1800" b="1" i="1">
                              <a:latin typeface="Cambria Math" panose="02040503050406030204" pitchFamily="18" charset="0"/>
                            </a:rPr>
                          </m:ctrlPr>
                        </m:sSubPr>
                        <m:e>
                          <m:r>
                            <a:rPr lang="en-US" sz="1800" b="1" i="1">
                              <a:latin typeface="Cambria Math"/>
                            </a:rPr>
                            <m:t>𝒚</m:t>
                          </m:r>
                        </m:e>
                        <m:sub>
                          <m:r>
                            <a:rPr lang="en-US" sz="1800" b="1" i="1">
                              <a:latin typeface="Cambria Math"/>
                            </a:rPr>
                            <m:t>𝑨</m:t>
                          </m:r>
                        </m:sub>
                      </m:sSub>
                      <m:r>
                        <a:rPr lang="en-US" sz="1800" b="1" i="1">
                          <a:latin typeface="Cambria Math"/>
                        </a:rPr>
                        <m:t>=</m:t>
                      </m:r>
                      <m:sSup>
                        <m:sSupPr>
                          <m:ctrlPr>
                            <a:rPr lang="en-US" sz="1800" b="1" i="1">
                              <a:latin typeface="Cambria Math" panose="02040503050406030204" pitchFamily="18" charset="0"/>
                            </a:rPr>
                          </m:ctrlPr>
                        </m:sSupPr>
                        <m:e>
                          <m:d>
                            <m:dPr>
                              <m:ctrlPr>
                                <a:rPr lang="en-US" sz="1800" b="1" i="1">
                                  <a:latin typeface="Cambria Math" panose="02040503050406030204" pitchFamily="18" charset="0"/>
                                </a:rPr>
                              </m:ctrlPr>
                            </m:dPr>
                            <m:e>
                              <m:f>
                                <m:fPr>
                                  <m:ctrlPr>
                                    <a:rPr lang="en-US" sz="1800" b="1" i="1">
                                      <a:latin typeface="Cambria Math" panose="02040503050406030204" pitchFamily="18" charset="0"/>
                                    </a:rPr>
                                  </m:ctrlPr>
                                </m:fPr>
                                <m:num>
                                  <m:r>
                                    <a:rPr lang="en-US" sz="1800" b="1" i="1">
                                      <a:latin typeface="Cambria Math"/>
                                    </a:rPr>
                                    <m:t>𝒔</m:t>
                                  </m:r>
                                </m:num>
                                <m:den>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𝒈</m:t>
                                      </m:r>
                                    </m:e>
                                    <m:sub>
                                      <m:r>
                                        <a:rPr lang="en-US" sz="1800" b="1" i="1" smtClean="0">
                                          <a:latin typeface="Cambria Math" panose="02040503050406030204" pitchFamily="18" charset="0"/>
                                        </a:rPr>
                                        <m:t>𝑵</m:t>
                                      </m:r>
                                    </m:sub>
                                  </m:sSub>
                                  <m:r>
                                    <a:rPr lang="en-US" sz="1800" b="1" i="1">
                                      <a:latin typeface="Cambria Math"/>
                                    </a:rPr>
                                    <m:t>+</m:t>
                                  </m:r>
                                  <m:r>
                                    <a:rPr lang="en-US" sz="1800" b="1" i="1">
                                      <a:latin typeface="Cambria Math"/>
                                    </a:rPr>
                                    <m:t>𝜹</m:t>
                                  </m:r>
                                </m:den>
                              </m:f>
                            </m:e>
                          </m:d>
                        </m:e>
                        <m:sup>
                          <m:f>
                            <m:fPr>
                              <m:ctrlPr>
                                <a:rPr lang="en-US" sz="1800" b="1" i="1">
                                  <a:latin typeface="Cambria Math" panose="02040503050406030204" pitchFamily="18" charset="0"/>
                                </a:rPr>
                              </m:ctrlPr>
                            </m:fPr>
                            <m:num>
                              <m:r>
                                <a:rPr lang="en-US" sz="1800" b="1" i="1">
                                  <a:latin typeface="Cambria Math"/>
                                </a:rPr>
                                <m:t>𝜶</m:t>
                              </m:r>
                            </m:num>
                            <m:den>
                              <m:r>
                                <a:rPr lang="en-US" sz="1800" b="1" i="1">
                                  <a:latin typeface="Cambria Math"/>
                                </a:rPr>
                                <m:t>𝟏</m:t>
                              </m:r>
                              <m:r>
                                <a:rPr lang="en-US" sz="1800" b="1" i="1">
                                  <a:latin typeface="Cambria Math"/>
                                </a:rPr>
                                <m:t>−</m:t>
                              </m:r>
                              <m:r>
                                <a:rPr lang="en-US" sz="1800" b="1" i="1">
                                  <a:latin typeface="Cambria Math"/>
                                </a:rPr>
                                <m:t>𝜶</m:t>
                              </m:r>
                            </m:den>
                          </m:f>
                        </m:sup>
                      </m:sSup>
                    </m:oMath>
                  </m:oMathPara>
                </a14:m>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一方面，若其他条件相同，</a:t>
                </a:r>
                <a:r>
                  <a:rPr lang="zh-CN" altLang="en-US" sz="1800" b="1" dirty="0">
                    <a:ea typeface="宋体" panose="02010600030101010101" pitchFamily="2" charset="-122"/>
                  </a:rPr>
                  <a:t>储蓄率</a:t>
                </a:r>
                <a:r>
                  <a:rPr lang="en-US" altLang="zh-CN" sz="1800" b="1" dirty="0">
                    <a:ea typeface="宋体" panose="02010600030101010101" pitchFamily="2" charset="-122"/>
                  </a:rPr>
                  <a:t>(</a:t>
                </a:r>
                <a14:m>
                  <m:oMath xmlns:m="http://schemas.openxmlformats.org/officeDocument/2006/math">
                    <m:r>
                      <a:rPr lang="en-US" altLang="zh-CN" sz="1800" b="1" i="1" smtClean="0">
                        <a:latin typeface="Cambria Math"/>
                      </a:rPr>
                      <m:t>𝒔</m:t>
                    </m:r>
                  </m:oMath>
                </a14:m>
                <a:r>
                  <a:rPr lang="en-US" altLang="zh-CN" sz="1800" b="1" dirty="0">
                    <a:ea typeface="宋体" panose="02010600030101010101" pitchFamily="2" charset="-122"/>
                  </a:rPr>
                  <a:t>)</a:t>
                </a:r>
                <a:r>
                  <a:rPr lang="zh-CN" altLang="en-US" sz="1800" dirty="0">
                    <a:ea typeface="宋体" panose="02010600030101010101" pitchFamily="2" charset="-122"/>
                  </a:rPr>
                  <a:t>较高的国家通常比较富裕</a:t>
                </a:r>
                <a:endParaRPr lang="en-US" altLang="zh-CN" sz="18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与本章第一节的经济增长事实</a:t>
                </a:r>
                <a:r>
                  <a:rPr lang="en-US" altLang="zh-CN" sz="1600" dirty="0">
                    <a:ea typeface="宋体" panose="02010600030101010101" pitchFamily="2" charset="-122"/>
                  </a:rPr>
                  <a:t>3</a:t>
                </a:r>
                <a:r>
                  <a:rPr lang="zh-CN" altLang="en-US" sz="1600" dirty="0">
                    <a:ea typeface="宋体" panose="02010600030101010101" pitchFamily="2" charset="-122"/>
                  </a:rPr>
                  <a:t>是一致的</a:t>
                </a:r>
                <a:endParaRPr lang="en-US" altLang="zh-CN" sz="16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另一方面，</a:t>
                </a:r>
                <a:r>
                  <a:rPr lang="zh-CN" altLang="en-US" sz="1800" b="1" dirty="0">
                    <a:ea typeface="宋体" panose="02010600030101010101" pitchFamily="2" charset="-122"/>
                  </a:rPr>
                  <a:t>人口增长率</a:t>
                </a:r>
                <a:r>
                  <a:rPr lang="en-US" altLang="zh-CN" sz="1800" b="1" dirty="0">
                    <a:ea typeface="宋体" panose="02010600030101010101" pitchFamily="2" charset="-122"/>
                  </a:rPr>
                  <a:t>(</a:t>
                </a:r>
                <a14:m>
                  <m:oMath xmlns:m="http://schemas.openxmlformats.org/officeDocument/2006/math">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𝒈</m:t>
                        </m:r>
                      </m:e>
                      <m:sub>
                        <m:r>
                          <a:rPr lang="en-US" altLang="zh-CN" sz="1800" b="1" i="1" dirty="0" smtClean="0">
                            <a:latin typeface="Cambria Math" panose="02040503050406030204" pitchFamily="18" charset="0"/>
                          </a:rPr>
                          <m:t>𝑵</m:t>
                        </m:r>
                      </m:sub>
                    </m:sSub>
                  </m:oMath>
                </a14:m>
                <a:r>
                  <a:rPr lang="en-US" altLang="zh-CN" sz="1800" b="1" dirty="0">
                    <a:ea typeface="宋体" panose="02010600030101010101" pitchFamily="2" charset="-122"/>
                  </a:rPr>
                  <a:t>)</a:t>
                </a:r>
                <a:r>
                  <a:rPr lang="zh-CN" altLang="en-US" sz="1800" dirty="0">
                    <a:ea typeface="宋体" panose="02010600030101010101" pitchFamily="2" charset="-122"/>
                  </a:rPr>
                  <a:t>较高的国家比较贫穷</a:t>
                </a:r>
                <a:endParaRPr lang="en-US" altLang="zh-CN" sz="18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在这些国家，面对人口增长，为保持人均资本不变（资本</a:t>
                </a:r>
                <a:r>
                  <a:rPr lang="en-US" altLang="zh-CN" sz="1600" dirty="0">
                    <a:ea typeface="宋体" panose="02010600030101010101" pitchFamily="2" charset="-122"/>
                  </a:rPr>
                  <a:t>-</a:t>
                </a:r>
                <a:r>
                  <a:rPr lang="zh-CN" altLang="en-US" sz="1600" dirty="0">
                    <a:ea typeface="宋体" panose="02010600030101010101" pitchFamily="2" charset="-122"/>
                  </a:rPr>
                  <a:t>劳动比率不变），需要把更大比例的收入用于储蓄和投资</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这种资本广化的要求使得资本深化变得更加困难，从而使得人均资本量更少</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与本章第一节的经济增长事实</a:t>
                </a:r>
                <a:r>
                  <a:rPr lang="en-US" altLang="zh-CN" sz="1600" dirty="0">
                    <a:ea typeface="宋体" panose="02010600030101010101" pitchFamily="2" charset="-122"/>
                  </a:rPr>
                  <a:t>4</a:t>
                </a:r>
                <a:r>
                  <a:rPr lang="zh-CN" altLang="en-US" sz="1600" dirty="0">
                    <a:ea typeface="宋体" panose="02010600030101010101" pitchFamily="2" charset="-122"/>
                  </a:rPr>
                  <a:t>是一致的</a:t>
                </a:r>
                <a:endParaRPr lang="en-US" altLang="zh-CN" sz="1600" dirty="0">
                  <a:ea typeface="宋体" panose="02010600030101010101" pitchFamily="2"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874514"/>
                <a:ext cx="8229600" cy="3394472"/>
              </a:xfrm>
              <a:blipFill>
                <a:blip r:embed="rId2"/>
                <a:stretch>
                  <a:fillRect l="-148" b="-7720"/>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28</a:t>
            </a:fld>
            <a:endParaRPr lang="en-US" dirty="0"/>
          </a:p>
        </p:txBody>
      </p:sp>
      <p:sp>
        <p:nvSpPr>
          <p:cNvPr id="5" name="矩形 4">
            <a:extLst>
              <a:ext uri="{FF2B5EF4-FFF2-40B4-BE49-F238E27FC236}">
                <a16:creationId xmlns:a16="http://schemas.microsoft.com/office/drawing/2014/main" id="{45BD1D16-0823-46D4-8C6F-34343A662155}"/>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对收入差异的解释</a:t>
            </a:r>
            <a:endParaRPr lang="en-US" altLang="zh-CN" dirty="0">
              <a:solidFill>
                <a:srgbClr val="6B748A"/>
              </a:solidFill>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3AAD0436-7DB6-47A9-9854-C0D9BD3E0CAE}"/>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39390EA7-497B-42A2-AC4A-72C29A6820DF}"/>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BD1B284F-E043-47FA-B0CC-19A8519246AB}"/>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D3FDBFFA-5FA8-4950-BBCB-B1F85539FCF8}"/>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12C2AEAA-AAB7-433E-ABE6-C1D610AFA548}"/>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70A73FDC-80E3-47C1-8C83-80E0B9F36D6C}"/>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0115477E-9ED0-44A8-8675-F934E20123FB}"/>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420144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19771"/>
                <a:ext cx="8229600" cy="3394472"/>
              </a:xfrm>
            </p:spPr>
            <p:txBody>
              <a:bodyPr/>
              <a:lstStyle/>
              <a:p>
                <a:pPr marL="0" indent="0">
                  <a:buNone/>
                </a:pPr>
                <a:r>
                  <a:rPr lang="zh-CN" altLang="en-US" sz="1800" b="1" dirty="0">
                    <a:ea typeface="宋体" panose="02010600030101010101" pitchFamily="2" charset="-122"/>
                  </a:rPr>
                  <a:t>例：</a:t>
                </a:r>
                <a:r>
                  <a:rPr lang="zh-CN" altLang="en-US" sz="1800" dirty="0">
                    <a:ea typeface="宋体" panose="02010600030101010101" pitchFamily="2" charset="-122"/>
                  </a:rPr>
                  <a:t>在新古典增长模型中，总量生产函数为</a:t>
                </a:r>
                <a:endParaRPr lang="en-US" altLang="zh-CN" sz="1800" dirty="0">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a:rPr>
                        <m:t>𝑌</m:t>
                      </m:r>
                      <m:r>
                        <a:rPr lang="en-US" sz="1800" b="0" i="1" smtClean="0">
                          <a:latin typeface="Cambria Math"/>
                        </a:rPr>
                        <m:t>=</m:t>
                      </m:r>
                      <m:r>
                        <a:rPr lang="en-US" sz="1800" b="0" i="1" smtClean="0">
                          <a:latin typeface="Cambria Math"/>
                        </a:rPr>
                        <m:t>𝐹</m:t>
                      </m:r>
                      <m:d>
                        <m:dPr>
                          <m:ctrlPr>
                            <a:rPr lang="en-US" sz="1800" b="0" i="1" smtClean="0">
                              <a:latin typeface="Cambria Math" panose="02040503050406030204" pitchFamily="18" charset="0"/>
                            </a:rPr>
                          </m:ctrlPr>
                        </m:dPr>
                        <m:e>
                          <m:r>
                            <a:rPr lang="en-US" sz="1800" b="0" i="1" smtClean="0">
                              <a:latin typeface="Cambria Math"/>
                            </a:rPr>
                            <m:t>𝐾</m:t>
                          </m:r>
                          <m:r>
                            <a:rPr lang="en-US" sz="1800" b="0" i="1" smtClean="0">
                              <a:latin typeface="Cambria Math"/>
                            </a:rPr>
                            <m:t>,</m:t>
                          </m:r>
                          <m:r>
                            <a:rPr lang="en-US" sz="1800" b="0" i="1" smtClean="0">
                              <a:latin typeface="Cambria Math" panose="02040503050406030204" pitchFamily="18" charset="0"/>
                            </a:rPr>
                            <m:t>𝑁</m:t>
                          </m:r>
                        </m:e>
                      </m:d>
                      <m:r>
                        <a:rPr lang="en-US" sz="1800" b="0" i="1" smtClean="0">
                          <a:latin typeface="Cambria Math"/>
                        </a:rPr>
                        <m:t>=</m:t>
                      </m:r>
                      <m:sSup>
                        <m:sSupPr>
                          <m:ctrlPr>
                            <a:rPr lang="en-US" sz="1800" b="0" i="1" smtClean="0">
                              <a:latin typeface="Cambria Math" panose="02040503050406030204" pitchFamily="18" charset="0"/>
                            </a:rPr>
                          </m:ctrlPr>
                        </m:sSupPr>
                        <m:e>
                          <m:r>
                            <a:rPr lang="en-US" sz="1800" b="0" i="1" smtClean="0">
                              <a:latin typeface="Cambria Math"/>
                            </a:rPr>
                            <m:t>𝐾</m:t>
                          </m:r>
                        </m:e>
                        <m:sup>
                          <m:r>
                            <a:rPr lang="en-US" sz="1800" b="0" i="1" smtClean="0">
                              <a:latin typeface="Cambria Math"/>
                            </a:rPr>
                            <m:t>1/3</m:t>
                          </m:r>
                        </m:sup>
                      </m:sSup>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𝑁</m:t>
                          </m:r>
                        </m:e>
                        <m:sup>
                          <m:r>
                            <a:rPr lang="en-US" sz="1800" b="0" i="1" smtClean="0">
                              <a:latin typeface="Cambria Math"/>
                            </a:rPr>
                            <m:t>2/3</m:t>
                          </m:r>
                        </m:sup>
                      </m:sSup>
                    </m:oMath>
                  </m:oMathPara>
                </a14:m>
                <a:endParaRPr lang="en-US" sz="1800" dirty="0">
                  <a:ea typeface="宋体" panose="02010600030101010101" pitchFamily="2" charset="-122"/>
                </a:endParaRPr>
              </a:p>
              <a:p>
                <a:pPr marL="0" indent="0">
                  <a:buNone/>
                </a:pPr>
                <a:r>
                  <a:rPr lang="zh-CN" altLang="en-US" sz="1800" dirty="0">
                    <a:ea typeface="宋体" panose="02010600030101010101" pitchFamily="2" charset="-122"/>
                  </a:rPr>
                  <a:t>（</a:t>
                </a:r>
                <a:r>
                  <a:rPr lang="en-US" altLang="zh-CN" sz="1800" dirty="0">
                    <a:ea typeface="宋体" panose="02010600030101010101" pitchFamily="2" charset="-122"/>
                  </a:rPr>
                  <a:t>1</a:t>
                </a:r>
                <a:r>
                  <a:rPr lang="zh-CN" altLang="en-US" sz="1800" dirty="0">
                    <a:ea typeface="宋体" panose="02010600030101010101" pitchFamily="2" charset="-122"/>
                  </a:rPr>
                  <a:t>）求稳态时的人均资本量和人均产量</a:t>
                </a:r>
                <a:endParaRPr lang="en-US" altLang="zh-CN" sz="1800" dirty="0">
                  <a:ea typeface="宋体" panose="02010600030101010101" pitchFamily="2" charset="-122"/>
                </a:endParaRPr>
              </a:p>
              <a:p>
                <a:pPr marL="0" indent="0">
                  <a:buNone/>
                </a:pPr>
                <a:r>
                  <a:rPr lang="zh-CN" altLang="en-US" sz="1800" dirty="0">
                    <a:ea typeface="宋体" panose="02010600030101010101" pitchFamily="2" charset="-122"/>
                  </a:rPr>
                  <a:t>（</a:t>
                </a:r>
                <a:r>
                  <a:rPr lang="en-US" altLang="zh-CN" sz="1800" dirty="0">
                    <a:ea typeface="宋体" panose="02010600030101010101" pitchFamily="2" charset="-122"/>
                  </a:rPr>
                  <a:t>2</a:t>
                </a:r>
                <a:r>
                  <a:rPr lang="zh-CN" altLang="en-US" sz="1800" dirty="0">
                    <a:ea typeface="宋体" panose="02010600030101010101" pitchFamily="2" charset="-122"/>
                  </a:rPr>
                  <a:t>）用这一模型解释“为什么我们如此富裕，而他们那么贫穷”</a:t>
                </a:r>
                <a:endParaRPr lang="en-US" altLang="zh-CN" sz="1800" dirty="0">
                  <a:ea typeface="宋体" panose="02010600030101010101" pitchFamily="2" charset="-122"/>
                </a:endParaRPr>
              </a:p>
              <a:p>
                <a:pPr>
                  <a:buSzPct val="80000"/>
                  <a:buFont typeface="Wingdings" panose="05000000000000000000" pitchFamily="2" charset="2"/>
                  <a:buChar char="l"/>
                </a:pPr>
                <a:r>
                  <a:rPr lang="zh-CN" altLang="en-US" sz="1800" dirty="0">
                    <a:ea typeface="宋体" panose="02010600030101010101" pitchFamily="2" charset="-122"/>
                  </a:rPr>
                  <a:t>解答</a:t>
                </a:r>
                <a:r>
                  <a:rPr lang="zh-CN" altLang="en-US" sz="1800" dirty="0">
                    <a:ea typeface="宋体" panose="02010600030101010101" pitchFamily="2" charset="-122"/>
                    <a:sym typeface="Wingdings" panose="05000000000000000000" pitchFamily="2" charset="2"/>
                  </a:rPr>
                  <a:t>（</a:t>
                </a:r>
                <a:r>
                  <a:rPr lang="en-US" altLang="zh-CN" sz="1800" dirty="0">
                    <a:ea typeface="宋体" panose="02010600030101010101" pitchFamily="2" charset="-122"/>
                    <a:sym typeface="Wingdings" panose="05000000000000000000" pitchFamily="2" charset="2"/>
                  </a:rPr>
                  <a:t>1</a:t>
                </a:r>
                <a:r>
                  <a:rPr lang="zh-CN" altLang="en-US" sz="1800" dirty="0">
                    <a:ea typeface="宋体" panose="02010600030101010101" pitchFamily="2" charset="-122"/>
                    <a:sym typeface="Wingdings" panose="05000000000000000000" pitchFamily="2" charset="2"/>
                  </a:rPr>
                  <a:t>）由总量生产函数可得人均生产函数</a:t>
                </a:r>
                <a:endParaRPr lang="en-US" altLang="zh-CN" sz="1800" dirty="0">
                  <a:ea typeface="宋体" panose="02010600030101010101" pitchFamily="2" charset="-122"/>
                  <a:sym typeface="Wingdings" panose="05000000000000000000" pitchFamily="2" charset="2"/>
                </a:endParaRPr>
              </a:p>
              <a:p>
                <a:pPr marL="0" indent="0">
                  <a:buNone/>
                </a:pPr>
                <a14:m>
                  <m:oMathPara xmlns:m="http://schemas.openxmlformats.org/officeDocument/2006/math">
                    <m:oMathParaPr>
                      <m:jc m:val="centerGroup"/>
                    </m:oMathParaPr>
                    <m:oMath xmlns:m="http://schemas.openxmlformats.org/officeDocument/2006/math">
                      <m:r>
                        <a:rPr lang="en-US" altLang="zh-CN" sz="1800" b="0" i="1" smtClean="0">
                          <a:latin typeface="Cambria Math"/>
                        </a:rPr>
                        <m:t>𝑦</m:t>
                      </m:r>
                      <m:r>
                        <a:rPr lang="en-US" altLang="zh-CN" sz="1800" b="0" i="1" smtClean="0">
                          <a:latin typeface="Cambria Math"/>
                        </a:rPr>
                        <m:t>=</m:t>
                      </m:r>
                      <m:f>
                        <m:fPr>
                          <m:ctrlPr>
                            <a:rPr lang="en-US" altLang="zh-CN" sz="1800" b="0" i="1" smtClean="0">
                              <a:latin typeface="Cambria Math" panose="02040503050406030204" pitchFamily="18" charset="0"/>
                            </a:rPr>
                          </m:ctrlPr>
                        </m:fPr>
                        <m:num>
                          <m:r>
                            <a:rPr lang="en-US" altLang="zh-CN" sz="1800" b="0" i="1" smtClean="0">
                              <a:latin typeface="Cambria Math"/>
                            </a:rPr>
                            <m:t>𝑌</m:t>
                          </m:r>
                        </m:num>
                        <m:den>
                          <m:r>
                            <a:rPr lang="en-US" altLang="zh-CN" sz="1800" b="0" i="1" smtClean="0">
                              <a:latin typeface="Cambria Math" panose="02040503050406030204" pitchFamily="18" charset="0"/>
                            </a:rPr>
                            <m:t>𝑁</m:t>
                          </m:r>
                        </m:den>
                      </m:f>
                      <m:r>
                        <a:rPr lang="en-US" altLang="zh-CN" sz="1800" b="0" i="1" smtClean="0">
                          <a:latin typeface="Cambria Math"/>
                        </a:rPr>
                        <m:t>=</m:t>
                      </m:r>
                      <m:sSup>
                        <m:sSupPr>
                          <m:ctrlPr>
                            <a:rPr lang="en-US" altLang="zh-CN" sz="1800" b="0" i="1" smtClean="0">
                              <a:latin typeface="Cambria Math" panose="02040503050406030204" pitchFamily="18" charset="0"/>
                            </a:rPr>
                          </m:ctrlPr>
                        </m:sSupPr>
                        <m:e>
                          <m:r>
                            <a:rPr lang="en-US" altLang="zh-CN" sz="1800" b="0" i="1" smtClean="0">
                              <a:latin typeface="Cambria Math"/>
                            </a:rPr>
                            <m:t>𝑘</m:t>
                          </m:r>
                        </m:e>
                        <m:sup>
                          <m:r>
                            <a:rPr lang="en-US" altLang="zh-CN" sz="1800" b="0" i="1" smtClean="0">
                              <a:latin typeface="Cambria Math"/>
                            </a:rPr>
                            <m:t>1/3</m:t>
                          </m:r>
                        </m:sup>
                      </m:sSup>
                    </m:oMath>
                  </m:oMathPara>
                </a14:m>
                <a:endParaRPr lang="en-US" altLang="zh-CN" sz="1800" dirty="0">
                  <a:ea typeface="宋体" panose="02010600030101010101" pitchFamily="2" charset="-122"/>
                </a:endParaRPr>
              </a:p>
              <a:p>
                <a:pPr>
                  <a:buSzPct val="80000"/>
                  <a:buFont typeface="Wingdings" panose="05000000000000000000" pitchFamily="2" charset="2"/>
                  <a:buChar char="l"/>
                </a:pPr>
                <a:r>
                  <a:rPr lang="zh-CN" altLang="en-US" sz="1800" dirty="0">
                    <a:ea typeface="宋体" panose="02010600030101010101" pitchFamily="2" charset="-122"/>
                  </a:rPr>
                  <a:t>稳态条件 </a:t>
                </a:r>
                <a14:m>
                  <m:oMath xmlns:m="http://schemas.openxmlformats.org/officeDocument/2006/math">
                    <m:r>
                      <a:rPr lang="en-US" altLang="zh-CN" sz="1800" b="0" i="1" smtClean="0">
                        <a:latin typeface="Cambria Math"/>
                      </a:rPr>
                      <m:t>𝑠𝑦</m:t>
                    </m:r>
                    <m:r>
                      <a:rPr lang="en-US" altLang="zh-CN" sz="1800" b="0" i="1" smtClean="0">
                        <a:latin typeface="Cambria Math"/>
                      </a:rPr>
                      <m:t>=</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𝑔</m:t>
                            </m:r>
                          </m:e>
                          <m:sub>
                            <m:r>
                              <a:rPr lang="en-US" altLang="zh-CN" sz="1800" b="0" i="1" smtClean="0">
                                <a:latin typeface="Cambria Math" panose="02040503050406030204" pitchFamily="18" charset="0"/>
                              </a:rPr>
                              <m:t>𝑁</m:t>
                            </m:r>
                          </m:sub>
                        </m:sSub>
                        <m:r>
                          <a:rPr lang="en-US" altLang="zh-CN" sz="1800" b="0" i="1" smtClean="0">
                            <a:latin typeface="Cambria Math"/>
                          </a:rPr>
                          <m:t>+</m:t>
                        </m:r>
                        <m:r>
                          <a:rPr lang="en-US" altLang="zh-CN" sz="1800" b="0" i="1" smtClean="0">
                            <a:latin typeface="Cambria Math"/>
                          </a:rPr>
                          <m:t>𝛿</m:t>
                        </m:r>
                      </m:e>
                    </m:d>
                    <m:r>
                      <a:rPr lang="en-US" altLang="zh-CN" sz="1800" b="0" i="1" smtClean="0">
                        <a:latin typeface="Cambria Math"/>
                      </a:rPr>
                      <m:t>𝑘</m:t>
                    </m:r>
                  </m:oMath>
                </a14:m>
                <a:r>
                  <a:rPr lang="zh-CN" altLang="en-US" sz="1800" dirty="0">
                    <a:ea typeface="宋体" panose="02010600030101010101" pitchFamily="2" charset="-122"/>
                  </a:rPr>
                  <a:t> 求得</a:t>
                </a:r>
                <a:endParaRPr lang="en-US" altLang="zh-CN" sz="1800" dirty="0">
                  <a:ea typeface="宋体" panose="02010600030101010101" pitchFamily="2" charset="-122"/>
                </a:endParaRPr>
              </a:p>
              <a:p>
                <a:pPr marL="0" indent="0" algn="ctr">
                  <a:buNone/>
                </a:pPr>
                <a14:m>
                  <m:oMath xmlns:m="http://schemas.openxmlformats.org/officeDocument/2006/math">
                    <m:sSup>
                      <m:sSupPr>
                        <m:ctrlPr>
                          <a:rPr lang="en-US" altLang="zh-CN" sz="1800" b="0" i="1" smtClean="0">
                            <a:latin typeface="Cambria Math" panose="02040503050406030204" pitchFamily="18" charset="0"/>
                          </a:rPr>
                        </m:ctrlPr>
                      </m:sSupPr>
                      <m:e>
                        <m:r>
                          <a:rPr lang="en-US" altLang="zh-CN" sz="1800" b="0" i="1" smtClean="0">
                            <a:latin typeface="Cambria Math"/>
                          </a:rPr>
                          <m:t>𝑘</m:t>
                        </m:r>
                      </m:e>
                      <m:sup>
                        <m:r>
                          <a:rPr lang="en-US" altLang="zh-CN" sz="1800" b="0" i="1" smtClean="0">
                            <a:latin typeface="Cambria Math"/>
                          </a:rPr>
                          <m:t>∗</m:t>
                        </m:r>
                      </m:sup>
                    </m:sSup>
                    <m:r>
                      <a:rPr lang="en-US" altLang="zh-CN" sz="1800" b="0" i="1" smtClean="0">
                        <a:latin typeface="Cambria Math"/>
                      </a:rPr>
                      <m:t>=</m:t>
                    </m:r>
                    <m:sSup>
                      <m:sSupPr>
                        <m:ctrlPr>
                          <a:rPr lang="en-US" altLang="zh-CN" sz="1800" b="0" i="1" smtClean="0">
                            <a:latin typeface="Cambria Math" panose="02040503050406030204" pitchFamily="18" charset="0"/>
                          </a:rPr>
                        </m:ctrlPr>
                      </m:sSupPr>
                      <m:e>
                        <m:d>
                          <m:dPr>
                            <m:ctrlPr>
                              <a:rPr lang="en-US" altLang="zh-CN" sz="1800" b="0" i="1" smtClean="0">
                                <a:latin typeface="Cambria Math" panose="02040503050406030204" pitchFamily="18" charset="0"/>
                              </a:rPr>
                            </m:ctrlPr>
                          </m:dPr>
                          <m:e>
                            <m:f>
                              <m:fPr>
                                <m:ctrlPr>
                                  <a:rPr lang="en-US" altLang="zh-CN" sz="1800" b="0" i="1" smtClean="0">
                                    <a:latin typeface="Cambria Math" panose="02040503050406030204" pitchFamily="18" charset="0"/>
                                  </a:rPr>
                                </m:ctrlPr>
                              </m:fPr>
                              <m:num>
                                <m:r>
                                  <a:rPr lang="en-US" altLang="zh-CN" sz="1800" b="0" i="1" smtClean="0">
                                    <a:latin typeface="Cambria Math"/>
                                  </a:rPr>
                                  <m:t>𝑠</m:t>
                                </m:r>
                              </m:num>
                              <m:den>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𝑔</m:t>
                                    </m:r>
                                  </m:e>
                                  <m:sub>
                                    <m:r>
                                      <a:rPr lang="en-US" altLang="zh-CN" sz="1800" b="0" i="1" smtClean="0">
                                        <a:latin typeface="Cambria Math" panose="02040503050406030204" pitchFamily="18" charset="0"/>
                                      </a:rPr>
                                      <m:t>𝑁</m:t>
                                    </m:r>
                                  </m:sub>
                                </m:sSub>
                                <m:r>
                                  <a:rPr lang="en-US" altLang="zh-CN" sz="1800" b="0" i="1" smtClean="0">
                                    <a:latin typeface="Cambria Math"/>
                                  </a:rPr>
                                  <m:t>+</m:t>
                                </m:r>
                                <m:r>
                                  <a:rPr lang="en-US" altLang="zh-CN" sz="1800" b="0" i="1" smtClean="0">
                                    <a:latin typeface="Cambria Math"/>
                                  </a:rPr>
                                  <m:t>𝛿</m:t>
                                </m:r>
                              </m:den>
                            </m:f>
                          </m:e>
                        </m:d>
                      </m:e>
                      <m:sup>
                        <m:r>
                          <a:rPr lang="en-US" altLang="zh-CN" sz="1800" b="0" i="1" smtClean="0">
                            <a:latin typeface="Cambria Math"/>
                          </a:rPr>
                          <m:t>3/2</m:t>
                        </m:r>
                      </m:sup>
                    </m:sSup>
                  </m:oMath>
                </a14:m>
                <a:r>
                  <a:rPr lang="en-US" altLang="zh-CN" sz="1800" dirty="0">
                    <a:ea typeface="宋体" panose="02010600030101010101" pitchFamily="2" charset="-122"/>
                  </a:rPr>
                  <a:t> </a:t>
                </a:r>
                <a:r>
                  <a:rPr lang="zh-CN" altLang="en-US" sz="1800" dirty="0">
                    <a:ea typeface="宋体" panose="02010600030101010101" pitchFamily="2" charset="-122"/>
                  </a:rPr>
                  <a:t>和 </a:t>
                </a:r>
                <a14:m>
                  <m:oMath xmlns:m="http://schemas.openxmlformats.org/officeDocument/2006/math">
                    <m:sSup>
                      <m:sSupPr>
                        <m:ctrlPr>
                          <a:rPr lang="en-US" altLang="zh-CN" sz="1800" b="0" i="1" dirty="0" smtClean="0">
                            <a:latin typeface="Cambria Math" panose="02040503050406030204" pitchFamily="18" charset="0"/>
                          </a:rPr>
                        </m:ctrlPr>
                      </m:sSupPr>
                      <m:e>
                        <m:r>
                          <a:rPr lang="en-US" altLang="zh-CN" sz="1800" b="0" i="1" dirty="0" smtClean="0">
                            <a:latin typeface="Cambria Math"/>
                          </a:rPr>
                          <m:t>𝑦</m:t>
                        </m:r>
                      </m:e>
                      <m:sup>
                        <m:r>
                          <a:rPr lang="en-US" altLang="zh-CN" sz="1800" b="0" i="1" dirty="0" smtClean="0">
                            <a:latin typeface="Cambria Math"/>
                          </a:rPr>
                          <m:t>∗</m:t>
                        </m:r>
                      </m:sup>
                    </m:sSup>
                    <m:r>
                      <a:rPr lang="en-US" altLang="zh-CN" sz="1800" b="0" i="1" dirty="0" smtClean="0">
                        <a:latin typeface="Cambria Math"/>
                      </a:rPr>
                      <m:t>=</m:t>
                    </m:r>
                    <m:sSup>
                      <m:sSupPr>
                        <m:ctrlPr>
                          <a:rPr lang="en-US" altLang="zh-CN" sz="1800" b="0" i="1" dirty="0" smtClean="0">
                            <a:latin typeface="Cambria Math" panose="02040503050406030204" pitchFamily="18" charset="0"/>
                          </a:rPr>
                        </m:ctrlPr>
                      </m:sSupPr>
                      <m:e>
                        <m:d>
                          <m:dPr>
                            <m:ctrlPr>
                              <a:rPr lang="en-US" altLang="zh-CN" sz="1800" b="0" i="1" dirty="0" smtClean="0">
                                <a:latin typeface="Cambria Math" panose="02040503050406030204" pitchFamily="18" charset="0"/>
                              </a:rPr>
                            </m:ctrlPr>
                          </m:dPr>
                          <m:e>
                            <m:sSup>
                              <m:sSupPr>
                                <m:ctrlPr>
                                  <a:rPr lang="en-US" altLang="zh-CN" sz="1800" b="0" i="1" dirty="0" smtClean="0">
                                    <a:latin typeface="Cambria Math" panose="02040503050406030204" pitchFamily="18" charset="0"/>
                                  </a:rPr>
                                </m:ctrlPr>
                              </m:sSupPr>
                              <m:e>
                                <m:r>
                                  <a:rPr lang="en-US" altLang="zh-CN" sz="1800" b="0" i="1" dirty="0" smtClean="0">
                                    <a:latin typeface="Cambria Math"/>
                                  </a:rPr>
                                  <m:t>𝑘</m:t>
                                </m:r>
                              </m:e>
                              <m:sup>
                                <m:r>
                                  <a:rPr lang="en-US" altLang="zh-CN" sz="1800" b="0" i="1" dirty="0" smtClean="0">
                                    <a:latin typeface="Cambria Math"/>
                                  </a:rPr>
                                  <m:t>∗</m:t>
                                </m:r>
                              </m:sup>
                            </m:sSup>
                          </m:e>
                        </m:d>
                      </m:e>
                      <m:sup>
                        <m:r>
                          <a:rPr lang="en-US" altLang="zh-CN" sz="1800" b="0" i="1" dirty="0" smtClean="0">
                            <a:latin typeface="Cambria Math"/>
                          </a:rPr>
                          <m:t>1/3</m:t>
                        </m:r>
                      </m:sup>
                    </m:sSup>
                    <m:r>
                      <a:rPr lang="en-US" altLang="zh-CN" sz="1800" b="0" i="1" dirty="0" smtClean="0">
                        <a:latin typeface="Cambria Math"/>
                      </a:rPr>
                      <m:t>=</m:t>
                    </m:r>
                    <m:sSup>
                      <m:sSupPr>
                        <m:ctrlPr>
                          <a:rPr lang="en-US" altLang="zh-CN" sz="1800" b="0" i="1" dirty="0" smtClean="0">
                            <a:latin typeface="Cambria Math" panose="02040503050406030204" pitchFamily="18" charset="0"/>
                          </a:rPr>
                        </m:ctrlPr>
                      </m:sSupPr>
                      <m:e>
                        <m:d>
                          <m:dPr>
                            <m:ctrlPr>
                              <a:rPr lang="en-US" altLang="zh-CN" sz="1800" b="0" i="1" dirty="0" smtClean="0">
                                <a:latin typeface="Cambria Math" panose="02040503050406030204" pitchFamily="18" charset="0"/>
                              </a:rPr>
                            </m:ctrlPr>
                          </m:dPr>
                          <m:e>
                            <m:f>
                              <m:fPr>
                                <m:ctrlPr>
                                  <a:rPr lang="en-US" altLang="zh-CN" sz="1800" i="1">
                                    <a:latin typeface="Cambria Math" panose="02040503050406030204" pitchFamily="18" charset="0"/>
                                  </a:rPr>
                                </m:ctrlPr>
                              </m:fPr>
                              <m:num>
                                <m:r>
                                  <a:rPr lang="en-US" altLang="zh-CN" sz="1800" i="1">
                                    <a:latin typeface="Cambria Math"/>
                                  </a:rPr>
                                  <m:t>𝑠</m:t>
                                </m:r>
                              </m:num>
                              <m:den>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𝑔</m:t>
                                    </m:r>
                                  </m:e>
                                  <m:sub>
                                    <m:r>
                                      <a:rPr lang="en-US" altLang="zh-CN" sz="1800" b="0" i="1" smtClean="0">
                                        <a:latin typeface="Cambria Math" panose="02040503050406030204" pitchFamily="18" charset="0"/>
                                      </a:rPr>
                                      <m:t>𝑁</m:t>
                                    </m:r>
                                  </m:sub>
                                </m:sSub>
                                <m:r>
                                  <a:rPr lang="en-US" altLang="zh-CN" sz="1800" i="1">
                                    <a:latin typeface="Cambria Math"/>
                                  </a:rPr>
                                  <m:t>+</m:t>
                                </m:r>
                                <m:r>
                                  <a:rPr lang="en-US" altLang="zh-CN" sz="1800" i="1">
                                    <a:latin typeface="Cambria Math"/>
                                  </a:rPr>
                                  <m:t>𝛿</m:t>
                                </m:r>
                              </m:den>
                            </m:f>
                          </m:e>
                        </m:d>
                      </m:e>
                      <m:sup>
                        <m:r>
                          <a:rPr lang="en-US" altLang="zh-CN" sz="1800" b="0" i="1" dirty="0" smtClean="0">
                            <a:latin typeface="Cambria Math"/>
                          </a:rPr>
                          <m:t>1/2</m:t>
                        </m:r>
                      </m:sup>
                    </m:sSup>
                  </m:oMath>
                </a14:m>
                <a:endParaRPr lang="en-US" altLang="zh-CN" sz="1800" dirty="0">
                  <a:ea typeface="宋体" panose="02010600030101010101" pitchFamily="2" charset="-122"/>
                </a:endParaRPr>
              </a:p>
              <a:p>
                <a:pPr>
                  <a:buSzPct val="80000"/>
                  <a:buFont typeface="Wingdings" panose="05000000000000000000" pitchFamily="2" charset="2"/>
                  <a:buChar char="l"/>
                </a:pPr>
                <a:r>
                  <a:rPr lang="zh-CN" altLang="en-US" sz="1800" dirty="0">
                    <a:ea typeface="宋体" panose="02010600030101010101" pitchFamily="2" charset="-122"/>
                  </a:rPr>
                  <a:t>（</a:t>
                </a:r>
                <a:r>
                  <a:rPr lang="en-US" altLang="zh-CN" sz="1800" dirty="0">
                    <a:ea typeface="宋体" panose="02010600030101010101" pitchFamily="2" charset="-122"/>
                  </a:rPr>
                  <a:t>2</a:t>
                </a:r>
                <a:r>
                  <a:rPr lang="zh-CN" altLang="en-US" sz="1800" dirty="0">
                    <a:ea typeface="宋体" panose="02010600030101010101" pitchFamily="2" charset="-122"/>
                  </a:rPr>
                  <a:t>）</a:t>
                </a:r>
                <a14:m>
                  <m:oMath xmlns:m="http://schemas.openxmlformats.org/officeDocument/2006/math">
                    <m:r>
                      <a:rPr lang="en-US" altLang="zh-CN" sz="1800" i="1" dirty="0" smtClean="0">
                        <a:latin typeface="Cambria Math"/>
                      </a:rPr>
                      <m:t>𝑠</m:t>
                    </m:r>
                  </m:oMath>
                </a14:m>
                <a:r>
                  <a:rPr lang="zh-CN" altLang="en-US" sz="1800" dirty="0">
                    <a:ea typeface="宋体" panose="02010600030101010101" pitchFamily="2" charset="-122"/>
                  </a:rPr>
                  <a:t>上升，</a:t>
                </a:r>
                <a14:m>
                  <m:oMath xmlns:m="http://schemas.openxmlformats.org/officeDocument/2006/math">
                    <m:sSup>
                      <m:sSupPr>
                        <m:ctrlPr>
                          <a:rPr lang="en-US" altLang="zh-CN" sz="1800" b="0" i="1" dirty="0" smtClean="0">
                            <a:latin typeface="Cambria Math" panose="02040503050406030204" pitchFamily="18" charset="0"/>
                            <a:ea typeface="宋体" panose="02010600030101010101" pitchFamily="2" charset="-122"/>
                          </a:rPr>
                        </m:ctrlPr>
                      </m:sSupPr>
                      <m:e>
                        <m:r>
                          <a:rPr lang="en-US" altLang="zh-CN" sz="1800" i="1" dirty="0" smtClean="0">
                            <a:latin typeface="Cambria Math"/>
                          </a:rPr>
                          <m:t>𝑦</m:t>
                        </m:r>
                      </m:e>
                      <m:sup>
                        <m:r>
                          <a:rPr lang="en-US" altLang="zh-CN" sz="1800" b="0" i="1" dirty="0" smtClean="0">
                            <a:latin typeface="Cambria Math" panose="02040503050406030204" pitchFamily="18" charset="0"/>
                          </a:rPr>
                          <m:t>∗</m:t>
                        </m:r>
                      </m:sup>
                    </m:sSup>
                  </m:oMath>
                </a14:m>
                <a:r>
                  <a:rPr lang="zh-CN" altLang="en-US" sz="1800" dirty="0">
                    <a:ea typeface="宋体" panose="02010600030101010101" pitchFamily="2" charset="-122"/>
                  </a:rPr>
                  <a:t>上升；</a:t>
                </a:r>
                <a14:m>
                  <m:oMath xmlns:m="http://schemas.openxmlformats.org/officeDocument/2006/math">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𝑔</m:t>
                        </m:r>
                      </m:e>
                      <m:sub>
                        <m:r>
                          <a:rPr lang="en-US" altLang="zh-CN" sz="1800" b="0" i="1" dirty="0" smtClean="0">
                            <a:latin typeface="Cambria Math" panose="02040503050406030204" pitchFamily="18" charset="0"/>
                          </a:rPr>
                          <m:t>𝑁</m:t>
                        </m:r>
                      </m:sub>
                    </m:sSub>
                  </m:oMath>
                </a14:m>
                <a:r>
                  <a:rPr lang="zh-CN" altLang="en-US" sz="1800" dirty="0">
                    <a:ea typeface="宋体" panose="02010600030101010101" pitchFamily="2" charset="-122"/>
                  </a:rPr>
                  <a:t>上升，</a:t>
                </a:r>
                <a14:m>
                  <m:oMath xmlns:m="http://schemas.openxmlformats.org/officeDocument/2006/math">
                    <m:sSup>
                      <m:sSupPr>
                        <m:ctrlPr>
                          <a:rPr lang="en-US" altLang="zh-CN" sz="1800" b="0" i="1" dirty="0" smtClean="0">
                            <a:latin typeface="Cambria Math" panose="02040503050406030204" pitchFamily="18" charset="0"/>
                            <a:ea typeface="宋体" panose="02010600030101010101" pitchFamily="2" charset="-122"/>
                          </a:rPr>
                        </m:ctrlPr>
                      </m:sSupPr>
                      <m:e>
                        <m:r>
                          <a:rPr lang="en-US" altLang="zh-CN" sz="1800" i="1" dirty="0" smtClean="0">
                            <a:latin typeface="Cambria Math"/>
                          </a:rPr>
                          <m:t>𝑦</m:t>
                        </m:r>
                      </m:e>
                      <m:sup>
                        <m:r>
                          <a:rPr lang="en-US" altLang="zh-CN" sz="1800" b="0" i="1" dirty="0" smtClean="0">
                            <a:latin typeface="Cambria Math" panose="02040503050406030204" pitchFamily="18" charset="0"/>
                          </a:rPr>
                          <m:t>∗</m:t>
                        </m:r>
                      </m:sup>
                    </m:sSup>
                  </m:oMath>
                </a14:m>
                <a:r>
                  <a:rPr lang="zh-CN" altLang="en-US" sz="1800" dirty="0">
                    <a:ea typeface="宋体" panose="02010600030101010101" pitchFamily="2" charset="-122"/>
                  </a:rPr>
                  <a:t>下降</a:t>
                </a:r>
                <a:endParaRPr lang="en-US" altLang="zh-CN" sz="1800" dirty="0">
                  <a:ea typeface="宋体" panose="02010600030101010101" pitchFamily="2"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19771"/>
                <a:ext cx="8229600" cy="3394472"/>
              </a:xfrm>
              <a:blipFill>
                <a:blip r:embed="rId2"/>
                <a:stretch>
                  <a:fillRect l="-593" t="-1257" b="-736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29</a:t>
            </a:fld>
            <a:endParaRPr lang="en-US" dirty="0"/>
          </a:p>
        </p:txBody>
      </p:sp>
      <p:sp>
        <p:nvSpPr>
          <p:cNvPr id="5" name="矩形 4">
            <a:extLst>
              <a:ext uri="{FF2B5EF4-FFF2-40B4-BE49-F238E27FC236}">
                <a16:creationId xmlns:a16="http://schemas.microsoft.com/office/drawing/2014/main" id="{5B6E0338-B859-415C-AF1A-E0F691F48500}"/>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没有技术进步的新古典增长模型</a:t>
            </a:r>
            <a:r>
              <a:rPr lang="en-US" altLang="zh-CN" dirty="0">
                <a:solidFill>
                  <a:srgbClr val="6B748A"/>
                </a:solidFill>
                <a:latin typeface="微软雅黑" panose="020B0503020204020204" pitchFamily="34" charset="-122"/>
                <a:ea typeface="微软雅黑" panose="020B0503020204020204" pitchFamily="34" charset="-122"/>
              </a:rPr>
              <a:t>—</a:t>
            </a:r>
            <a:r>
              <a:rPr lang="zh-CN" altLang="en-US" dirty="0">
                <a:solidFill>
                  <a:srgbClr val="6B748A"/>
                </a:solidFill>
                <a:latin typeface="微软雅黑" panose="020B0503020204020204" pitchFamily="34" charset="-122"/>
                <a:ea typeface="微软雅黑" panose="020B0503020204020204" pitchFamily="34" charset="-122"/>
              </a:rPr>
              <a:t>例题</a:t>
            </a:r>
            <a:endParaRPr lang="en-US" altLang="zh-CN" dirty="0">
              <a:solidFill>
                <a:srgbClr val="6B748A"/>
              </a:solidFill>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4434B5DA-B3B0-460C-867D-74DC41ADEC8F}"/>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46A516A1-9355-48AD-9AC0-BF5E93E73293}"/>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AD79A740-7F54-43AD-B036-A9642D0DCD4F}"/>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902C9EB8-94E0-4F24-A3D9-44F2383CECE2}"/>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8A6A6552-B667-41B9-8BD1-A3488FE3B2D4}"/>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450FC845-C05C-46C8-9B61-6404F905E2A9}"/>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FA297964-4845-4C66-80A8-D77C9BCFBD94}"/>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906695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3588" y="1012605"/>
            <a:ext cx="8229600" cy="3394472"/>
          </a:xfrm>
        </p:spPr>
        <p:txBody>
          <a:bodyPr/>
          <a:lstStyle/>
          <a:p>
            <a:pPr marL="0" indent="0">
              <a:buNone/>
            </a:pPr>
            <a:r>
              <a:rPr lang="zh-CN" altLang="en-US" sz="1800" b="1" dirty="0"/>
              <a:t>事实</a:t>
            </a:r>
            <a:r>
              <a:rPr lang="en-US" altLang="zh-CN" sz="1800" b="1" dirty="0"/>
              <a:t>1. </a:t>
            </a:r>
            <a:r>
              <a:rPr lang="zh-CN" altLang="en-US" sz="1800" b="1" dirty="0"/>
              <a:t>世界范围内国家或地区间生活水平差距较大</a:t>
            </a:r>
            <a:endParaRPr lang="en-US" altLang="zh-CN" sz="1800" b="1" dirty="0"/>
          </a:p>
          <a:p>
            <a:pPr>
              <a:buSzPct val="80000"/>
              <a:buFont typeface="Wingdings" panose="05000000000000000000" pitchFamily="2" charset="2"/>
              <a:buChar char="l"/>
            </a:pPr>
            <a:r>
              <a:rPr lang="en-US" altLang="zh-CN" sz="1800" dirty="0"/>
              <a:t>2013</a:t>
            </a:r>
            <a:r>
              <a:rPr lang="zh-CN" altLang="en-US" sz="1800" dirty="0"/>
              <a:t>年，世界上</a:t>
            </a:r>
            <a:r>
              <a:rPr lang="en-US" sz="1800" dirty="0"/>
              <a:t>50%</a:t>
            </a:r>
            <a:r>
              <a:rPr lang="zh-CN" altLang="en-US" sz="1800" dirty="0"/>
              <a:t>人口的生活水平甚至不及美国</a:t>
            </a:r>
            <a:r>
              <a:rPr lang="en-US" altLang="zh-CN" sz="1800" dirty="0"/>
              <a:t>1900</a:t>
            </a:r>
            <a:r>
              <a:rPr lang="zh-CN" altLang="en-US" sz="1800" dirty="0"/>
              <a:t>年的生活水平</a:t>
            </a:r>
            <a:endParaRPr lang="en-US" altLang="zh-CN" sz="1800" dirty="0"/>
          </a:p>
          <a:p>
            <a:pPr>
              <a:buSzPct val="80000"/>
              <a:buFont typeface="Wingdings" panose="05000000000000000000" pitchFamily="2" charset="2"/>
              <a:buChar char="l"/>
            </a:pPr>
            <a:r>
              <a:rPr lang="zh-CN" altLang="en-US" sz="1800" dirty="0"/>
              <a:t>人均实际</a:t>
            </a:r>
            <a:r>
              <a:rPr lang="en-US" altLang="zh-CN" sz="1800" dirty="0"/>
              <a:t>GDP</a:t>
            </a:r>
            <a:r>
              <a:rPr lang="zh-CN" altLang="en-US" sz="1800" dirty="0"/>
              <a:t>大致反映了一国或地区的平均生活水平</a:t>
            </a:r>
            <a:endParaRPr lang="en-US" altLang="zh-CN" sz="1800" dirty="0"/>
          </a:p>
          <a:p>
            <a:pPr marL="0" indent="0" algn="ctr">
              <a:buNone/>
            </a:pPr>
            <a:r>
              <a:rPr lang="en-US" altLang="zh-CN" sz="1800" dirty="0">
                <a:hlinkClick r:id="rId2"/>
              </a:rPr>
              <a:t>A world map of GDP per capita (constant 2010 US$)</a:t>
            </a:r>
            <a:endParaRPr lang="en-US" altLang="zh-CN" sz="1800" dirty="0"/>
          </a:p>
          <a:p>
            <a:pPr>
              <a:buSzPct val="80000"/>
              <a:buFont typeface="Wingdings" panose="05000000000000000000" pitchFamily="2" charset="2"/>
              <a:buChar char="l"/>
            </a:pPr>
            <a:r>
              <a:rPr lang="zh-CN" altLang="en-US" sz="1800" dirty="0"/>
              <a:t>世界上还有很多人生活在一天只有</a:t>
            </a:r>
            <a:r>
              <a:rPr lang="en-US" altLang="zh-CN" sz="1800" dirty="0"/>
              <a:t> 1.9</a:t>
            </a:r>
            <a:r>
              <a:rPr lang="zh-CN" altLang="en-US" sz="1800" dirty="0"/>
              <a:t>美元的贫困中</a:t>
            </a:r>
            <a:endParaRPr lang="en-US" altLang="zh-CN" sz="1800" dirty="0"/>
          </a:p>
          <a:p>
            <a:pPr marL="0" indent="0" algn="ctr">
              <a:buNone/>
            </a:pPr>
            <a:r>
              <a:rPr lang="en-US" altLang="zh-CN" sz="1800" dirty="0">
                <a:hlinkClick r:id="rId3"/>
              </a:rPr>
              <a:t>A world map of </a:t>
            </a:r>
            <a:r>
              <a:rPr lang="en-US" sz="1800" dirty="0">
                <a:hlinkClick r:id="rId3"/>
              </a:rPr>
              <a:t>Poverty headcount ratio at $1.90 a day</a:t>
            </a:r>
            <a:endParaRPr lang="en-US" altLang="zh-CN" sz="1800" dirty="0"/>
          </a:p>
          <a:p>
            <a:pPr marL="0" indent="0" algn="ctr">
              <a:buNone/>
            </a:pPr>
            <a:r>
              <a:rPr lang="zh-CN" altLang="en-US" sz="1800" dirty="0">
                <a:hlinkClick r:id="rId4"/>
              </a:rPr>
              <a:t>在世界各国，只花</a:t>
            </a:r>
            <a:r>
              <a:rPr lang="en-US" altLang="zh-CN" sz="1800" dirty="0">
                <a:hlinkClick r:id="rId4"/>
              </a:rPr>
              <a:t>1</a:t>
            </a:r>
            <a:r>
              <a:rPr lang="zh-CN" altLang="en-US" sz="1800" dirty="0">
                <a:hlinkClick r:id="rId4"/>
              </a:rPr>
              <a:t>美元可以买些什么东西？</a:t>
            </a:r>
            <a:endParaRPr lang="en-US" altLang="zh-CN" sz="1800" dirty="0"/>
          </a:p>
        </p:txBody>
      </p:sp>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3</a:t>
            </a:fld>
            <a:endParaRPr lang="en-US" dirty="0"/>
          </a:p>
        </p:txBody>
      </p:sp>
      <p:sp>
        <p:nvSpPr>
          <p:cNvPr id="5" name="矩形 4">
            <a:extLst>
              <a:ext uri="{FF2B5EF4-FFF2-40B4-BE49-F238E27FC236}">
                <a16:creationId xmlns:a16="http://schemas.microsoft.com/office/drawing/2014/main" id="{DE827719-9F31-439B-AAD2-54BCE4CD41A9}"/>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经济增长的一些事实</a:t>
            </a:r>
          </a:p>
        </p:txBody>
      </p:sp>
      <p:grpSp>
        <p:nvGrpSpPr>
          <p:cNvPr id="6" name="组合 5">
            <a:extLst>
              <a:ext uri="{FF2B5EF4-FFF2-40B4-BE49-F238E27FC236}">
                <a16:creationId xmlns:a16="http://schemas.microsoft.com/office/drawing/2014/main" id="{F9DB3D69-5A01-455D-94DF-F64A905597A3}"/>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430BDF0B-96AB-447F-A3D7-9AD801F737DA}"/>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99825195-5784-4B55-A838-85D73527651E}"/>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8A008E6C-237A-4894-BF5F-7E48A9B095CB}"/>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D1D1C47F-780A-43CB-83DC-858144823A73}"/>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DBCB385B-1821-4B08-A74B-832B3C13A739}"/>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93DAB16-2102-400C-91F0-3302A000501B}"/>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62459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30</a:t>
            </a:fld>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p:cNvSpPr txBox="1"/>
              <p:nvPr>
                <p:custDataLst>
                  <p:tags r:id="rId2"/>
                </p:custDataLst>
              </p:nvPr>
            </p:nvSpPr>
            <p:spPr>
              <a:xfrm>
                <a:off x="914400" y="507206"/>
                <a:ext cx="7315200" cy="1607344"/>
              </a:xfrm>
              <a:prstGeom prst="rect">
                <a:avLst/>
              </a:prstGeom>
              <a:noFill/>
            </p:spPr>
            <p:txBody>
              <a:bodyPr vert="horz" wrap="square" rtlCol="0" anchor="ctr" anchorCtr="0">
                <a:noAutofit/>
              </a:bodyPr>
              <a:lstStyle/>
              <a:p>
                <a:r>
                  <a:rPr lang="zh-CN" altLang="en-US" sz="2200" dirty="0">
                    <a:solidFill>
                      <a:srgbClr val="000000"/>
                    </a:solidFill>
                    <a:latin typeface="Times New Roman" panose="02020603050405020304" pitchFamily="18" charset="0"/>
                    <a:cs typeface="Times New Roman" panose="02020603050405020304" pitchFamily="18" charset="0"/>
                    <a:sym typeface="Microsoft Yahei"/>
                  </a:rPr>
                  <a:t>如果人均产出函数为</a:t>
                </a:r>
                <a14:m>
                  <m:oMath xmlns:m="http://schemas.openxmlformats.org/officeDocument/2006/math">
                    <m:r>
                      <a:rPr lang="en-US" altLang="zh-CN" sz="2200" b="0" i="1" smtClean="0">
                        <a:solidFill>
                          <a:srgbClr val="000000"/>
                        </a:solidFill>
                        <a:latin typeface="Cambria Math"/>
                        <a:sym typeface="Microsoft Yahei"/>
                      </a:rPr>
                      <m:t>𝑦</m:t>
                    </m:r>
                    <m:r>
                      <a:rPr lang="en-US" altLang="zh-CN" sz="2200" b="0" i="1" smtClean="0">
                        <a:solidFill>
                          <a:srgbClr val="000000"/>
                        </a:solidFill>
                        <a:latin typeface="Cambria Math"/>
                        <a:sym typeface="Microsoft Yahei"/>
                      </a:rPr>
                      <m:t>=</m:t>
                    </m:r>
                    <m:sSup>
                      <m:sSupPr>
                        <m:ctrlPr>
                          <a:rPr lang="en-US" altLang="zh-CN" sz="2200" b="0" i="1" smtClean="0">
                            <a:solidFill>
                              <a:srgbClr val="000000"/>
                            </a:solidFill>
                            <a:latin typeface="Cambria Math" panose="02040503050406030204" pitchFamily="18" charset="0"/>
                            <a:sym typeface="Microsoft Yahei"/>
                          </a:rPr>
                        </m:ctrlPr>
                      </m:sSupPr>
                      <m:e>
                        <m:r>
                          <a:rPr lang="en-US" altLang="zh-CN" sz="2200" b="0" i="1" smtClean="0">
                            <a:solidFill>
                              <a:srgbClr val="000000"/>
                            </a:solidFill>
                            <a:latin typeface="Cambria Math"/>
                            <a:sym typeface="Microsoft Yahei"/>
                          </a:rPr>
                          <m:t>𝑘</m:t>
                        </m:r>
                      </m:e>
                      <m:sup>
                        <m:r>
                          <a:rPr lang="en-US" altLang="zh-CN" sz="2200" b="0" i="1" smtClean="0">
                            <a:solidFill>
                              <a:srgbClr val="000000"/>
                            </a:solidFill>
                            <a:latin typeface="Cambria Math"/>
                            <a:sym typeface="Microsoft Yahei"/>
                          </a:rPr>
                          <m:t>1/2</m:t>
                        </m:r>
                      </m:sup>
                    </m:sSup>
                  </m:oMath>
                </a14:m>
                <a:r>
                  <a:rPr lang="zh-CN" altLang="en-US" sz="2200" dirty="0">
                    <a:solidFill>
                      <a:srgbClr val="000000"/>
                    </a:solidFill>
                    <a:latin typeface="Times New Roman" panose="02020603050405020304" pitchFamily="18" charset="0"/>
                    <a:cs typeface="Times New Roman" panose="02020603050405020304" pitchFamily="18" charset="0"/>
                    <a:sym typeface="Microsoft Yahei"/>
                  </a:rPr>
                  <a:t>，储蓄率为</a:t>
                </a:r>
                <a:r>
                  <a:rPr lang="en-US" altLang="zh-CN" sz="2200" dirty="0">
                    <a:solidFill>
                      <a:srgbClr val="000000"/>
                    </a:solidFill>
                    <a:latin typeface="Times New Roman" panose="02020603050405020304" pitchFamily="18" charset="0"/>
                    <a:cs typeface="Times New Roman" panose="02020603050405020304" pitchFamily="18" charset="0"/>
                    <a:sym typeface="Microsoft Yahei"/>
                  </a:rPr>
                  <a:t>0.2</a:t>
                </a:r>
                <a:r>
                  <a:rPr lang="zh-CN" altLang="en-US" sz="2200" dirty="0">
                    <a:solidFill>
                      <a:srgbClr val="000000"/>
                    </a:solidFill>
                    <a:latin typeface="Times New Roman" panose="02020603050405020304" pitchFamily="18" charset="0"/>
                    <a:cs typeface="Times New Roman" panose="02020603050405020304" pitchFamily="18" charset="0"/>
                    <a:sym typeface="Microsoft Yahei"/>
                  </a:rPr>
                  <a:t>，折旧率等于</a:t>
                </a:r>
                <a:r>
                  <a:rPr lang="en-US" altLang="zh-CN" sz="2200" dirty="0">
                    <a:solidFill>
                      <a:srgbClr val="000000"/>
                    </a:solidFill>
                    <a:latin typeface="Times New Roman" panose="02020603050405020304" pitchFamily="18" charset="0"/>
                    <a:cs typeface="Times New Roman" panose="02020603050405020304" pitchFamily="18" charset="0"/>
                    <a:sym typeface="Microsoft Yahei"/>
                  </a:rPr>
                  <a:t>0.1</a:t>
                </a:r>
                <a:r>
                  <a:rPr lang="zh-CN" altLang="en-US" sz="2200" dirty="0">
                    <a:solidFill>
                      <a:srgbClr val="000000"/>
                    </a:solidFill>
                    <a:latin typeface="Times New Roman" panose="02020603050405020304" pitchFamily="18" charset="0"/>
                    <a:cs typeface="Times New Roman" panose="02020603050405020304" pitchFamily="18" charset="0"/>
                    <a:sym typeface="Microsoft Yahei"/>
                  </a:rPr>
                  <a:t>，人口增长率为</a:t>
                </a:r>
                <a:r>
                  <a:rPr lang="en-US" altLang="zh-CN" sz="2200" dirty="0">
                    <a:solidFill>
                      <a:srgbClr val="000000"/>
                    </a:solidFill>
                    <a:latin typeface="Times New Roman" panose="02020603050405020304" pitchFamily="18" charset="0"/>
                    <a:cs typeface="Times New Roman" panose="02020603050405020304" pitchFamily="18" charset="0"/>
                    <a:sym typeface="Microsoft Yahei"/>
                  </a:rPr>
                  <a:t>0</a:t>
                </a:r>
                <a:r>
                  <a:rPr lang="zh-CN" altLang="en-US" sz="2200" dirty="0">
                    <a:solidFill>
                      <a:srgbClr val="000000"/>
                    </a:solidFill>
                    <a:latin typeface="Times New Roman" panose="02020603050405020304" pitchFamily="18" charset="0"/>
                    <a:cs typeface="Times New Roman" panose="02020603050405020304" pitchFamily="18" charset="0"/>
                    <a:sym typeface="Microsoft Yahei"/>
                  </a:rPr>
                  <a:t>，那么稳定状态的人均资本量为（）。</a:t>
                </a:r>
                <a:endParaRPr lang="en-US" sz="2200" dirty="0">
                  <a:solidFill>
                    <a:srgbClr val="000000"/>
                  </a:solidFill>
                  <a:latin typeface="Times New Roman" panose="02020603050405020304" pitchFamily="18" charset="0"/>
                  <a:cs typeface="Times New Roman" panose="02020603050405020304" pitchFamily="18" charset="0"/>
                  <a:sym typeface="Microsoft Yahei"/>
                </a:endParaRPr>
              </a:p>
            </p:txBody>
          </p:sp>
        </mc:Choice>
        <mc:Fallback xmlns="">
          <p:sp>
            <p:nvSpPr>
              <p:cNvPr id="6" name="TextBox 5"/>
              <p:cNvSpPr txBox="1">
                <a:spLocks noRot="1" noChangeAspect="1" noMove="1" noResize="1" noEditPoints="1" noAdjustHandles="1" noChangeArrowheads="1" noChangeShapeType="1" noTextEdit="1"/>
              </p:cNvSpPr>
              <p:nvPr>
                <p:custDataLst>
                  <p:tags r:id="rId19"/>
                </p:custDataLst>
              </p:nvPr>
            </p:nvSpPr>
            <p:spPr>
              <a:xfrm>
                <a:off x="914400" y="507206"/>
                <a:ext cx="7315200" cy="1607344"/>
              </a:xfrm>
              <a:prstGeom prst="rect">
                <a:avLst/>
              </a:prstGeom>
              <a:blipFill rotWithShape="1">
                <a:blip r:embed="rId20"/>
                <a:stretch>
                  <a:fillRect l="-1000" r="-1917"/>
                </a:stretch>
              </a:blipFill>
            </p:spPr>
            <p:txBody>
              <a:bodyPr/>
              <a:lstStyle/>
              <a:p>
                <a:r>
                  <a:rPr lang="en-US">
                    <a:noFill/>
                  </a:rPr>
                  <a:t> </a:t>
                </a:r>
              </a:p>
            </p:txBody>
          </p:sp>
        </mc:Fallback>
      </mc:AlternateContent>
      <p:sp>
        <p:nvSpPr>
          <p:cNvPr id="7" name="TextBox 6"/>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en-US" altLang="zh-CN" sz="2200" dirty="0">
                <a:solidFill>
                  <a:srgbClr val="000000"/>
                </a:solidFill>
                <a:latin typeface="Times New Roman" panose="02020603050405020304" pitchFamily="18" charset="0"/>
                <a:cs typeface="Times New Roman" panose="02020603050405020304" pitchFamily="18" charset="0"/>
                <a:sym typeface="Microsoft Yahei"/>
              </a:rPr>
              <a:t>1</a:t>
            </a:r>
            <a:endParaRPr lang="en-US" sz="2200" dirty="0">
              <a:solidFill>
                <a:srgbClr val="000000"/>
              </a:solidFill>
              <a:latin typeface="Times New Roman" panose="02020603050405020304" pitchFamily="18" charset="0"/>
              <a:cs typeface="Times New Roman" panose="02020603050405020304" pitchFamily="18" charset="0"/>
              <a:sym typeface="Microsoft Yahei"/>
            </a:endParaRPr>
          </a:p>
        </p:txBody>
      </p:sp>
      <p:sp>
        <p:nvSpPr>
          <p:cNvPr id="8" name="TextBox 7"/>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en-US" altLang="zh-CN" sz="2200" dirty="0">
                <a:solidFill>
                  <a:srgbClr val="000000"/>
                </a:solidFill>
                <a:latin typeface="Times New Roman" panose="02020603050405020304" pitchFamily="18" charset="0"/>
                <a:cs typeface="Times New Roman" panose="02020603050405020304" pitchFamily="18" charset="0"/>
                <a:sym typeface="Microsoft Yahei"/>
              </a:rPr>
              <a:t>2</a:t>
            </a:r>
            <a:endParaRPr lang="en-US" sz="2200" dirty="0">
              <a:solidFill>
                <a:srgbClr val="000000"/>
              </a:solidFill>
              <a:latin typeface="Times New Roman" panose="02020603050405020304" pitchFamily="18" charset="0"/>
              <a:cs typeface="Times New Roman" panose="02020603050405020304" pitchFamily="18" charset="0"/>
              <a:sym typeface="Microsoft Yahei"/>
            </a:endParaRPr>
          </a:p>
        </p:txBody>
      </p:sp>
      <p:sp>
        <p:nvSpPr>
          <p:cNvPr id="9" name="TextBox 8"/>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en-US" altLang="zh-CN" sz="2200" dirty="0">
                <a:solidFill>
                  <a:srgbClr val="000000"/>
                </a:solidFill>
                <a:latin typeface="Times New Roman" panose="02020603050405020304" pitchFamily="18" charset="0"/>
                <a:cs typeface="Times New Roman" panose="02020603050405020304" pitchFamily="18" charset="0"/>
                <a:sym typeface="Microsoft Yahei"/>
              </a:rPr>
              <a:t>4</a:t>
            </a:r>
            <a:endParaRPr lang="en-US" sz="2200" dirty="0">
              <a:solidFill>
                <a:srgbClr val="000000"/>
              </a:solidFill>
              <a:latin typeface="Times New Roman" panose="02020603050405020304" pitchFamily="18" charset="0"/>
              <a:cs typeface="Times New Roman" panose="02020603050405020304" pitchFamily="18" charset="0"/>
              <a:sym typeface="Microsoft Yahei"/>
            </a:endParaRPr>
          </a:p>
        </p:txBody>
      </p:sp>
      <p:sp>
        <p:nvSpPr>
          <p:cNvPr id="10" name="TextBox 9"/>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en-US" altLang="zh-CN" sz="2200" dirty="0">
                <a:solidFill>
                  <a:srgbClr val="000000"/>
                </a:solidFill>
                <a:latin typeface="Times New Roman" panose="02020603050405020304" pitchFamily="18" charset="0"/>
                <a:cs typeface="Times New Roman" panose="02020603050405020304" pitchFamily="18" charset="0"/>
                <a:sym typeface="Microsoft Yahei"/>
              </a:rPr>
              <a:t>9</a:t>
            </a:r>
            <a:endParaRPr lang="en-US" sz="2200" dirty="0">
              <a:solidFill>
                <a:srgbClr val="000000"/>
              </a:solidFill>
              <a:latin typeface="Times New Roman" panose="02020603050405020304" pitchFamily="18" charset="0"/>
              <a:cs typeface="Times New Roman" panose="02020603050405020304" pitchFamily="18" charset="0"/>
              <a:sym typeface="Microsoft Yahei"/>
            </a:endParaRPr>
          </a:p>
        </p:txBody>
      </p:sp>
      <p:sp>
        <p:nvSpPr>
          <p:cNvPr id="11" name="Oval 10"/>
          <p:cNvSpPr>
            <a:spLocks noChangeAspect="1"/>
          </p:cNvSpPr>
          <p:nvPr>
            <p:custDataLst>
              <p:tags r:id="rId7"/>
            </p:custDataLst>
          </p:nvPr>
        </p:nvSpPr>
        <p:spPr>
          <a:xfrm>
            <a:off x="1178719" y="2137767"/>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Times New Roman" panose="02020603050405020304" pitchFamily="18" charset="0"/>
                <a:cs typeface="Times New Roman" panose="02020603050405020304" pitchFamily="18" charset="0"/>
                <a:sym typeface="Microsoft Yahei"/>
              </a:rPr>
              <a:t>A</a:t>
            </a:r>
          </a:p>
        </p:txBody>
      </p:sp>
      <p:sp>
        <p:nvSpPr>
          <p:cNvPr id="12" name="Oval 11"/>
          <p:cNvSpPr>
            <a:spLocks noChangeAspect="1"/>
          </p:cNvSpPr>
          <p:nvPr>
            <p:custDataLst>
              <p:tags r:id="rId8"/>
            </p:custDataLst>
          </p:nvPr>
        </p:nvSpPr>
        <p:spPr>
          <a:xfrm>
            <a:off x="1178719" y="2780705"/>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Times New Roman" panose="02020603050405020304" pitchFamily="18" charset="0"/>
                <a:cs typeface="Times New Roman" panose="02020603050405020304" pitchFamily="18" charset="0"/>
                <a:sym typeface="Microsoft Yahei"/>
              </a:rPr>
              <a:t>B</a:t>
            </a:r>
          </a:p>
        </p:txBody>
      </p:sp>
      <p:sp>
        <p:nvSpPr>
          <p:cNvPr id="13" name="Oval 12"/>
          <p:cNvSpPr>
            <a:spLocks noChangeAspect="1"/>
          </p:cNvSpPr>
          <p:nvPr>
            <p:custDataLst>
              <p:tags r:id="rId9"/>
            </p:custDataLst>
          </p:nvPr>
        </p:nvSpPr>
        <p:spPr>
          <a:xfrm>
            <a:off x="1178719" y="3423642"/>
            <a:ext cx="385762" cy="385763"/>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Times New Roman" panose="02020603050405020304" pitchFamily="18" charset="0"/>
                <a:cs typeface="Times New Roman" panose="02020603050405020304" pitchFamily="18" charset="0"/>
                <a:sym typeface="Microsoft Yahei"/>
              </a:rPr>
              <a:t>C</a:t>
            </a:r>
          </a:p>
        </p:txBody>
      </p:sp>
      <p:sp>
        <p:nvSpPr>
          <p:cNvPr id="14" name="Oval 13"/>
          <p:cNvSpPr>
            <a:spLocks noChangeAspect="1"/>
          </p:cNvSpPr>
          <p:nvPr>
            <p:custDataLst>
              <p:tags r:id="rId10"/>
            </p:custDataLst>
          </p:nvPr>
        </p:nvSpPr>
        <p:spPr>
          <a:xfrm>
            <a:off x="1178719" y="4066580"/>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Times New Roman" panose="02020603050405020304" pitchFamily="18" charset="0"/>
                <a:cs typeface="Times New Roman" panose="02020603050405020304" pitchFamily="18" charset="0"/>
                <a:sym typeface="Microsoft Yahei"/>
              </a:rPr>
              <a:t>D</a:t>
            </a:r>
          </a:p>
        </p:txBody>
      </p:sp>
      <p:sp>
        <p:nvSpPr>
          <p:cNvPr id="15" name="Rounded Rectangle 14"/>
          <p:cNvSpPr/>
          <p:nvPr>
            <p:custDataLst>
              <p:tags r:id="rId11"/>
            </p:custDataLst>
          </p:nvPr>
        </p:nvSpPr>
        <p:spPr>
          <a:xfrm>
            <a:off x="6686550" y="4661297"/>
            <a:ext cx="1157288" cy="30861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Times New Roman" panose="02020603050405020304" pitchFamily="18" charset="0"/>
                <a:cs typeface="Times New Roman" panose="02020603050405020304" pitchFamily="18" charset="0"/>
                <a:sym typeface="Microsoft Yahei"/>
              </a:rPr>
              <a:t>提交</a:t>
            </a:r>
            <a:endParaRPr lang="en-US" sz="1600">
              <a:solidFill>
                <a:srgbClr val="FFFFFF"/>
              </a:solidFill>
              <a:latin typeface="Times New Roman" panose="02020603050405020304" pitchFamily="18" charset="0"/>
              <a:cs typeface="Times New Roman" panose="02020603050405020304" pitchFamily="18" charset="0"/>
              <a:sym typeface="Microsoft Yahei"/>
            </a:endParaRPr>
          </a:p>
        </p:txBody>
      </p:sp>
      <p:grpSp>
        <p:nvGrpSpPr>
          <p:cNvPr id="20" name="Group 19"/>
          <p:cNvGrpSpPr/>
          <p:nvPr>
            <p:custDataLst>
              <p:tags r:id="rId12"/>
            </p:custDataLst>
          </p:nvPr>
        </p:nvGrpSpPr>
        <p:grpSpPr>
          <a:xfrm>
            <a:off x="0" y="0"/>
            <a:ext cx="9144000" cy="635000"/>
            <a:chOff x="0" y="0"/>
            <a:chExt cx="9144000" cy="635000"/>
          </a:xfrm>
        </p:grpSpPr>
        <p:sp>
          <p:nvSpPr>
            <p:cNvPr id="16"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7"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cs typeface="Times New Roman" panose="02020603050405020304" pitchFamily="18" charset="0"/>
                  <a:sym typeface="Microsoft Yahei"/>
                </a:rPr>
                <a:t>单选题</a:t>
              </a:r>
              <a:endParaRPr lang="en-US" sz="2600">
                <a:solidFill>
                  <a:srgbClr val="000000"/>
                </a:solidFill>
                <a:latin typeface="Times New Roman" panose="02020603050405020304" pitchFamily="18" charset="0"/>
                <a:cs typeface="Times New Roman" panose="02020603050405020304" pitchFamily="18" charset="0"/>
                <a:sym typeface="Microsoft Yahei"/>
              </a:endParaRPr>
            </a:p>
          </p:txBody>
        </p:sp>
        <p:sp>
          <p:nvSpPr>
            <p:cNvPr id="19" name="TipText"/>
            <p:cNvSpPr txBox="1"/>
            <p:nvPr>
              <p:custDataLst>
                <p:tags r:id="rId17"/>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cs typeface="Times New Roman" panose="02020603050405020304" pitchFamily="18" charset="0"/>
                  <a:sym typeface="Microsoft Yahei"/>
                </a:rPr>
                <a:t>1</a:t>
              </a:r>
              <a:r>
                <a:rPr lang="zh-CN" altLang="en-US" sz="2000">
                  <a:solidFill>
                    <a:srgbClr val="808080"/>
                  </a:solidFill>
                  <a:latin typeface="Times New Roman" panose="02020603050405020304" pitchFamily="18" charset="0"/>
                  <a:cs typeface="Times New Roman" panose="02020603050405020304" pitchFamily="18" charset="0"/>
                  <a:sym typeface="Microsoft Yahei"/>
                </a:rPr>
                <a:t>分</a:t>
              </a:r>
              <a:endParaRPr lang="en-US" sz="2000">
                <a:solidFill>
                  <a:srgbClr val="808080"/>
                </a:solidFill>
                <a:latin typeface="Times New Roman" panose="02020603050405020304" pitchFamily="18" charset="0"/>
                <a:cs typeface="Times New Roman" panose="02020603050405020304" pitchFamily="18" charset="0"/>
                <a:sym typeface="Microsoft Yahei"/>
              </a:endParaRPr>
            </a:p>
          </p:txBody>
        </p:sp>
      </p:grpSp>
      <p:pic>
        <p:nvPicPr>
          <p:cNvPr id="5" name="Picture 4"/>
          <p:cNvPicPr>
            <a:picLocks/>
          </p:cNvPicPr>
          <p:nvPr>
            <p:custDataLst>
              <p:tags r:id="rId13"/>
            </p:custDataLst>
          </p:nvPr>
        </p:nvPicPr>
        <p:blipFill>
          <a:blip r:embed="rId2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124175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31</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custDataLst>
                  <p:tags r:id="rId2"/>
                </p:custDataLst>
              </p:nvPr>
            </p:nvSpPr>
            <p:spPr>
              <a:xfrm>
                <a:off x="762000" y="514350"/>
                <a:ext cx="7467600" cy="1607344"/>
              </a:xfrm>
              <a:prstGeom prst="rect">
                <a:avLst/>
              </a:prstGeom>
              <a:noFill/>
            </p:spPr>
            <p:txBody>
              <a:bodyPr vert="horz" wrap="square" rtlCol="0" anchor="ctr" anchorCtr="0">
                <a:noAutofit/>
              </a:bodyPr>
              <a:lstStyle/>
              <a:p>
                <a:r>
                  <a:rPr lang="zh-CN" altLang="en-US" sz="2200" dirty="0">
                    <a:solidFill>
                      <a:srgbClr val="000000"/>
                    </a:solidFill>
                    <a:latin typeface="Times New Roman" panose="02020603050405020304" pitchFamily="18" charset="0"/>
                    <a:cs typeface="Times New Roman" panose="02020603050405020304" pitchFamily="18" charset="0"/>
                    <a:sym typeface="Microsoft Yahei"/>
                  </a:rPr>
                  <a:t>在没有技术进步的新古典增长模型中，如果人口增长率为</a:t>
                </a:r>
                <a14:m>
                  <m:oMath xmlns:m="http://schemas.openxmlformats.org/officeDocument/2006/math">
                    <m:r>
                      <a:rPr lang="en-US" altLang="zh-CN" sz="2200" b="0" i="1" smtClean="0">
                        <a:solidFill>
                          <a:srgbClr val="000000"/>
                        </a:solidFill>
                        <a:latin typeface="Cambria Math"/>
                        <a:sym typeface="Microsoft Yahei"/>
                      </a:rPr>
                      <m:t>𝑛</m:t>
                    </m:r>
                  </m:oMath>
                </a14:m>
                <a:r>
                  <a:rPr lang="zh-CN" altLang="en-US" sz="2200" dirty="0">
                    <a:solidFill>
                      <a:srgbClr val="000000"/>
                    </a:solidFill>
                    <a:latin typeface="Times New Roman" panose="02020603050405020304" pitchFamily="18" charset="0"/>
                    <a:cs typeface="Times New Roman" panose="02020603050405020304" pitchFamily="18" charset="0"/>
                    <a:sym typeface="Microsoft Yahei"/>
                  </a:rPr>
                  <a:t>。在稳态时，总产出增长率为（），人均产出增长率为（）。</a:t>
                </a:r>
                <a:endParaRPr lang="en-US" sz="2200" dirty="0">
                  <a:solidFill>
                    <a:srgbClr val="000000"/>
                  </a:solidFill>
                  <a:latin typeface="Times New Roman" panose="02020603050405020304" pitchFamily="18" charset="0"/>
                  <a:cs typeface="Times New Roman" panose="02020603050405020304" pitchFamily="18" charset="0"/>
                  <a:sym typeface="Microsoft Yahei"/>
                </a:endParaRPr>
              </a:p>
            </p:txBody>
          </p:sp>
        </mc:Choice>
        <mc:Fallback xmlns="">
          <p:sp>
            <p:nvSpPr>
              <p:cNvPr id="4" name="TextBox 3"/>
              <p:cNvSpPr txBox="1">
                <a:spLocks noRot="1" noChangeAspect="1" noMove="1" noResize="1" noEditPoints="1" noAdjustHandles="1" noChangeArrowheads="1" noChangeShapeType="1" noTextEdit="1"/>
              </p:cNvSpPr>
              <p:nvPr>
                <p:custDataLst>
                  <p:tags r:id="rId19"/>
                </p:custDataLst>
              </p:nvPr>
            </p:nvSpPr>
            <p:spPr>
              <a:xfrm>
                <a:off x="762000" y="514350"/>
                <a:ext cx="7467600" cy="1607344"/>
              </a:xfrm>
              <a:prstGeom prst="rect">
                <a:avLst/>
              </a:prstGeom>
              <a:blipFill rotWithShape="1">
                <a:blip r:embed="rId20"/>
                <a:stretch>
                  <a:fillRect l="-980" r="-48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custDataLst>
                  <p:tags r:id="rId3"/>
                </p:custDataLst>
              </p:nvPr>
            </p:nvSpPr>
            <p:spPr>
              <a:xfrm>
                <a:off x="1828800" y="2089547"/>
                <a:ext cx="6400800" cy="482203"/>
              </a:xfrm>
              <a:prstGeom prst="rect">
                <a:avLst/>
              </a:prstGeom>
              <a:noFill/>
            </p:spPr>
            <p:txBody>
              <a:bodyPr vert="horz" rtlCol="0" anchor="ctr" anchorCtr="0">
                <a:noAutofit/>
              </a:bodyPr>
              <a:lstStyle/>
              <a:p>
                <a14:m>
                  <m:oMath xmlns:m="http://schemas.openxmlformats.org/officeDocument/2006/math">
                    <m:r>
                      <a:rPr lang="en-US" altLang="zh-CN" sz="2200" i="1" dirty="0" smtClean="0">
                        <a:solidFill>
                          <a:srgbClr val="000000"/>
                        </a:solidFill>
                        <a:latin typeface="Cambria Math"/>
                        <a:cs typeface="Times New Roman" panose="02020603050405020304" pitchFamily="18" charset="0"/>
                        <a:sym typeface="Microsoft Yahei"/>
                      </a:rPr>
                      <m:t>𝑛</m:t>
                    </m:r>
                  </m:oMath>
                </a14:m>
                <a:r>
                  <a:rPr lang="zh-CN" altLang="en-US" sz="2200" dirty="0">
                    <a:solidFill>
                      <a:srgbClr val="000000"/>
                    </a:solidFill>
                    <a:latin typeface="Times New Roman" panose="02020603050405020304" pitchFamily="18" charset="0"/>
                    <a:cs typeface="Times New Roman" panose="02020603050405020304" pitchFamily="18" charset="0"/>
                    <a:sym typeface="Microsoft Yahei"/>
                  </a:rPr>
                  <a:t>；</a:t>
                </a:r>
                <a14:m>
                  <m:oMath xmlns:m="http://schemas.openxmlformats.org/officeDocument/2006/math">
                    <m:r>
                      <a:rPr lang="en-US" altLang="zh-CN" sz="2200" i="1" dirty="0" smtClean="0">
                        <a:solidFill>
                          <a:srgbClr val="000000"/>
                        </a:solidFill>
                        <a:latin typeface="Cambria Math"/>
                        <a:cs typeface="Times New Roman" panose="02020603050405020304" pitchFamily="18" charset="0"/>
                        <a:sym typeface="Microsoft Yahei"/>
                      </a:rPr>
                      <m:t>𝑛</m:t>
                    </m:r>
                  </m:oMath>
                </a14:m>
                <a:endParaRPr lang="en-US" sz="2200" dirty="0">
                  <a:solidFill>
                    <a:srgbClr val="000000"/>
                  </a:solidFill>
                  <a:latin typeface="Times New Roman" panose="02020603050405020304" pitchFamily="18" charset="0"/>
                  <a:cs typeface="Times New Roman" panose="02020603050405020304" pitchFamily="18" charset="0"/>
                  <a:sym typeface="Microsoft Yahei"/>
                </a:endParaRPr>
              </a:p>
            </p:txBody>
          </p:sp>
        </mc:Choice>
        <mc:Fallback xmlns="">
          <p:sp>
            <p:nvSpPr>
              <p:cNvPr id="5" name="TextBox 4"/>
              <p:cNvSpPr txBox="1">
                <a:spLocks noRot="1" noChangeAspect="1" noMove="1" noResize="1" noEditPoints="1" noAdjustHandles="1" noChangeArrowheads="1" noChangeShapeType="1" noTextEdit="1"/>
              </p:cNvSpPr>
              <p:nvPr>
                <p:custDataLst>
                  <p:tags r:id="rId21"/>
                </p:custDataLst>
              </p:nvPr>
            </p:nvSpPr>
            <p:spPr>
              <a:xfrm>
                <a:off x="1828800" y="2089547"/>
                <a:ext cx="6400800" cy="482203"/>
              </a:xfrm>
              <a:prstGeom prst="rect">
                <a:avLst/>
              </a:prstGeom>
              <a:blipFill rotWithShape="1">
                <a:blip r:embed="rId22"/>
                <a:stretch>
                  <a:fillRect t="-6329" b="-151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custDataLst>
                  <p:tags r:id="rId4"/>
                </p:custDataLst>
              </p:nvPr>
            </p:nvSpPr>
            <p:spPr>
              <a:xfrm>
                <a:off x="1828800" y="2732484"/>
                <a:ext cx="6400800" cy="482203"/>
              </a:xfrm>
              <a:prstGeom prst="rect">
                <a:avLst/>
              </a:prstGeom>
              <a:noFill/>
            </p:spPr>
            <p:txBody>
              <a:bodyPr vert="horz" rtlCol="0" anchor="ctr" anchorCtr="0">
                <a:noAutofit/>
              </a:bodyPr>
              <a:lstStyle/>
              <a:p>
                <a14:m>
                  <m:oMath xmlns:m="http://schemas.openxmlformats.org/officeDocument/2006/math">
                    <m:r>
                      <a:rPr lang="en-US" altLang="zh-CN" sz="2200" i="1" dirty="0" smtClean="0">
                        <a:solidFill>
                          <a:srgbClr val="000000"/>
                        </a:solidFill>
                        <a:latin typeface="Cambria Math"/>
                        <a:cs typeface="Times New Roman" panose="02020603050405020304" pitchFamily="18" charset="0"/>
                        <a:sym typeface="Microsoft Yahei"/>
                      </a:rPr>
                      <m:t>𝑛</m:t>
                    </m:r>
                  </m:oMath>
                </a14:m>
                <a:r>
                  <a:rPr lang="zh-CN" altLang="en-US" sz="2200" dirty="0">
                    <a:solidFill>
                      <a:srgbClr val="000000"/>
                    </a:solidFill>
                    <a:latin typeface="Times New Roman" panose="02020603050405020304" pitchFamily="18" charset="0"/>
                    <a:cs typeface="Times New Roman" panose="02020603050405020304" pitchFamily="18" charset="0"/>
                    <a:sym typeface="Microsoft Yahei"/>
                  </a:rPr>
                  <a:t>；</a:t>
                </a:r>
                <a:r>
                  <a:rPr lang="en-US" altLang="zh-CN" sz="2200" dirty="0">
                    <a:solidFill>
                      <a:srgbClr val="000000"/>
                    </a:solidFill>
                    <a:latin typeface="Times New Roman" panose="02020603050405020304" pitchFamily="18" charset="0"/>
                    <a:cs typeface="Times New Roman" panose="02020603050405020304" pitchFamily="18" charset="0"/>
                    <a:sym typeface="Microsoft Yahei"/>
                  </a:rPr>
                  <a:t>0</a:t>
                </a:r>
                <a:endParaRPr lang="en-US" sz="2200" dirty="0">
                  <a:solidFill>
                    <a:srgbClr val="000000"/>
                  </a:solidFill>
                  <a:latin typeface="Times New Roman" panose="02020603050405020304" pitchFamily="18" charset="0"/>
                  <a:cs typeface="Times New Roman" panose="02020603050405020304" pitchFamily="18" charset="0"/>
                  <a:sym typeface="Microsoft Yahei"/>
                </a:endParaRPr>
              </a:p>
            </p:txBody>
          </p:sp>
        </mc:Choice>
        <mc:Fallback xmlns="">
          <p:sp>
            <p:nvSpPr>
              <p:cNvPr id="6" name="TextBox 5"/>
              <p:cNvSpPr txBox="1">
                <a:spLocks noRot="1" noChangeAspect="1" noMove="1" noResize="1" noEditPoints="1" noAdjustHandles="1" noChangeArrowheads="1" noChangeShapeType="1" noTextEdit="1"/>
              </p:cNvSpPr>
              <p:nvPr>
                <p:custDataLst>
                  <p:tags r:id="rId23"/>
                </p:custDataLst>
              </p:nvPr>
            </p:nvSpPr>
            <p:spPr>
              <a:xfrm>
                <a:off x="1828800" y="2732484"/>
                <a:ext cx="6400800" cy="482203"/>
              </a:xfrm>
              <a:prstGeom prst="rect">
                <a:avLst/>
              </a:prstGeom>
              <a:blipFill rotWithShape="1">
                <a:blip r:embed="rId24"/>
                <a:stretch>
                  <a:fillRect t="-5063" b="-21519"/>
                </a:stretch>
              </a:blipFill>
            </p:spPr>
            <p:txBody>
              <a:bodyPr/>
              <a:lstStyle/>
              <a:p>
                <a:r>
                  <a:rPr lang="en-US">
                    <a:noFill/>
                  </a:rPr>
                  <a:t> </a:t>
                </a:r>
              </a:p>
            </p:txBody>
          </p:sp>
        </mc:Fallback>
      </mc:AlternateContent>
      <p:sp>
        <p:nvSpPr>
          <p:cNvPr id="7" name="TextBox 6"/>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en-US" altLang="zh-CN" sz="2200" dirty="0">
                <a:solidFill>
                  <a:srgbClr val="000000"/>
                </a:solidFill>
                <a:latin typeface="Times New Roman" panose="02020603050405020304" pitchFamily="18" charset="0"/>
                <a:cs typeface="Times New Roman" panose="02020603050405020304" pitchFamily="18" charset="0"/>
                <a:sym typeface="Microsoft Yahei"/>
              </a:rPr>
              <a:t>0</a:t>
            </a:r>
            <a:r>
              <a:rPr lang="zh-CN" altLang="en-US" sz="2200" dirty="0">
                <a:solidFill>
                  <a:srgbClr val="000000"/>
                </a:solidFill>
                <a:latin typeface="Times New Roman" panose="02020603050405020304" pitchFamily="18" charset="0"/>
                <a:cs typeface="Times New Roman" panose="02020603050405020304" pitchFamily="18" charset="0"/>
                <a:sym typeface="Microsoft Yahei"/>
              </a:rPr>
              <a:t>；</a:t>
            </a:r>
            <a:r>
              <a:rPr lang="en-US" altLang="zh-CN" sz="2200" dirty="0">
                <a:solidFill>
                  <a:srgbClr val="000000"/>
                </a:solidFill>
                <a:latin typeface="Times New Roman" panose="02020603050405020304" pitchFamily="18" charset="0"/>
                <a:cs typeface="Times New Roman" panose="02020603050405020304" pitchFamily="18" charset="0"/>
                <a:sym typeface="Microsoft Yahei"/>
              </a:rPr>
              <a:t>0</a:t>
            </a:r>
            <a:endParaRPr lang="en-US" sz="2200" dirty="0">
              <a:solidFill>
                <a:srgbClr val="000000"/>
              </a:solidFill>
              <a:latin typeface="Times New Roman" panose="02020603050405020304" pitchFamily="18" charset="0"/>
              <a:cs typeface="Times New Roman" panose="02020603050405020304" pitchFamily="18" charset="0"/>
              <a:sym typeface="Microsoft Yahei"/>
            </a:endParaRPr>
          </a:p>
        </p:txBody>
      </p:sp>
      <mc:AlternateContent xmlns:mc="http://schemas.openxmlformats.org/markup-compatibility/2006" xmlns:a14="http://schemas.microsoft.com/office/drawing/2010/main">
        <mc:Choice Requires="a14">
          <p:sp>
            <p:nvSpPr>
              <p:cNvPr id="8" name="TextBox 7"/>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en-US" altLang="zh-CN" sz="2200" dirty="0">
                    <a:solidFill>
                      <a:srgbClr val="000000"/>
                    </a:solidFill>
                    <a:latin typeface="Times New Roman" panose="02020603050405020304" pitchFamily="18" charset="0"/>
                    <a:cs typeface="Times New Roman" panose="02020603050405020304" pitchFamily="18" charset="0"/>
                    <a:sym typeface="Microsoft Yahei"/>
                  </a:rPr>
                  <a:t>0</a:t>
                </a:r>
                <a:r>
                  <a:rPr lang="zh-CN" altLang="en-US" sz="2200" dirty="0">
                    <a:solidFill>
                      <a:srgbClr val="000000"/>
                    </a:solidFill>
                    <a:latin typeface="Times New Roman" panose="02020603050405020304" pitchFamily="18" charset="0"/>
                    <a:cs typeface="Times New Roman" panose="02020603050405020304" pitchFamily="18" charset="0"/>
                    <a:sym typeface="Microsoft Yahei"/>
                  </a:rPr>
                  <a:t>；</a:t>
                </a:r>
                <a14:m>
                  <m:oMath xmlns:m="http://schemas.openxmlformats.org/officeDocument/2006/math">
                    <m:r>
                      <a:rPr lang="en-US" altLang="zh-CN" sz="2200" i="1" dirty="0" smtClean="0">
                        <a:solidFill>
                          <a:srgbClr val="000000"/>
                        </a:solidFill>
                        <a:latin typeface="Cambria Math"/>
                        <a:cs typeface="Times New Roman" panose="02020603050405020304" pitchFamily="18" charset="0"/>
                        <a:sym typeface="Microsoft Yahei"/>
                      </a:rPr>
                      <m:t>𝑛</m:t>
                    </m:r>
                  </m:oMath>
                </a14:m>
                <a:endParaRPr lang="en-US" sz="2200" dirty="0">
                  <a:solidFill>
                    <a:srgbClr val="000000"/>
                  </a:solidFill>
                  <a:latin typeface="Times New Roman" panose="02020603050405020304" pitchFamily="18" charset="0"/>
                  <a:cs typeface="Times New Roman" panose="02020603050405020304" pitchFamily="18" charset="0"/>
                  <a:sym typeface="Microsoft Yahei"/>
                </a:endParaRPr>
              </a:p>
            </p:txBody>
          </p:sp>
        </mc:Choice>
        <mc:Fallback xmlns="">
          <p:sp>
            <p:nvSpPr>
              <p:cNvPr id="8" name="TextBox 7"/>
              <p:cNvSpPr txBox="1">
                <a:spLocks noRot="1" noChangeAspect="1" noMove="1" noResize="1" noEditPoints="1" noAdjustHandles="1" noChangeArrowheads="1" noChangeShapeType="1" noTextEdit="1"/>
              </p:cNvSpPr>
              <p:nvPr>
                <p:custDataLst>
                  <p:tags r:id="rId25"/>
                </p:custDataLst>
              </p:nvPr>
            </p:nvSpPr>
            <p:spPr>
              <a:xfrm>
                <a:off x="1828800" y="4018359"/>
                <a:ext cx="6400800" cy="482203"/>
              </a:xfrm>
              <a:prstGeom prst="rect">
                <a:avLst/>
              </a:prstGeom>
              <a:blipFill rotWithShape="1">
                <a:blip r:embed="rId26"/>
                <a:stretch>
                  <a:fillRect l="-1143" t="-5063" b="-21519"/>
                </a:stretch>
              </a:blipFill>
            </p:spPr>
            <p:txBody>
              <a:bodyPr/>
              <a:lstStyle/>
              <a:p>
                <a:r>
                  <a:rPr lang="en-US">
                    <a:noFill/>
                  </a:rPr>
                  <a:t> </a:t>
                </a:r>
              </a:p>
            </p:txBody>
          </p:sp>
        </mc:Fallback>
      </mc:AlternateContent>
      <p:sp>
        <p:nvSpPr>
          <p:cNvPr id="9" name="Oval 8"/>
          <p:cNvSpPr>
            <a:spLocks noChangeAspect="1"/>
          </p:cNvSpPr>
          <p:nvPr>
            <p:custDataLst>
              <p:tags r:id="rId7"/>
            </p:custDataLst>
          </p:nvPr>
        </p:nvSpPr>
        <p:spPr>
          <a:xfrm>
            <a:off x="1178719" y="2137767"/>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Times New Roman" panose="02020603050405020304" pitchFamily="18" charset="0"/>
                <a:cs typeface="Times New Roman" panose="02020603050405020304" pitchFamily="18" charset="0"/>
                <a:sym typeface="Microsoft Yahei"/>
              </a:rPr>
              <a:t>A</a:t>
            </a:r>
          </a:p>
        </p:txBody>
      </p:sp>
      <p:sp>
        <p:nvSpPr>
          <p:cNvPr id="10" name="Oval 9"/>
          <p:cNvSpPr>
            <a:spLocks noChangeAspect="1"/>
          </p:cNvSpPr>
          <p:nvPr>
            <p:custDataLst>
              <p:tags r:id="rId8"/>
            </p:custDataLst>
          </p:nvPr>
        </p:nvSpPr>
        <p:spPr>
          <a:xfrm>
            <a:off x="1178719" y="2780705"/>
            <a:ext cx="385762" cy="385762"/>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Times New Roman" panose="02020603050405020304" pitchFamily="18" charset="0"/>
                <a:cs typeface="Times New Roman" panose="02020603050405020304" pitchFamily="18" charset="0"/>
                <a:sym typeface="Microsoft Yahei"/>
              </a:rPr>
              <a:t>B</a:t>
            </a:r>
          </a:p>
        </p:txBody>
      </p:sp>
      <p:sp>
        <p:nvSpPr>
          <p:cNvPr id="11" name="Oval 10"/>
          <p:cNvSpPr>
            <a:spLocks noChangeAspect="1"/>
          </p:cNvSpPr>
          <p:nvPr>
            <p:custDataLst>
              <p:tags r:id="rId9"/>
            </p:custDataLst>
          </p:nvPr>
        </p:nvSpPr>
        <p:spPr>
          <a:xfrm>
            <a:off x="1178719" y="3423642"/>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Times New Roman" panose="02020603050405020304" pitchFamily="18" charset="0"/>
                <a:cs typeface="Times New Roman" panose="02020603050405020304" pitchFamily="18" charset="0"/>
                <a:sym typeface="Microsoft Yahei"/>
              </a:rPr>
              <a:t>C</a:t>
            </a:r>
          </a:p>
        </p:txBody>
      </p:sp>
      <p:sp>
        <p:nvSpPr>
          <p:cNvPr id="12" name="Oval 11"/>
          <p:cNvSpPr>
            <a:spLocks noChangeAspect="1"/>
          </p:cNvSpPr>
          <p:nvPr>
            <p:custDataLst>
              <p:tags r:id="rId10"/>
            </p:custDataLst>
          </p:nvPr>
        </p:nvSpPr>
        <p:spPr>
          <a:xfrm>
            <a:off x="1178719" y="4066580"/>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Times New Roman" panose="02020603050405020304" pitchFamily="18" charset="0"/>
                <a:cs typeface="Times New Roman" panose="02020603050405020304" pitchFamily="18" charset="0"/>
                <a:sym typeface="Microsoft Yahei"/>
              </a:rPr>
              <a:t>D</a:t>
            </a:r>
          </a:p>
        </p:txBody>
      </p:sp>
      <p:sp>
        <p:nvSpPr>
          <p:cNvPr id="13" name="Rounded Rectangle 12"/>
          <p:cNvSpPr/>
          <p:nvPr>
            <p:custDataLst>
              <p:tags r:id="rId11"/>
            </p:custDataLst>
          </p:nvPr>
        </p:nvSpPr>
        <p:spPr>
          <a:xfrm>
            <a:off x="6686550" y="4661297"/>
            <a:ext cx="1157288" cy="30861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Times New Roman" panose="02020603050405020304" pitchFamily="18" charset="0"/>
                <a:cs typeface="Times New Roman" panose="02020603050405020304" pitchFamily="18" charset="0"/>
                <a:sym typeface="Microsoft Yahei"/>
              </a:rPr>
              <a:t>提交</a:t>
            </a:r>
            <a:endParaRPr lang="en-US" sz="1600">
              <a:solidFill>
                <a:srgbClr val="FFFFFF"/>
              </a:solidFill>
              <a:latin typeface="Times New Roman" panose="02020603050405020304" pitchFamily="18" charset="0"/>
              <a:cs typeface="Times New Roman" panose="02020603050405020304" pitchFamily="18" charset="0"/>
              <a:sym typeface="Microsoft Yahei"/>
            </a:endParaRPr>
          </a:p>
        </p:txBody>
      </p:sp>
      <p:grpSp>
        <p:nvGrpSpPr>
          <p:cNvPr id="18" name="Group 17"/>
          <p:cNvGrpSpPr/>
          <p:nvPr>
            <p:custDataLst>
              <p:tags r:id="rId12"/>
            </p:custDataLst>
          </p:nvPr>
        </p:nvGrpSpPr>
        <p:grpSpPr>
          <a:xfrm>
            <a:off x="0" y="0"/>
            <a:ext cx="9144000" cy="635000"/>
            <a:chOff x="0" y="0"/>
            <a:chExt cx="9144000" cy="635000"/>
          </a:xfrm>
        </p:grpSpPr>
        <p:sp>
          <p:nvSpPr>
            <p:cNvPr id="14"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6"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Times New Roman" panose="02020603050405020304" pitchFamily="18" charset="0"/>
                  <a:cs typeface="Times New Roman" panose="02020603050405020304" pitchFamily="18" charset="0"/>
                  <a:sym typeface="Microsoft Yahei"/>
                </a:rPr>
                <a:t>单选题</a:t>
              </a:r>
              <a:endParaRPr lang="en-US" sz="2600">
                <a:solidFill>
                  <a:srgbClr val="000000"/>
                </a:solidFill>
                <a:latin typeface="Times New Roman" panose="02020603050405020304" pitchFamily="18" charset="0"/>
                <a:cs typeface="Times New Roman" panose="02020603050405020304" pitchFamily="18" charset="0"/>
                <a:sym typeface="Microsoft Yahei"/>
              </a:endParaRPr>
            </a:p>
          </p:txBody>
        </p:sp>
        <p:sp>
          <p:nvSpPr>
            <p:cNvPr id="17" name="TipText"/>
            <p:cNvSpPr txBox="1"/>
            <p:nvPr>
              <p:custDataLst>
                <p:tags r:id="rId17"/>
              </p:custDataLst>
            </p:nvPr>
          </p:nvSpPr>
          <p:spPr>
            <a:xfrm>
              <a:off x="1510030" y="109220"/>
              <a:ext cx="2286000" cy="508000"/>
            </a:xfrm>
            <a:prstGeom prst="rect">
              <a:avLst/>
            </a:prstGeom>
            <a:noFill/>
          </p:spPr>
          <p:txBody>
            <a:bodyPr vert="horz" wrap="none" rtlCol="0" anchor="ctr" anchorCtr="0">
              <a:noAutofit/>
            </a:bodyPr>
            <a:lstStyle/>
            <a:p>
              <a:r>
                <a:rPr lang="en-US" altLang="zh-CN" sz="2000">
                  <a:solidFill>
                    <a:srgbClr val="808080"/>
                  </a:solidFill>
                  <a:latin typeface="Times New Roman" panose="02020603050405020304" pitchFamily="18" charset="0"/>
                  <a:cs typeface="Times New Roman" panose="02020603050405020304" pitchFamily="18" charset="0"/>
                  <a:sym typeface="Microsoft Yahei"/>
                </a:rPr>
                <a:t>1</a:t>
              </a:r>
              <a:r>
                <a:rPr lang="zh-CN" altLang="en-US" sz="2000">
                  <a:solidFill>
                    <a:srgbClr val="808080"/>
                  </a:solidFill>
                  <a:latin typeface="Times New Roman" panose="02020603050405020304" pitchFamily="18" charset="0"/>
                  <a:cs typeface="Times New Roman" panose="02020603050405020304" pitchFamily="18" charset="0"/>
                  <a:sym typeface="Microsoft Yahei"/>
                </a:rPr>
                <a:t>分</a:t>
              </a:r>
              <a:endParaRPr lang="en-US" sz="2000">
                <a:solidFill>
                  <a:srgbClr val="808080"/>
                </a:solidFill>
                <a:latin typeface="Times New Roman" panose="02020603050405020304" pitchFamily="18" charset="0"/>
                <a:cs typeface="Times New Roman" panose="02020603050405020304" pitchFamily="18" charset="0"/>
                <a:sym typeface="Microsoft Yahei"/>
              </a:endParaRPr>
            </a:p>
          </p:txBody>
        </p:sp>
      </p:grpSp>
      <p:pic>
        <p:nvPicPr>
          <p:cNvPr id="3" name="Picture 2"/>
          <p:cNvPicPr>
            <a:picLocks/>
          </p:cNvPicPr>
          <p:nvPr>
            <p:custDataLst>
              <p:tags r:id="rId13"/>
            </p:custDataLst>
          </p:nvPr>
        </p:nvPicPr>
        <p:blipFill>
          <a:blip r:embed="rId2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395683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884508" y="1028917"/>
                <a:ext cx="4173492" cy="3338093"/>
              </a:xfrm>
              <a:prstGeom prst="rect">
                <a:avLst/>
              </a:prstGeom>
            </p:spPr>
            <p:txBody>
              <a:bodyPr wrap="square">
                <a:spAutoFit/>
              </a:bodyPr>
              <a:lstStyle/>
              <a:p>
                <a:pPr>
                  <a:lnSpc>
                    <a:spcPct val="150000"/>
                  </a:lnSpc>
                  <a:spcBef>
                    <a:spcPts val="600"/>
                  </a:spcBef>
                </a:pPr>
                <a:r>
                  <a:rPr lang="zh-CN" altLang="en-US" b="1" dirty="0">
                    <a:latin typeface="Times New Roman" panose="02020603050405020304" pitchFamily="18" charset="0"/>
                    <a:cs typeface="Times New Roman" panose="02020603050405020304" pitchFamily="18" charset="0"/>
                  </a:rPr>
                  <a:t>储蓄率增加对稳态的影响</a:t>
                </a:r>
                <a:endParaRPr lang="en-US" altLang="zh-CN" b="1" dirty="0">
                  <a:latin typeface="Times New Roman" panose="02020603050405020304" pitchFamily="18" charset="0"/>
                  <a:cs typeface="Times New Roman" panose="02020603050405020304" pitchFamily="18" charset="0"/>
                </a:endParaRPr>
              </a:p>
              <a:p>
                <a:pPr marL="285750" indent="-285750">
                  <a:lnSpc>
                    <a:spcPct val="150000"/>
                  </a:lnSpc>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由于储蓄率由</a:t>
                </a:r>
                <a14:m>
                  <m:oMath xmlns:m="http://schemas.openxmlformats.org/officeDocument/2006/math">
                    <m:r>
                      <a:rPr lang="en-US" altLang="zh-CN" b="0" i="1" smtClean="0">
                        <a:latin typeface="Cambria Math"/>
                      </a:rPr>
                      <m:t>𝑠</m:t>
                    </m:r>
                  </m:oMath>
                </a14:m>
                <a:r>
                  <a:rPr lang="zh-CN" altLang="en-US" dirty="0">
                    <a:latin typeface="Times New Roman" panose="02020603050405020304" pitchFamily="18" charset="0"/>
                    <a:cs typeface="Times New Roman" panose="02020603050405020304" pitchFamily="18" charset="0"/>
                  </a:rPr>
                  <a:t>增加到</a:t>
                </a:r>
                <a14:m>
                  <m:oMath xmlns:m="http://schemas.openxmlformats.org/officeDocument/2006/math">
                    <m:r>
                      <a:rPr lang="en-US" altLang="zh-CN" b="0" i="1" smtClean="0">
                        <a:latin typeface="Cambria Math"/>
                      </a:rPr>
                      <m:t>𝑠</m:t>
                    </m:r>
                    <m:r>
                      <a:rPr lang="en-US" altLang="zh-CN" b="0" i="1" smtClean="0">
                        <a:latin typeface="Cambria Math"/>
                      </a:rPr>
                      <m:t>′</m:t>
                    </m:r>
                  </m:oMath>
                </a14:m>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储蓄曲线由</a:t>
                </a:r>
                <a14:m>
                  <m:oMath xmlns:m="http://schemas.openxmlformats.org/officeDocument/2006/math">
                    <m:r>
                      <a:rPr lang="en-US" altLang="zh-CN" b="0" i="1" smtClean="0">
                        <a:latin typeface="Cambria Math"/>
                      </a:rPr>
                      <m:t>𝑠𝑓</m:t>
                    </m:r>
                    <m:r>
                      <a:rPr lang="en-US" altLang="zh-CN" b="0" i="1" smtClean="0">
                        <a:latin typeface="Cambria Math"/>
                      </a:rPr>
                      <m:t>(</m:t>
                    </m:r>
                    <m:r>
                      <a:rPr lang="en-US" altLang="zh-CN" b="0" i="1" smtClean="0">
                        <a:latin typeface="Cambria Math"/>
                      </a:rPr>
                      <m:t>𝑘</m:t>
                    </m:r>
                    <m:r>
                      <a:rPr lang="en-US" altLang="zh-CN" b="0" i="1" smtClean="0">
                        <a:latin typeface="Cambria Math"/>
                      </a:rPr>
                      <m:t>)</m:t>
                    </m:r>
                  </m:oMath>
                </a14:m>
                <a:r>
                  <a:rPr lang="zh-CN" altLang="en-US" dirty="0">
                    <a:latin typeface="Times New Roman" panose="02020603050405020304" pitchFamily="18" charset="0"/>
                    <a:cs typeface="Times New Roman" panose="02020603050405020304" pitchFamily="18" charset="0"/>
                  </a:rPr>
                  <a:t>上移至</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a:rPr>
                          <m:t>𝑠</m:t>
                        </m:r>
                      </m:e>
                      <m:sup>
                        <m:r>
                          <a:rPr lang="en-US" altLang="zh-CN" b="0" i="1" smtClean="0">
                            <a:latin typeface="Cambria Math"/>
                          </a:rPr>
                          <m:t>′</m:t>
                        </m:r>
                      </m:sup>
                    </m:sSup>
                    <m:r>
                      <a:rPr lang="en-US" altLang="zh-CN" b="0" i="1" smtClean="0">
                        <a:latin typeface="Cambria Math"/>
                      </a:rPr>
                      <m:t>𝑓</m:t>
                    </m:r>
                    <m:r>
                      <a:rPr lang="en-US" altLang="zh-CN" b="0" i="1" smtClean="0">
                        <a:latin typeface="Cambria Math"/>
                      </a:rPr>
                      <m:t>(</m:t>
                    </m:r>
                    <m:r>
                      <a:rPr lang="en-US" altLang="zh-CN" b="0" i="1" smtClean="0">
                        <a:latin typeface="Cambria Math"/>
                      </a:rPr>
                      <m:t>𝑘</m:t>
                    </m:r>
                    <m:r>
                      <a:rPr lang="en-US" altLang="zh-CN" b="0" i="1" smtClean="0">
                        <a:latin typeface="Cambria Math"/>
                      </a:rPr>
                      <m:t>)</m:t>
                    </m:r>
                  </m:oMath>
                </a14:m>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稳态由</a:t>
                </a:r>
                <a14:m>
                  <m:oMath xmlns:m="http://schemas.openxmlformats.org/officeDocument/2006/math">
                    <m:r>
                      <a:rPr lang="en-US" altLang="zh-CN" b="0" i="1" smtClean="0">
                        <a:latin typeface="Cambria Math"/>
                      </a:rPr>
                      <m:t>𝐴</m:t>
                    </m:r>
                  </m:oMath>
                </a14:m>
                <a:r>
                  <a:rPr lang="zh-CN" altLang="en-US" dirty="0">
                    <a:latin typeface="Times New Roman" panose="02020603050405020304" pitchFamily="18" charset="0"/>
                    <a:cs typeface="Times New Roman" panose="02020603050405020304" pitchFamily="18" charset="0"/>
                  </a:rPr>
                  <a:t>点移动至</a:t>
                </a:r>
                <a14:m>
                  <m:oMath xmlns:m="http://schemas.openxmlformats.org/officeDocument/2006/math">
                    <m:r>
                      <a:rPr lang="en-US" altLang="zh-CN" b="0" i="1" smtClean="0">
                        <a:latin typeface="Cambria Math"/>
                      </a:rPr>
                      <m:t>𝐴</m:t>
                    </m:r>
                    <m:r>
                      <a:rPr lang="en-US" altLang="zh-CN" b="0" i="1" smtClean="0">
                        <a:latin typeface="Cambria Math"/>
                      </a:rPr>
                      <m:t>′</m:t>
                    </m:r>
                  </m:oMath>
                </a14:m>
                <a:r>
                  <a:rPr lang="zh-CN" altLang="en-US" dirty="0">
                    <a:latin typeface="Times New Roman" panose="02020603050405020304" pitchFamily="18" charset="0"/>
                    <a:cs typeface="Times New Roman" panose="02020603050405020304" pitchFamily="18" charset="0"/>
                  </a:rPr>
                  <a:t>点</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所以稳态的人均资本和人均产出增加</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稳态的人均资本并非一下子从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0</m:t>
                        </m:r>
                      </m:sub>
                    </m:sSub>
                  </m:oMath>
                </a14:m>
                <a:r>
                  <a:rPr lang="zh-CN" altLang="en-US" dirty="0">
                    <a:latin typeface="Times New Roman" panose="02020603050405020304" pitchFamily="18" charset="0"/>
                    <a:cs typeface="Times New Roman" panose="02020603050405020304" pitchFamily="18" charset="0"/>
                  </a:rPr>
                  <a:t>增加到</a:t>
                </a:r>
                <a14:m>
                  <m:oMath xmlns:m="http://schemas.openxmlformats.org/officeDocument/2006/math">
                    <m:r>
                      <a:rPr lang="en-US" altLang="zh-CN" b="0" i="1" smtClean="0">
                        <a:latin typeface="Cambria Math"/>
                      </a:rPr>
                      <m:t>𝑘</m:t>
                    </m:r>
                    <m:r>
                      <a:rPr lang="en-US" altLang="zh-CN" b="0" i="1" smtClean="0">
                        <a:latin typeface="Cambria Math"/>
                      </a:rPr>
                      <m:t>′</m:t>
                    </m:r>
                  </m:oMath>
                </a14:m>
                <a:r>
                  <a:rPr lang="zh-CN" altLang="en-US" dirty="0">
                    <a:latin typeface="Times New Roman" panose="02020603050405020304" pitchFamily="18" charset="0"/>
                    <a:cs typeface="Times New Roman" panose="02020603050405020304" pitchFamily="18" charset="0"/>
                  </a:rPr>
                  <a:t>，这经过了一段时间</a:t>
                </a:r>
                <a:endParaRPr lang="en-US" altLang="zh-CN"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4884508" y="1028917"/>
                <a:ext cx="4173492" cy="3338093"/>
              </a:xfrm>
              <a:prstGeom prst="rect">
                <a:avLst/>
              </a:prstGeom>
              <a:blipFill>
                <a:blip r:embed="rId5"/>
                <a:stretch>
                  <a:fillRect l="-1168" r="-584" b="-1463"/>
                </a:stretch>
              </a:blipFill>
            </p:spPr>
            <p:txBody>
              <a:bodyPr/>
              <a:lstStyle/>
              <a:p>
                <a:r>
                  <a:rPr lang="en-US">
                    <a:noFill/>
                  </a:rPr>
                  <a:t> </a:t>
                </a:r>
              </a:p>
            </p:txBody>
          </p:sp>
        </mc:Fallback>
      </mc:AlternateContent>
      <p:sp>
        <p:nvSpPr>
          <p:cNvPr id="3" name="Slide Number Placeholder 2"/>
          <p:cNvSpPr>
            <a:spLocks noGrp="1"/>
          </p:cNvSpPr>
          <p:nvPr>
            <p:ph type="sldNum" sz="quarter" idx="4294967295"/>
          </p:nvPr>
        </p:nvSpPr>
        <p:spPr>
          <a:xfrm>
            <a:off x="6553200" y="4767263"/>
            <a:ext cx="2133600" cy="273844"/>
          </a:xfrm>
        </p:spPr>
        <p:txBody>
          <a:bodyPr/>
          <a:lstStyle/>
          <a:p>
            <a:fld id="{B6F15528-21DE-4FAA-801E-634DDDAF4B2B}" type="slidenum">
              <a:rPr lang="en-US" smtClean="0"/>
              <a:pPr/>
              <a:t>32</a:t>
            </a:fld>
            <a:endParaRPr lang="en-US" dirty="0"/>
          </a:p>
        </p:txBody>
      </p:sp>
      <p:grpSp>
        <p:nvGrpSpPr>
          <p:cNvPr id="16" name="组合 15">
            <a:extLst>
              <a:ext uri="{FF2B5EF4-FFF2-40B4-BE49-F238E27FC236}">
                <a16:creationId xmlns:a16="http://schemas.microsoft.com/office/drawing/2014/main" id="{B6707B82-83DB-451F-B02B-FF7D89C04655}"/>
              </a:ext>
            </a:extLst>
          </p:cNvPr>
          <p:cNvGrpSpPr/>
          <p:nvPr/>
        </p:nvGrpSpPr>
        <p:grpSpPr>
          <a:xfrm>
            <a:off x="239334" y="290253"/>
            <a:ext cx="229174" cy="330963"/>
            <a:chOff x="362743" y="188119"/>
            <a:chExt cx="348993" cy="504000"/>
          </a:xfrm>
          <a:solidFill>
            <a:srgbClr val="6B748A"/>
          </a:solidFill>
        </p:grpSpPr>
        <p:sp>
          <p:nvSpPr>
            <p:cNvPr id="17" name="矩形: 圆角 16">
              <a:extLst>
                <a:ext uri="{FF2B5EF4-FFF2-40B4-BE49-F238E27FC236}">
                  <a16:creationId xmlns:a16="http://schemas.microsoft.com/office/drawing/2014/main" id="{1D2F4B56-2380-4EC5-AAFF-CD4C25F82404}"/>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8" name="矩形: 圆角 17">
              <a:extLst>
                <a:ext uri="{FF2B5EF4-FFF2-40B4-BE49-F238E27FC236}">
                  <a16:creationId xmlns:a16="http://schemas.microsoft.com/office/drawing/2014/main" id="{AA73D193-F2D6-4824-B4D1-0671F6AAAC96}"/>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9" name="矩形: 圆角 18">
              <a:extLst>
                <a:ext uri="{FF2B5EF4-FFF2-40B4-BE49-F238E27FC236}">
                  <a16:creationId xmlns:a16="http://schemas.microsoft.com/office/drawing/2014/main" id="{7346C55F-D303-4D81-B56B-31D7FD6835CD}"/>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20" name="矩形: 圆角 19">
              <a:extLst>
                <a:ext uri="{FF2B5EF4-FFF2-40B4-BE49-F238E27FC236}">
                  <a16:creationId xmlns:a16="http://schemas.microsoft.com/office/drawing/2014/main" id="{52BAD30D-B149-4299-89AB-75D00A4AEEB7}"/>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21" name="直接连接符 20">
            <a:extLst>
              <a:ext uri="{FF2B5EF4-FFF2-40B4-BE49-F238E27FC236}">
                <a16:creationId xmlns:a16="http://schemas.microsoft.com/office/drawing/2014/main" id="{21116685-EE13-4713-9ABB-7F329A95B81F}"/>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AA35B49D-E146-4122-8DF0-38D043D09CC9}"/>
              </a:ext>
            </a:extLst>
          </p:cNvPr>
          <p:cNvPicPr>
            <a:picLocks noChangeAspect="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pic>
        <p:nvPicPr>
          <p:cNvPr id="7" name="Picture 6">
            <a:extLst>
              <a:ext uri="{FF2B5EF4-FFF2-40B4-BE49-F238E27FC236}">
                <a16:creationId xmlns:a16="http://schemas.microsoft.com/office/drawing/2014/main" id="{CFE0DC33-E6D9-4EC4-B937-153101D26C89}"/>
              </a:ext>
            </a:extLst>
          </p:cNvPr>
          <p:cNvPicPr>
            <a:picLocks noChangeAspect="1"/>
          </p:cNvPicPr>
          <p:nvPr/>
        </p:nvPicPr>
        <p:blipFill>
          <a:blip r:embed="rId7"/>
          <a:stretch>
            <a:fillRect/>
          </a:stretch>
        </p:blipFill>
        <p:spPr>
          <a:xfrm>
            <a:off x="243578" y="869163"/>
            <a:ext cx="4286146" cy="3657600"/>
          </a:xfrm>
          <a:prstGeom prst="rect">
            <a:avLst/>
          </a:prstGeom>
        </p:spPr>
      </p:pic>
      <p:sp>
        <p:nvSpPr>
          <p:cNvPr id="23" name="Title 1">
            <a:extLst>
              <a:ext uri="{FF2B5EF4-FFF2-40B4-BE49-F238E27FC236}">
                <a16:creationId xmlns:a16="http://schemas.microsoft.com/office/drawing/2014/main" id="{48AAB8F1-6B4C-4F59-8881-4BEF2462A69F}"/>
              </a:ext>
            </a:extLst>
          </p:cNvPr>
          <p:cNvSpPr txBox="1">
            <a:spLocks/>
          </p:cNvSpPr>
          <p:nvPr/>
        </p:nvSpPr>
        <p:spPr>
          <a:xfrm>
            <a:off x="533400" y="297418"/>
            <a:ext cx="4267200" cy="369332"/>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a:lstStyle>
          <a:p>
            <a:pPr algn="l"/>
            <a:r>
              <a:rPr lang="zh-CN" altLang="en-US" sz="1800" b="0" dirty="0">
                <a:solidFill>
                  <a:srgbClr val="6B748A"/>
                </a:solidFill>
                <a:latin typeface="微软雅黑" panose="020B0503020204020204" pitchFamily="34" charset="-122"/>
                <a:ea typeface="微软雅黑" panose="020B0503020204020204" pitchFamily="34" charset="-122"/>
                <a:cs typeface="+mn-cs"/>
              </a:rPr>
              <a:t>储蓄率增加对经济稳态的影响</a:t>
            </a:r>
            <a:endParaRPr lang="en-US" sz="1800" b="0" dirty="0">
              <a:solidFill>
                <a:srgbClr val="6B748A"/>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176376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E8A4CFB-86C7-4AAA-82F6-31B41E0EC194}"/>
              </a:ext>
            </a:extLst>
          </p:cNvPr>
          <p:cNvSpPr/>
          <p:nvPr/>
        </p:nvSpPr>
        <p:spPr>
          <a:xfrm>
            <a:off x="-1371600" y="4337050"/>
            <a:ext cx="13716000" cy="1459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01" y="1047750"/>
            <a:ext cx="4449799"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47786" y="4747796"/>
            <a:ext cx="4857614" cy="338554"/>
          </a:xfrm>
          <a:prstGeom prst="rect">
            <a:avLst/>
          </a:prstGeom>
          <a:noFill/>
        </p:spPr>
        <p:txBody>
          <a:bodyPr wrap="square" rtlCol="0">
            <a:spAutoFit/>
          </a:bodyPr>
          <a:lstStyle/>
          <a:p>
            <a:pPr algn="ctr"/>
            <a:r>
              <a:rPr lang="zh-CN" altLang="en-US" sz="1600" b="1" dirty="0">
                <a:latin typeface="Times New Roman" panose="02020603050405020304" pitchFamily="18" charset="0"/>
                <a:cs typeface="Times New Roman" panose="02020603050405020304" pitchFamily="18" charset="0"/>
              </a:rPr>
              <a:t>图</a:t>
            </a:r>
            <a:r>
              <a:rPr lang="en-US" altLang="zh-CN" sz="1600" b="1" dirty="0">
                <a:latin typeface="Times New Roman" panose="02020603050405020304" pitchFamily="18" charset="0"/>
                <a:cs typeface="Times New Roman" panose="02020603050405020304" pitchFamily="18" charset="0"/>
              </a:rPr>
              <a:t>16-7 </a:t>
            </a:r>
            <a:r>
              <a:rPr lang="zh-CN" altLang="en-US" sz="1600" b="1" dirty="0">
                <a:latin typeface="Times New Roman" panose="02020603050405020304" pitchFamily="18" charset="0"/>
                <a:cs typeface="Times New Roman" panose="02020603050405020304" pitchFamily="18" charset="0"/>
              </a:rPr>
              <a:t>人均产出和总产量增长率随时间变化的轨迹</a:t>
            </a:r>
            <a:endParaRPr lang="en-US" sz="1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4947297" y="1013996"/>
                <a:ext cx="4103788" cy="3772764"/>
              </a:xfrm>
              <a:prstGeom prst="rect">
                <a:avLst/>
              </a:prstGeom>
            </p:spPr>
            <p:txBody>
              <a:bodyPr wrap="square">
                <a:spAutoFit/>
              </a:bodyPr>
              <a:lstStyle/>
              <a:p>
                <a:pPr>
                  <a:lnSpc>
                    <a:spcPct val="120000"/>
                  </a:lnSpc>
                  <a:spcBef>
                    <a:spcPts val="600"/>
                  </a:spcBef>
                </a:pPr>
                <a:r>
                  <a:rPr lang="zh-CN" altLang="en-US" b="1" dirty="0">
                    <a:latin typeface="Times New Roman" panose="02020603050405020304" pitchFamily="18" charset="0"/>
                    <a:cs typeface="Times New Roman" panose="02020603050405020304" pitchFamily="18" charset="0"/>
                  </a:rPr>
                  <a:t>储蓄率增加对稳态的影响</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从时间变化的角度来看</a:t>
                </a:r>
                <a:endParaRPr lang="en-US" altLang="zh-CN" b="1" dirty="0">
                  <a:latin typeface="Times New Roman" panose="02020603050405020304" pitchFamily="18" charset="0"/>
                  <a:cs typeface="Times New Roman" panose="02020603050405020304" pitchFamily="18" charset="0"/>
                </a:endParaRPr>
              </a:p>
              <a:p>
                <a:pPr marL="285750" indent="-285750">
                  <a:lnSpc>
                    <a:spcPct val="120000"/>
                  </a:lnSpc>
                  <a:spcBef>
                    <a:spcPts val="600"/>
                  </a:spcBef>
                  <a:buSzPct val="80000"/>
                  <a:buFont typeface="Wingdings" panose="05000000000000000000" pitchFamily="2" charset="2"/>
                  <a:buChar char="l"/>
                </a:pPr>
                <a:r>
                  <a:rPr lang="zh-CN" altLang="en-US" sz="1600" dirty="0">
                    <a:latin typeface="Times New Roman" panose="02020603050405020304" pitchFamily="18" charset="0"/>
                    <a:cs typeface="Times New Roman" panose="02020603050405020304" pitchFamily="18" charset="0"/>
                  </a:rPr>
                  <a:t>当时间从</a:t>
                </a:r>
                <a:r>
                  <a:rPr lang="en-US" altLang="zh-CN" sz="1600" dirty="0">
                    <a:latin typeface="Times New Roman" panose="02020603050405020304" pitchFamily="18" charset="0"/>
                    <a:cs typeface="Times New Roman" panose="02020603050405020304" pitchFamily="18" charset="0"/>
                  </a:rPr>
                  <a:t>0</a:t>
                </a:r>
                <a:r>
                  <a:rPr lang="zh-CN" altLang="en-US" sz="1600" dirty="0">
                    <a:latin typeface="Times New Roman" panose="02020603050405020304" pitchFamily="18" charset="0"/>
                    <a:cs typeface="Times New Roman" panose="02020603050405020304" pitchFamily="18" charset="0"/>
                  </a:rPr>
                  <a:t>到</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a:rPr>
                          <m:t>𝑡</m:t>
                        </m:r>
                      </m:e>
                      <m:sub>
                        <m:r>
                          <a:rPr lang="en-US" altLang="zh-CN" sz="1600" b="0" i="1" smtClean="0">
                            <a:latin typeface="Cambria Math"/>
                          </a:rPr>
                          <m:t>0</m:t>
                        </m:r>
                      </m:sub>
                    </m:sSub>
                  </m:oMath>
                </a14:m>
                <a:r>
                  <a:rPr lang="zh-CN" altLang="en-US" sz="1600" dirty="0">
                    <a:latin typeface="Times New Roman" panose="02020603050405020304" pitchFamily="18" charset="0"/>
                    <a:cs typeface="Times New Roman" panose="02020603050405020304" pitchFamily="18" charset="0"/>
                  </a:rPr>
                  <a:t>时，经济处在原有的稳态上，对应着图</a:t>
                </a:r>
                <a:r>
                  <a:rPr lang="en-US" altLang="zh-CN" sz="1600" dirty="0">
                    <a:latin typeface="Times New Roman" panose="02020603050405020304" pitchFamily="18" charset="0"/>
                    <a:cs typeface="Times New Roman" panose="02020603050405020304" pitchFamily="18" charset="0"/>
                  </a:rPr>
                  <a:t>16-6</a:t>
                </a:r>
                <a:r>
                  <a:rPr lang="zh-CN" altLang="en-US" sz="1600" dirty="0">
                    <a:latin typeface="Times New Roman" panose="02020603050405020304" pitchFamily="18" charset="0"/>
                    <a:cs typeface="Times New Roman" panose="02020603050405020304" pitchFamily="18" charset="0"/>
                  </a:rPr>
                  <a:t>的</a:t>
                </a:r>
                <a14:m>
                  <m:oMath xmlns:m="http://schemas.openxmlformats.org/officeDocument/2006/math">
                    <m:r>
                      <a:rPr lang="en-US" altLang="zh-CN" sz="1600" b="0" i="1" smtClean="0">
                        <a:latin typeface="Cambria Math" panose="02040503050406030204" pitchFamily="18" charset="0"/>
                        <a:cs typeface="Times New Roman" panose="02020603050405020304" pitchFamily="18" charset="0"/>
                      </a:rPr>
                      <m:t>𝐶</m:t>
                    </m:r>
                  </m:oMath>
                </a14:m>
                <a:r>
                  <a:rPr lang="zh-CN" altLang="en-US" sz="1600" dirty="0">
                    <a:latin typeface="Times New Roman" panose="02020603050405020304" pitchFamily="18" charset="0"/>
                    <a:cs typeface="Times New Roman" panose="02020603050405020304" pitchFamily="18" charset="0"/>
                  </a:rPr>
                  <a:t>点</a:t>
                </a:r>
                <a:endParaRPr lang="en-US" altLang="zh-CN" sz="1600" dirty="0">
                  <a:latin typeface="Times New Roman" panose="02020603050405020304" pitchFamily="18" charset="0"/>
                  <a:cs typeface="Times New Roman" panose="02020603050405020304" pitchFamily="18" charset="0"/>
                </a:endParaRPr>
              </a:p>
              <a:p>
                <a:pPr marL="285750" indent="-285750">
                  <a:lnSpc>
                    <a:spcPct val="120000"/>
                  </a:lnSpc>
                  <a:spcBef>
                    <a:spcPts val="600"/>
                  </a:spcBef>
                  <a:buSzPct val="80000"/>
                  <a:buFont typeface="Wingdings" panose="05000000000000000000" pitchFamily="2" charset="2"/>
                  <a:buChar char="l"/>
                </a:pPr>
                <a:r>
                  <a:rPr lang="zh-CN" altLang="en-US" sz="1600" dirty="0">
                    <a:latin typeface="Times New Roman" panose="02020603050405020304" pitchFamily="18" charset="0"/>
                    <a:cs typeface="Times New Roman" panose="02020603050405020304" pitchFamily="18" charset="0"/>
                  </a:rPr>
                  <a:t>在时间</a:t>
                </a:r>
                <a14:m>
                  <m:oMath xmlns:m="http://schemas.openxmlformats.org/officeDocument/2006/math">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a:cs typeface="Times New Roman" panose="02020603050405020304" pitchFamily="18" charset="0"/>
                          </a:rPr>
                          <m:t>𝑡</m:t>
                        </m:r>
                      </m:e>
                      <m:sub>
                        <m:r>
                          <a:rPr lang="en-US" altLang="zh-CN" sz="1600" b="0" i="1" smtClean="0">
                            <a:latin typeface="Cambria Math"/>
                            <a:cs typeface="Times New Roman" panose="02020603050405020304" pitchFamily="18" charset="0"/>
                          </a:rPr>
                          <m:t>0</m:t>
                        </m:r>
                      </m:sub>
                    </m:sSub>
                  </m:oMath>
                </a14:m>
                <a:r>
                  <a:rPr lang="zh-CN" altLang="en-US" sz="1600" dirty="0">
                    <a:latin typeface="Times New Roman" panose="02020603050405020304" pitchFamily="18" charset="0"/>
                    <a:cs typeface="Times New Roman" panose="02020603050405020304" pitchFamily="18" charset="0"/>
                  </a:rPr>
                  <a:t>上，储蓄率由</a:t>
                </a:r>
                <a14:m>
                  <m:oMath xmlns:m="http://schemas.openxmlformats.org/officeDocument/2006/math">
                    <m:r>
                      <a:rPr lang="en-US" altLang="zh-CN" sz="1600" b="0" i="1" smtClean="0">
                        <a:latin typeface="Cambria Math"/>
                        <a:cs typeface="Times New Roman" panose="02020603050405020304" pitchFamily="18" charset="0"/>
                      </a:rPr>
                      <m:t>𝑠</m:t>
                    </m:r>
                  </m:oMath>
                </a14:m>
                <a:r>
                  <a:rPr lang="zh-CN" altLang="en-US" sz="1600" dirty="0">
                    <a:latin typeface="Times New Roman" panose="02020603050405020304" pitchFamily="18" charset="0"/>
                    <a:cs typeface="Times New Roman" panose="02020603050405020304" pitchFamily="18" charset="0"/>
                  </a:rPr>
                  <a:t>上升到了</a:t>
                </a:r>
                <a14:m>
                  <m:oMath xmlns:m="http://schemas.openxmlformats.org/officeDocument/2006/math">
                    <m:r>
                      <a:rPr lang="en-US" altLang="zh-CN" sz="1600" b="0" i="1" smtClean="0">
                        <a:latin typeface="Cambria Math"/>
                        <a:cs typeface="Times New Roman" panose="02020603050405020304" pitchFamily="18" charset="0"/>
                      </a:rPr>
                      <m:t>𝑠</m:t>
                    </m:r>
                    <m:r>
                      <a:rPr lang="en-US" altLang="zh-CN" sz="1600" b="0" i="1" smtClean="0">
                        <a:latin typeface="Cambria Math"/>
                        <a:cs typeface="Times New Roman" panose="02020603050405020304" pitchFamily="18" charset="0"/>
                      </a:rPr>
                      <m:t>′</m:t>
                    </m:r>
                  </m:oMath>
                </a14:m>
                <a:endParaRPr lang="en-US" altLang="zh-CN" sz="1600" dirty="0">
                  <a:latin typeface="Times New Roman" panose="02020603050405020304" pitchFamily="18" charset="0"/>
                  <a:cs typeface="Times New Roman" panose="02020603050405020304" pitchFamily="18" charset="0"/>
                </a:endParaRPr>
              </a:p>
              <a:p>
                <a:pPr marL="285750" indent="-285750">
                  <a:lnSpc>
                    <a:spcPct val="120000"/>
                  </a:lnSpc>
                  <a:spcBef>
                    <a:spcPts val="600"/>
                  </a:spcBef>
                  <a:buSzPct val="80000"/>
                  <a:buFont typeface="Wingdings" panose="05000000000000000000" pitchFamily="2" charset="2"/>
                  <a:buChar char="l"/>
                </a:pPr>
                <a:r>
                  <a:rPr lang="zh-CN" altLang="en-US" sz="1600" dirty="0">
                    <a:latin typeface="Times New Roman" panose="02020603050405020304" pitchFamily="18" charset="0"/>
                    <a:cs typeface="Times New Roman" panose="02020603050405020304" pitchFamily="18" charset="0"/>
                  </a:rPr>
                  <a:t>当时间从</a:t>
                </a:r>
                <a14:m>
                  <m:oMath xmlns:m="http://schemas.openxmlformats.org/officeDocument/2006/math">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a:cs typeface="Times New Roman" panose="02020603050405020304" pitchFamily="18" charset="0"/>
                          </a:rPr>
                          <m:t>𝑡</m:t>
                        </m:r>
                      </m:e>
                      <m:sub>
                        <m:r>
                          <a:rPr lang="en-US" altLang="zh-CN" sz="1600" b="0" i="1" smtClean="0">
                            <a:latin typeface="Cambria Math"/>
                            <a:cs typeface="Times New Roman" panose="02020603050405020304" pitchFamily="18" charset="0"/>
                          </a:rPr>
                          <m:t>0</m:t>
                        </m:r>
                      </m:sub>
                    </m:sSub>
                  </m:oMath>
                </a14:m>
                <a:r>
                  <a:rPr lang="zh-CN" altLang="en-US" sz="1600" dirty="0">
                    <a:latin typeface="Times New Roman" panose="02020603050405020304" pitchFamily="18" charset="0"/>
                    <a:cs typeface="Times New Roman" panose="02020603050405020304" pitchFamily="18" charset="0"/>
                  </a:rPr>
                  <a:t>到</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a:rPr>
                          <m:t>𝑡</m:t>
                        </m:r>
                      </m:e>
                      <m:sub>
                        <m:r>
                          <a:rPr lang="en-US" altLang="zh-CN" sz="1600" b="0" i="1" smtClean="0">
                            <a:latin typeface="Cambria Math"/>
                          </a:rPr>
                          <m:t>1</m:t>
                        </m:r>
                      </m:sub>
                    </m:sSub>
                  </m:oMath>
                </a14:m>
                <a:r>
                  <a:rPr lang="zh-CN" altLang="en-US" sz="1600" dirty="0">
                    <a:latin typeface="Times New Roman" panose="02020603050405020304" pitchFamily="18" charset="0"/>
                    <a:cs typeface="Times New Roman" panose="02020603050405020304" pitchFamily="18" charset="0"/>
                  </a:rPr>
                  <a:t>时，经济由原有的稳态向新的稳态过渡过程中</a:t>
                </a:r>
                <a:endParaRPr lang="en-US" altLang="zh-CN" sz="1600" dirty="0">
                  <a:latin typeface="Times New Roman" panose="02020603050405020304" pitchFamily="18" charset="0"/>
                  <a:cs typeface="Times New Roman" panose="02020603050405020304" pitchFamily="18" charset="0"/>
                </a:endParaRPr>
              </a:p>
              <a:p>
                <a:pPr marL="285750" indent="-285750">
                  <a:lnSpc>
                    <a:spcPct val="120000"/>
                  </a:lnSpc>
                  <a:spcBef>
                    <a:spcPts val="600"/>
                  </a:spcBef>
                  <a:buSzPct val="80000"/>
                  <a:buFont typeface="Wingdings" panose="05000000000000000000" pitchFamily="2" charset="2"/>
                  <a:buChar char="l"/>
                </a:pPr>
                <a:r>
                  <a:rPr lang="zh-CN" altLang="en-US" sz="1600" dirty="0">
                    <a:latin typeface="Times New Roman" panose="02020603050405020304" pitchFamily="18" charset="0"/>
                    <a:cs typeface="Times New Roman" panose="02020603050405020304" pitchFamily="18" charset="0"/>
                  </a:rPr>
                  <a:t>在时间</a:t>
                </a:r>
                <a14:m>
                  <m:oMath xmlns:m="http://schemas.openxmlformats.org/officeDocument/2006/math">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a:cs typeface="Times New Roman" panose="02020603050405020304" pitchFamily="18" charset="0"/>
                          </a:rPr>
                          <m:t>𝑡</m:t>
                        </m:r>
                      </m:e>
                      <m:sub>
                        <m:r>
                          <a:rPr lang="en-US" altLang="zh-CN" sz="1600" b="0" i="1" smtClean="0">
                            <a:latin typeface="Cambria Math"/>
                            <a:cs typeface="Times New Roman" panose="02020603050405020304" pitchFamily="18" charset="0"/>
                          </a:rPr>
                          <m:t>1</m:t>
                        </m:r>
                      </m:sub>
                    </m:sSub>
                  </m:oMath>
                </a14:m>
                <a:r>
                  <a:rPr lang="zh-CN" altLang="en-US" sz="1600" dirty="0">
                    <a:latin typeface="Times New Roman" panose="02020603050405020304" pitchFamily="18" charset="0"/>
                    <a:cs typeface="Times New Roman" panose="02020603050405020304" pitchFamily="18" charset="0"/>
                  </a:rPr>
                  <a:t>上，经济达到了新的稳态，对应着图</a:t>
                </a:r>
                <a:r>
                  <a:rPr lang="en-US" altLang="zh-CN" sz="1600" dirty="0">
                    <a:latin typeface="Times New Roman" panose="02020603050405020304" pitchFamily="18" charset="0"/>
                    <a:cs typeface="Times New Roman" panose="02020603050405020304" pitchFamily="18" charset="0"/>
                  </a:rPr>
                  <a:t>16-6</a:t>
                </a:r>
                <a:r>
                  <a:rPr lang="zh-CN" altLang="en-US" sz="1600" dirty="0">
                    <a:latin typeface="Times New Roman" panose="02020603050405020304" pitchFamily="18" charset="0"/>
                    <a:cs typeface="Times New Roman" panose="02020603050405020304" pitchFamily="18" charset="0"/>
                  </a:rPr>
                  <a:t>的</a:t>
                </a:r>
                <a14:m>
                  <m:oMath xmlns:m="http://schemas.openxmlformats.org/officeDocument/2006/math">
                    <m:r>
                      <a:rPr lang="en-US" altLang="zh-CN" sz="1600" b="0" i="1" smtClean="0">
                        <a:latin typeface="Cambria Math" panose="02040503050406030204" pitchFamily="18" charset="0"/>
                        <a:cs typeface="Times New Roman" panose="02020603050405020304" pitchFamily="18" charset="0"/>
                      </a:rPr>
                      <m:t>𝐶</m:t>
                    </m:r>
                    <m:r>
                      <a:rPr lang="en-US" altLang="zh-CN" sz="1600" b="0" i="1" smtClean="0">
                        <a:latin typeface="Cambria Math"/>
                        <a:cs typeface="Times New Roman" panose="02020603050405020304" pitchFamily="18" charset="0"/>
                      </a:rPr>
                      <m:t>′</m:t>
                    </m:r>
                  </m:oMath>
                </a14:m>
                <a:r>
                  <a:rPr lang="zh-CN" altLang="en-US" sz="1600" dirty="0">
                    <a:latin typeface="Times New Roman" panose="02020603050405020304" pitchFamily="18" charset="0"/>
                    <a:cs typeface="Times New Roman" panose="02020603050405020304" pitchFamily="18" charset="0"/>
                  </a:rPr>
                  <a:t>点</a:t>
                </a:r>
                <a:endParaRPr lang="en-US" altLang="zh-CN" sz="1600" dirty="0">
                  <a:latin typeface="Times New Roman" panose="02020603050405020304" pitchFamily="18" charset="0"/>
                  <a:cs typeface="Times New Roman" panose="02020603050405020304" pitchFamily="18" charset="0"/>
                </a:endParaRPr>
              </a:p>
              <a:p>
                <a:pPr marL="285750" indent="-285750">
                  <a:lnSpc>
                    <a:spcPct val="120000"/>
                  </a:lnSpc>
                  <a:spcBef>
                    <a:spcPts val="600"/>
                  </a:spcBef>
                  <a:buSzPct val="80000"/>
                  <a:buFont typeface="Wingdings" panose="05000000000000000000" pitchFamily="2" charset="2"/>
                  <a:buChar char="l"/>
                </a:pPr>
                <a:r>
                  <a:rPr lang="zh-CN" altLang="en-US" sz="1600" dirty="0">
                    <a:latin typeface="Times New Roman" panose="02020603050405020304" pitchFamily="18" charset="0"/>
                    <a:cs typeface="Times New Roman" panose="02020603050405020304" pitchFamily="18" charset="0"/>
                  </a:rPr>
                  <a:t>当时间从</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a:rPr>
                          <m:t>𝑡</m:t>
                        </m:r>
                      </m:e>
                      <m:sub>
                        <m:r>
                          <a:rPr lang="en-US" altLang="zh-CN" sz="1600" b="0" i="1" smtClean="0">
                            <a:latin typeface="Cambria Math"/>
                          </a:rPr>
                          <m:t>1</m:t>
                        </m:r>
                      </m:sub>
                    </m:sSub>
                  </m:oMath>
                </a14:m>
                <a:r>
                  <a:rPr lang="zh-CN" altLang="en-US" sz="1600" dirty="0">
                    <a:latin typeface="Times New Roman" panose="02020603050405020304" pitchFamily="18" charset="0"/>
                    <a:cs typeface="Times New Roman" panose="02020603050405020304" pitchFamily="18" charset="0"/>
                  </a:rPr>
                  <a:t>到</a:t>
                </a:r>
                <a14:m>
                  <m:oMath xmlns:m="http://schemas.openxmlformats.org/officeDocument/2006/math">
                    <m:r>
                      <a:rPr lang="en-US" altLang="zh-CN" sz="1600" b="0" i="1" dirty="0" smtClean="0">
                        <a:latin typeface="Cambria Math"/>
                        <a:cs typeface="Times New Roman" panose="02020603050405020304" pitchFamily="18" charset="0"/>
                      </a:rPr>
                      <m:t>+∞</m:t>
                    </m:r>
                  </m:oMath>
                </a14:m>
                <a:r>
                  <a:rPr lang="zh-CN" altLang="en-US" sz="1600" dirty="0">
                    <a:latin typeface="Times New Roman" panose="02020603050405020304" pitchFamily="18" charset="0"/>
                    <a:cs typeface="Times New Roman" panose="02020603050405020304" pitchFamily="18" charset="0"/>
                  </a:rPr>
                  <a:t>时，经济一直处在新的稳态</a:t>
                </a:r>
                <a:endParaRPr lang="en-US" altLang="zh-CN" sz="16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4947297" y="1013996"/>
                <a:ext cx="4103788" cy="3772764"/>
              </a:xfrm>
              <a:prstGeom prst="rect">
                <a:avLst/>
              </a:prstGeom>
              <a:blipFill>
                <a:blip r:embed="rId3"/>
                <a:stretch>
                  <a:fillRect l="-1337" t="-485" r="-1189" b="-969"/>
                </a:stretch>
              </a:blipFill>
            </p:spPr>
            <p:txBody>
              <a:bodyPr/>
              <a:lstStyle/>
              <a:p>
                <a:r>
                  <a:rPr lang="en-US">
                    <a:noFill/>
                  </a:rPr>
                  <a:t> </a:t>
                </a:r>
              </a:p>
            </p:txBody>
          </p:sp>
        </mc:Fallback>
      </mc:AlternateContent>
      <p:grpSp>
        <p:nvGrpSpPr>
          <p:cNvPr id="10" name="Group 9"/>
          <p:cNvGrpSpPr/>
          <p:nvPr/>
        </p:nvGrpSpPr>
        <p:grpSpPr>
          <a:xfrm>
            <a:off x="1180763" y="755650"/>
            <a:ext cx="930876" cy="3581400"/>
            <a:chOff x="1287162" y="755650"/>
            <a:chExt cx="930876" cy="3581400"/>
          </a:xfrm>
        </p:grpSpPr>
        <p:cxnSp>
          <p:nvCxnSpPr>
            <p:cNvPr id="7" name="Straight Connector 6"/>
            <p:cNvCxnSpPr/>
            <p:nvPr/>
          </p:nvCxnSpPr>
          <p:spPr>
            <a:xfrm>
              <a:off x="2209800" y="755650"/>
              <a:ext cx="0" cy="358140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87162" y="890885"/>
              <a:ext cx="922638" cy="584775"/>
            </a:xfrm>
            <a:prstGeom prst="rect">
              <a:avLst/>
            </a:prstGeom>
            <a:noFill/>
          </p:spPr>
          <p:txBody>
            <a:bodyPr wrap="square" rtlCol="0">
              <a:spAutoFit/>
            </a:bodyPr>
            <a:lstStyle/>
            <a:p>
              <a:pPr algn="ctr"/>
              <a:r>
                <a:rPr lang="zh-CN" altLang="en-US" sz="1600" b="1" dirty="0">
                  <a:solidFill>
                    <a:srgbClr val="0070C0"/>
                  </a:solidFill>
                </a:rPr>
                <a:t>原有的稳态</a:t>
              </a:r>
              <a:endParaRPr lang="en-US" sz="1600" b="1" dirty="0">
                <a:solidFill>
                  <a:srgbClr val="0070C0"/>
                </a:solidFill>
              </a:endParaRPr>
            </a:p>
          </p:txBody>
        </p:sp>
        <p:sp>
          <p:nvSpPr>
            <p:cNvPr id="12" name="TextBox 11"/>
            <p:cNvSpPr txBox="1"/>
            <p:nvPr/>
          </p:nvSpPr>
          <p:spPr>
            <a:xfrm>
              <a:off x="1295400" y="3129975"/>
              <a:ext cx="922638" cy="584775"/>
            </a:xfrm>
            <a:prstGeom prst="rect">
              <a:avLst/>
            </a:prstGeom>
            <a:noFill/>
          </p:spPr>
          <p:txBody>
            <a:bodyPr wrap="square" rtlCol="0">
              <a:spAutoFit/>
            </a:bodyPr>
            <a:lstStyle/>
            <a:p>
              <a:pPr algn="ctr"/>
              <a:r>
                <a:rPr lang="zh-CN" altLang="en-US" sz="1600" b="1" dirty="0">
                  <a:solidFill>
                    <a:srgbClr val="0070C0"/>
                  </a:solidFill>
                </a:rPr>
                <a:t>原有的稳态</a:t>
              </a:r>
              <a:endParaRPr lang="en-US" sz="1600" b="1" dirty="0">
                <a:solidFill>
                  <a:srgbClr val="0070C0"/>
                </a:solidFill>
              </a:endParaRPr>
            </a:p>
          </p:txBody>
        </p:sp>
      </p:grpSp>
      <p:grpSp>
        <p:nvGrpSpPr>
          <p:cNvPr id="14" name="Group 13"/>
          <p:cNvGrpSpPr/>
          <p:nvPr/>
        </p:nvGrpSpPr>
        <p:grpSpPr>
          <a:xfrm>
            <a:off x="2992401" y="781050"/>
            <a:ext cx="1557638" cy="3581400"/>
            <a:chOff x="3098800" y="781050"/>
            <a:chExt cx="1557638" cy="3581400"/>
          </a:xfrm>
        </p:grpSpPr>
        <p:cxnSp>
          <p:nvCxnSpPr>
            <p:cNvPr id="9" name="Straight Connector 8"/>
            <p:cNvCxnSpPr/>
            <p:nvPr/>
          </p:nvCxnSpPr>
          <p:spPr>
            <a:xfrm>
              <a:off x="3098800" y="781050"/>
              <a:ext cx="0" cy="35814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76600" y="1013996"/>
              <a:ext cx="1371600" cy="338554"/>
            </a:xfrm>
            <a:prstGeom prst="rect">
              <a:avLst/>
            </a:prstGeom>
            <a:noFill/>
          </p:spPr>
          <p:txBody>
            <a:bodyPr wrap="square" rtlCol="0">
              <a:spAutoFit/>
            </a:bodyPr>
            <a:lstStyle/>
            <a:p>
              <a:r>
                <a:rPr lang="zh-CN" altLang="en-US" sz="1600" b="1" dirty="0">
                  <a:solidFill>
                    <a:srgbClr val="0070C0"/>
                  </a:solidFill>
                </a:rPr>
                <a:t>新的稳态</a:t>
              </a:r>
              <a:endParaRPr lang="en-US" sz="1600" b="1" dirty="0">
                <a:solidFill>
                  <a:srgbClr val="0070C0"/>
                </a:solidFill>
              </a:endParaRPr>
            </a:p>
          </p:txBody>
        </p:sp>
        <p:sp>
          <p:nvSpPr>
            <p:cNvPr id="13" name="TextBox 12"/>
            <p:cNvSpPr txBox="1"/>
            <p:nvPr/>
          </p:nvSpPr>
          <p:spPr>
            <a:xfrm>
              <a:off x="3284838" y="3253086"/>
              <a:ext cx="1371600" cy="338554"/>
            </a:xfrm>
            <a:prstGeom prst="rect">
              <a:avLst/>
            </a:prstGeom>
            <a:noFill/>
          </p:spPr>
          <p:txBody>
            <a:bodyPr wrap="square" rtlCol="0">
              <a:spAutoFit/>
            </a:bodyPr>
            <a:lstStyle/>
            <a:p>
              <a:r>
                <a:rPr lang="zh-CN" altLang="en-US" sz="1600" b="1" dirty="0">
                  <a:solidFill>
                    <a:srgbClr val="0070C0"/>
                  </a:solidFill>
                </a:rPr>
                <a:t>新的稳态</a:t>
              </a:r>
              <a:endParaRPr lang="en-US" sz="1600" b="1" dirty="0">
                <a:solidFill>
                  <a:srgbClr val="0070C0"/>
                </a:solidFill>
              </a:endParaRPr>
            </a:p>
          </p:txBody>
        </p:sp>
      </p:grpSp>
      <p:grpSp>
        <p:nvGrpSpPr>
          <p:cNvPr id="16" name="组合 15">
            <a:extLst>
              <a:ext uri="{FF2B5EF4-FFF2-40B4-BE49-F238E27FC236}">
                <a16:creationId xmlns:a16="http://schemas.microsoft.com/office/drawing/2014/main" id="{CABAC309-A472-42B2-A562-5CB24FF560CF}"/>
              </a:ext>
            </a:extLst>
          </p:cNvPr>
          <p:cNvGrpSpPr/>
          <p:nvPr/>
        </p:nvGrpSpPr>
        <p:grpSpPr>
          <a:xfrm>
            <a:off x="239334" y="290253"/>
            <a:ext cx="229174" cy="330963"/>
            <a:chOff x="362743" y="188119"/>
            <a:chExt cx="348993" cy="504000"/>
          </a:xfrm>
          <a:solidFill>
            <a:srgbClr val="6B748A"/>
          </a:solidFill>
        </p:grpSpPr>
        <p:sp>
          <p:nvSpPr>
            <p:cNvPr id="17" name="矩形: 圆角 16">
              <a:extLst>
                <a:ext uri="{FF2B5EF4-FFF2-40B4-BE49-F238E27FC236}">
                  <a16:creationId xmlns:a16="http://schemas.microsoft.com/office/drawing/2014/main" id="{14D6860E-4866-4589-B2D3-3889F302CF5B}"/>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8" name="矩形: 圆角 17">
              <a:extLst>
                <a:ext uri="{FF2B5EF4-FFF2-40B4-BE49-F238E27FC236}">
                  <a16:creationId xmlns:a16="http://schemas.microsoft.com/office/drawing/2014/main" id="{E0FB6A73-36B9-45C2-B217-785AADC1B8BF}"/>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9" name="矩形: 圆角 18">
              <a:extLst>
                <a:ext uri="{FF2B5EF4-FFF2-40B4-BE49-F238E27FC236}">
                  <a16:creationId xmlns:a16="http://schemas.microsoft.com/office/drawing/2014/main" id="{5A7264FD-C76D-4E01-A246-3D2807034CAE}"/>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20" name="矩形: 圆角 19">
              <a:extLst>
                <a:ext uri="{FF2B5EF4-FFF2-40B4-BE49-F238E27FC236}">
                  <a16:creationId xmlns:a16="http://schemas.microsoft.com/office/drawing/2014/main" id="{96E4B47C-8F96-4938-B205-66427EFC9388}"/>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21" name="直接连接符 20">
            <a:extLst>
              <a:ext uri="{FF2B5EF4-FFF2-40B4-BE49-F238E27FC236}">
                <a16:creationId xmlns:a16="http://schemas.microsoft.com/office/drawing/2014/main" id="{49EB7674-17CC-4BF4-BCC3-23C2E9AC0E78}"/>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FF807D8F-E19E-42BE-8ABE-C53BEE01B808}"/>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
        <p:nvSpPr>
          <p:cNvPr id="23" name="Title 1">
            <a:extLst>
              <a:ext uri="{FF2B5EF4-FFF2-40B4-BE49-F238E27FC236}">
                <a16:creationId xmlns:a16="http://schemas.microsoft.com/office/drawing/2014/main" id="{EC4D3601-2F9F-43F0-9AC5-30DCEA54A649}"/>
              </a:ext>
            </a:extLst>
          </p:cNvPr>
          <p:cNvSpPr txBox="1">
            <a:spLocks/>
          </p:cNvSpPr>
          <p:nvPr/>
        </p:nvSpPr>
        <p:spPr>
          <a:xfrm>
            <a:off x="533400" y="297418"/>
            <a:ext cx="4267200" cy="369332"/>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a:lstStyle>
          <a:p>
            <a:pPr algn="l"/>
            <a:r>
              <a:rPr lang="zh-CN" altLang="en-US" sz="1800" b="0" dirty="0">
                <a:solidFill>
                  <a:srgbClr val="6B748A"/>
                </a:solidFill>
                <a:latin typeface="微软雅黑" panose="020B0503020204020204" pitchFamily="34" charset="-122"/>
                <a:ea typeface="微软雅黑" panose="020B0503020204020204" pitchFamily="34" charset="-122"/>
                <a:cs typeface="+mn-cs"/>
              </a:rPr>
              <a:t>储蓄率增加对经济稳态的影响</a:t>
            </a:r>
            <a:endParaRPr lang="en-US" sz="1800" b="0" dirty="0">
              <a:solidFill>
                <a:srgbClr val="6B748A"/>
              </a:solidFill>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278244C-9D54-46C6-8A2E-5437B656D6F5}"/>
                  </a:ext>
                </a:extLst>
              </p:cNvPr>
              <p:cNvSpPr txBox="1"/>
              <p:nvPr/>
            </p:nvSpPr>
            <p:spPr>
              <a:xfrm>
                <a:off x="747805" y="3608357"/>
                <a:ext cx="57940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𝒈</m:t>
                          </m:r>
                        </m:e>
                        <m:sub>
                          <m:r>
                            <a:rPr lang="en-US" sz="1600" b="1" i="1" smtClean="0">
                              <a:latin typeface="Cambria Math" panose="02040503050406030204" pitchFamily="18" charset="0"/>
                            </a:rPr>
                            <m:t>𝑵</m:t>
                          </m:r>
                        </m:sub>
                      </m:sSub>
                    </m:oMath>
                  </m:oMathPara>
                </a14:m>
                <a:endParaRPr lang="en-US" sz="1600" b="1" dirty="0"/>
              </a:p>
            </p:txBody>
          </p:sp>
        </mc:Choice>
        <mc:Fallback xmlns="">
          <p:sp>
            <p:nvSpPr>
              <p:cNvPr id="2" name="TextBox 1">
                <a:extLst>
                  <a:ext uri="{FF2B5EF4-FFF2-40B4-BE49-F238E27FC236}">
                    <a16:creationId xmlns:a16="http://schemas.microsoft.com/office/drawing/2014/main" id="{2278244C-9D54-46C6-8A2E-5437B656D6F5}"/>
                  </a:ext>
                </a:extLst>
              </p:cNvPr>
              <p:cNvSpPr txBox="1">
                <a:spLocks noRot="1" noChangeAspect="1" noMove="1" noResize="1" noEditPoints="1" noAdjustHandles="1" noChangeArrowheads="1" noChangeShapeType="1" noTextEdit="1"/>
              </p:cNvSpPr>
              <p:nvPr/>
            </p:nvSpPr>
            <p:spPr>
              <a:xfrm>
                <a:off x="747805" y="3608357"/>
                <a:ext cx="579401" cy="338554"/>
              </a:xfrm>
              <a:prstGeom prst="rect">
                <a:avLst/>
              </a:prstGeom>
              <a:blipFill>
                <a:blip r:embed="rId5"/>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A9699D7-1E3B-497E-861A-1689EA146A53}"/>
                  </a:ext>
                </a:extLst>
              </p:cNvPr>
              <p:cNvSpPr txBox="1"/>
              <p:nvPr/>
            </p:nvSpPr>
            <p:spPr>
              <a:xfrm>
                <a:off x="4313201" y="3602096"/>
                <a:ext cx="457199"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𝒈</m:t>
                          </m:r>
                        </m:e>
                        <m:sub>
                          <m:r>
                            <a:rPr lang="en-US" sz="1600" b="1" i="1" smtClean="0">
                              <a:latin typeface="Cambria Math" panose="02040503050406030204" pitchFamily="18" charset="0"/>
                            </a:rPr>
                            <m:t>𝑵</m:t>
                          </m:r>
                        </m:sub>
                      </m:sSub>
                    </m:oMath>
                  </m:oMathPara>
                </a14:m>
                <a:endParaRPr lang="en-US" sz="1600" b="1" dirty="0"/>
              </a:p>
            </p:txBody>
          </p:sp>
        </mc:Choice>
        <mc:Fallback xmlns="">
          <p:sp>
            <p:nvSpPr>
              <p:cNvPr id="24" name="TextBox 23">
                <a:extLst>
                  <a:ext uri="{FF2B5EF4-FFF2-40B4-BE49-F238E27FC236}">
                    <a16:creationId xmlns:a16="http://schemas.microsoft.com/office/drawing/2014/main" id="{BA9699D7-1E3B-497E-861A-1689EA146A53}"/>
                  </a:ext>
                </a:extLst>
              </p:cNvPr>
              <p:cNvSpPr txBox="1">
                <a:spLocks noRot="1" noChangeAspect="1" noMove="1" noResize="1" noEditPoints="1" noAdjustHandles="1" noChangeArrowheads="1" noChangeShapeType="1" noTextEdit="1"/>
              </p:cNvSpPr>
              <p:nvPr/>
            </p:nvSpPr>
            <p:spPr>
              <a:xfrm>
                <a:off x="4313201" y="3602096"/>
                <a:ext cx="457199" cy="338554"/>
              </a:xfrm>
              <a:prstGeom prst="rect">
                <a:avLst/>
              </a:prstGeom>
              <a:blipFill>
                <a:blip r:embed="rId6"/>
                <a:stretch>
                  <a:fillRect b="-3636"/>
                </a:stretch>
              </a:blipFill>
            </p:spPr>
            <p:txBody>
              <a:bodyPr/>
              <a:lstStyle/>
              <a:p>
                <a:r>
                  <a:rPr lang="en-US">
                    <a:noFill/>
                  </a:rPr>
                  <a:t> </a:t>
                </a:r>
              </a:p>
            </p:txBody>
          </p:sp>
        </mc:Fallback>
      </mc:AlternateContent>
    </p:spTree>
    <p:extLst>
      <p:ext uri="{BB962C8B-B14F-4D97-AF65-F5344CB8AC3E}">
        <p14:creationId xmlns:p14="http://schemas.microsoft.com/office/powerpoint/2010/main" val="198625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612" y="806845"/>
            <a:ext cx="8229600" cy="3394472"/>
          </a:xfrm>
        </p:spPr>
        <p:txBody>
          <a:bodyPr/>
          <a:lstStyle/>
          <a:p>
            <a:pPr marL="0" indent="0">
              <a:lnSpc>
                <a:spcPct val="150000"/>
              </a:lnSpc>
              <a:buNone/>
            </a:pPr>
            <a:r>
              <a:rPr lang="zh-CN" altLang="en-US" sz="2000" b="1" dirty="0">
                <a:ea typeface="宋体" panose="02010600030101010101" pitchFamily="2" charset="-122"/>
              </a:rPr>
              <a:t>储蓄率增加对稳态的影响</a:t>
            </a:r>
            <a:endParaRPr lang="en-US" altLang="zh-CN" sz="2000" dirty="0">
              <a:ea typeface="宋体" panose="02010600030101010101" pitchFamily="2" charset="-122"/>
            </a:endParaRPr>
          </a:p>
          <a:p>
            <a:pPr>
              <a:lnSpc>
                <a:spcPct val="150000"/>
              </a:lnSpc>
              <a:buSzPct val="80000"/>
              <a:buFont typeface="Wingdings" panose="05000000000000000000" pitchFamily="2" charset="2"/>
              <a:buChar char="l"/>
            </a:pPr>
            <a:r>
              <a:rPr lang="zh-CN" altLang="en-US" sz="1800" dirty="0">
                <a:ea typeface="宋体" panose="02010600030101010101" pitchFamily="2" charset="-122"/>
              </a:rPr>
              <a:t>提高了稳态的人均资本和人均产量</a:t>
            </a:r>
            <a:endParaRPr lang="en-US" altLang="zh-CN" sz="1800" dirty="0">
              <a:ea typeface="宋体" panose="02010600030101010101" pitchFamily="2" charset="-122"/>
            </a:endParaRPr>
          </a:p>
          <a:p>
            <a:pPr>
              <a:lnSpc>
                <a:spcPct val="150000"/>
              </a:lnSpc>
              <a:buSzPct val="80000"/>
              <a:buFont typeface="Wingdings" panose="05000000000000000000" pitchFamily="2" charset="2"/>
              <a:buChar char="l"/>
            </a:pPr>
            <a:r>
              <a:rPr lang="zh-CN" altLang="en-US" sz="1800" dirty="0">
                <a:ea typeface="宋体" panose="02010600030101010101" pitchFamily="2" charset="-122"/>
              </a:rPr>
              <a:t>稳态中的总产量增长率独立于储蓄率</a:t>
            </a:r>
            <a:endParaRPr lang="en-US" altLang="zh-CN" sz="18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在短期中，总产量的增长率会增加</a:t>
            </a:r>
            <a:endParaRPr lang="en-US" altLang="zh-CN" sz="16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在长期中，总产量的增长率又回到等于人口增长率的水平</a:t>
            </a:r>
            <a:endParaRPr lang="en-US" altLang="zh-CN" sz="1600" dirty="0">
              <a:ea typeface="宋体" panose="02010600030101010101" pitchFamily="2" charset="-122"/>
            </a:endParaRPr>
          </a:p>
          <a:p>
            <a:pPr>
              <a:lnSpc>
                <a:spcPct val="150000"/>
              </a:lnSpc>
              <a:buSzPct val="80000"/>
              <a:buFont typeface="Wingdings" panose="05000000000000000000" pitchFamily="2" charset="2"/>
              <a:buChar char="l"/>
            </a:pPr>
            <a:r>
              <a:rPr lang="zh-CN" altLang="en-US" sz="1800" dirty="0">
                <a:solidFill>
                  <a:srgbClr val="FF0000"/>
                </a:solidFill>
                <a:ea typeface="宋体" panose="02010600030101010101" pitchFamily="2" charset="-122"/>
              </a:rPr>
              <a:t>储蓄率的增加对稳态影响的</a:t>
            </a:r>
            <a:r>
              <a:rPr lang="zh-CN" altLang="en-US" sz="1800" b="1" dirty="0">
                <a:solidFill>
                  <a:srgbClr val="FF0000"/>
                </a:solidFill>
                <a:ea typeface="宋体" panose="02010600030101010101" pitchFamily="2" charset="-122"/>
              </a:rPr>
              <a:t>结论</a:t>
            </a:r>
            <a:endParaRPr lang="en-US" altLang="zh-CN" sz="1800" b="1" dirty="0">
              <a:solidFill>
                <a:srgbClr val="FF0000"/>
              </a:solidFill>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提高人均收入的稳态水平，但不会 </a:t>
            </a:r>
            <a:r>
              <a:rPr lang="en-US" altLang="zh-CN" sz="1600" dirty="0">
                <a:ea typeface="宋体" panose="02010600030101010101" pitchFamily="2" charset="-122"/>
              </a:rPr>
              <a:t>(</a:t>
            </a:r>
            <a:r>
              <a:rPr lang="zh-CN" altLang="en-US" sz="1600" dirty="0">
                <a:ea typeface="宋体" panose="02010600030101010101" pitchFamily="2" charset="-122"/>
              </a:rPr>
              <a:t>在长期中</a:t>
            </a:r>
            <a:r>
              <a:rPr lang="en-US" altLang="zh-CN" sz="1600" dirty="0">
                <a:ea typeface="宋体" panose="02010600030101010101" pitchFamily="2" charset="-122"/>
              </a:rPr>
              <a:t>) </a:t>
            </a:r>
            <a:r>
              <a:rPr lang="zh-CN" altLang="en-US" sz="1600" dirty="0">
                <a:ea typeface="宋体" panose="02010600030101010101" pitchFamily="2" charset="-122"/>
              </a:rPr>
              <a:t>影响总产量的稳态增长率</a:t>
            </a:r>
            <a:endParaRPr lang="en-US" altLang="zh-CN" sz="16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用更专业的话说，储蓄率的增加只有水平效应，而没有增长效应</a:t>
            </a:r>
            <a:endParaRPr lang="en-US" sz="1600" dirty="0">
              <a:ea typeface="宋体" panose="02010600030101010101" pitchFamily="2" charset="-122"/>
            </a:endParaRPr>
          </a:p>
        </p:txBody>
      </p:sp>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34</a:t>
            </a:fld>
            <a:endParaRPr lang="en-US" dirty="0"/>
          </a:p>
        </p:txBody>
      </p:sp>
      <p:grpSp>
        <p:nvGrpSpPr>
          <p:cNvPr id="6" name="组合 5">
            <a:extLst>
              <a:ext uri="{FF2B5EF4-FFF2-40B4-BE49-F238E27FC236}">
                <a16:creationId xmlns:a16="http://schemas.microsoft.com/office/drawing/2014/main" id="{DCA5B83D-AA81-4DB4-86EE-69F91526AC6A}"/>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605AC2CD-9C1E-4A8E-B83E-7C3F1DD9A4EC}"/>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95517225-F857-4BC9-969B-77927317C978}"/>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91AA1E2B-4AD7-41EC-94A9-5C81C358D06A}"/>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E273D2CA-27B8-4E50-A272-F6C984221DD3}"/>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B050FE9E-EB2B-4496-AE06-8CF145B10F21}"/>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5E2501EA-8695-4D15-BD63-2F66566587AD}"/>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
        <p:nvSpPr>
          <p:cNvPr id="13" name="Title 1">
            <a:extLst>
              <a:ext uri="{FF2B5EF4-FFF2-40B4-BE49-F238E27FC236}">
                <a16:creationId xmlns:a16="http://schemas.microsoft.com/office/drawing/2014/main" id="{750D50AC-498F-4797-9CDD-1B404FF94D7B}"/>
              </a:ext>
            </a:extLst>
          </p:cNvPr>
          <p:cNvSpPr txBox="1">
            <a:spLocks/>
          </p:cNvSpPr>
          <p:nvPr/>
        </p:nvSpPr>
        <p:spPr>
          <a:xfrm>
            <a:off x="533400" y="297418"/>
            <a:ext cx="4267200" cy="369332"/>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a:lstStyle>
          <a:p>
            <a:pPr algn="l"/>
            <a:r>
              <a:rPr lang="zh-CN" altLang="en-US" sz="1800" b="0" dirty="0">
                <a:solidFill>
                  <a:srgbClr val="6B748A"/>
                </a:solidFill>
                <a:latin typeface="微软雅黑" panose="020B0503020204020204" pitchFamily="34" charset="-122"/>
                <a:ea typeface="微软雅黑" panose="020B0503020204020204" pitchFamily="34" charset="-122"/>
                <a:cs typeface="+mn-cs"/>
              </a:rPr>
              <a:t>储蓄率增加对经济稳态的影响</a:t>
            </a:r>
            <a:endParaRPr lang="en-US" sz="1800" b="0" dirty="0">
              <a:solidFill>
                <a:srgbClr val="6B748A"/>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0196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5151377" y="1245741"/>
                <a:ext cx="3886200" cy="3330784"/>
              </a:xfrm>
              <a:prstGeom prst="rect">
                <a:avLst/>
              </a:prstGeom>
            </p:spPr>
            <p:txBody>
              <a:bodyPr wrap="square">
                <a:spAutoFit/>
              </a:bodyPr>
              <a:lstStyle/>
              <a:p>
                <a:pPr>
                  <a:lnSpc>
                    <a:spcPct val="150000"/>
                  </a:lnSpc>
                  <a:spcBef>
                    <a:spcPts val="600"/>
                  </a:spcBef>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人口增长率增加对稳态的影响</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人口增长率从</a:t>
                </a:r>
                <a14:m>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𝑔</m:t>
                        </m:r>
                      </m:e>
                      <m:sub>
                        <m:r>
                          <a:rPr lang="en-US" altLang="zh-CN" b="0" i="1" smtClean="0">
                            <a:latin typeface="Cambria Math" panose="02040503050406030204" pitchFamily="18" charset="0"/>
                          </a:rPr>
                          <m:t>𝑁</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增加到</a:t>
                </a:r>
                <a14:m>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𝑔</m:t>
                        </m:r>
                      </m:e>
                      <m:sub>
                        <m:r>
                          <a:rPr lang="en-US" altLang="zh-CN" b="0" i="1" smtClean="0">
                            <a:latin typeface="Cambria Math" panose="02040503050406030204" pitchFamily="18" charset="0"/>
                          </a:rPr>
                          <m:t>𝑁</m:t>
                        </m:r>
                        <m:r>
                          <a:rPr lang="en-US" altLang="zh-CN" b="0" i="1" smtClean="0">
                            <a:latin typeface="Cambria Math" panose="02040503050406030204" pitchFamily="18" charset="0"/>
                          </a:rPr>
                          <m:t>′</m:t>
                        </m:r>
                      </m:sub>
                    </m:sSub>
                  </m:oMath>
                </a14:m>
                <a:endParaRPr lang="en-US" altLang="zh-CN" i="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spcBef>
                    <a:spcPts val="600"/>
                  </a:spcBef>
                  <a:buSzPct val="80000"/>
                  <a:buFont typeface="Wingdings" panose="05000000000000000000" pitchFamily="2" charset="2"/>
                  <a:buChar char="l"/>
                </a:pPr>
                <a14:m>
                  <m:oMath xmlns:m="http://schemas.openxmlformats.org/officeDocument/2006/math">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𝑁</m:t>
                            </m:r>
                          </m:sub>
                        </m:sSub>
                        <m:r>
                          <a:rPr lang="en-US" altLang="zh-CN" b="0" i="1" smtClean="0">
                            <a:latin typeface="Cambria Math"/>
                          </a:rPr>
                          <m:t>+</m:t>
                        </m:r>
                        <m:r>
                          <a:rPr lang="en-US" altLang="zh-CN" b="0" i="1" smtClean="0">
                            <a:latin typeface="Cambria Math"/>
                          </a:rPr>
                          <m:t>𝛿</m:t>
                        </m:r>
                      </m:e>
                    </m:d>
                    <m:r>
                      <a:rPr lang="en-US" altLang="zh-CN" b="0" i="1" smtClean="0">
                        <a:latin typeface="Cambria Math"/>
                      </a:rPr>
                      <m:t>𝑘</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上移至</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𝑁</m:t>
                            </m:r>
                            <m:r>
                              <a:rPr lang="en-US" altLang="zh-CN" i="1">
                                <a:latin typeface="Cambria Math" panose="02040503050406030204" pitchFamily="18" charset="0"/>
                              </a:rPr>
                              <m:t>′</m:t>
                            </m:r>
                          </m:sub>
                        </m:sSub>
                        <m:r>
                          <a:rPr lang="en-US" altLang="zh-CN" b="0" i="1" smtClean="0">
                            <a:latin typeface="Cambria Math"/>
                          </a:rPr>
                          <m:t>+</m:t>
                        </m:r>
                        <m:r>
                          <a:rPr lang="en-US" altLang="zh-CN" b="0" i="1" smtClean="0">
                            <a:latin typeface="Cambria Math"/>
                          </a:rPr>
                          <m:t>𝛿</m:t>
                        </m:r>
                      </m:e>
                    </m:d>
                    <m:r>
                      <a:rPr lang="en-US" altLang="zh-CN" b="0" i="1" smtClean="0">
                        <a:latin typeface="Cambria Math"/>
                      </a:rPr>
                      <m:t>𝑘</m:t>
                    </m:r>
                  </m:oMath>
                </a14:m>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稳态由</a:t>
                </a:r>
                <a14:m>
                  <m:oMath xmlns:m="http://schemas.openxmlformats.org/officeDocument/2006/math">
                    <m:r>
                      <a:rPr lang="en-US" altLang="zh-CN" b="0" i="1" smtClean="0">
                        <a:latin typeface="Cambria Math"/>
                      </a:rPr>
                      <m:t>𝐴</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点移动至</a:t>
                </a:r>
                <a14:m>
                  <m:oMath xmlns:m="http://schemas.openxmlformats.org/officeDocument/2006/math">
                    <m:r>
                      <a:rPr lang="en-US" altLang="zh-CN" b="0" i="1" smtClean="0">
                        <a:latin typeface="Cambria Math"/>
                      </a:rPr>
                      <m:t>𝐴</m:t>
                    </m:r>
                    <m:r>
                      <a:rPr lang="en-US" altLang="zh-CN" b="0" i="1" smtClean="0">
                        <a:latin typeface="Cambria Math"/>
                      </a:rPr>
                      <m:t>′</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点</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稳态的人均资本和人均产出减少</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稳态的人均资本并非一下子从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𝐴</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 减少到 </a:t>
                </a:r>
                <a14:m>
                  <m:oMath xmlns:m="http://schemas.openxmlformats.org/officeDocument/2006/math">
                    <m:r>
                      <a:rPr lang="en-US" altLang="zh-CN" b="0" i="1" smtClean="0">
                        <a:latin typeface="Cambria Math"/>
                      </a:rPr>
                      <m:t>𝑘</m:t>
                    </m:r>
                    <m:r>
                      <a:rPr lang="en-US" altLang="zh-CN" b="0" i="1" smtClean="0">
                        <a:latin typeface="Cambria Math"/>
                      </a:rPr>
                      <m:t>′</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，这经过了一段时间</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5151377" y="1245741"/>
                <a:ext cx="3886200" cy="3330784"/>
              </a:xfrm>
              <a:prstGeom prst="rect">
                <a:avLst/>
              </a:prstGeom>
              <a:blipFill>
                <a:blip r:embed="rId2"/>
                <a:stretch>
                  <a:fillRect l="-1254" b="-1463"/>
                </a:stretch>
              </a:blipFill>
            </p:spPr>
            <p:txBody>
              <a:bodyPr/>
              <a:lstStyle/>
              <a:p>
                <a:r>
                  <a:rPr lang="en-US">
                    <a:noFill/>
                  </a:rPr>
                  <a:t> </a:t>
                </a:r>
              </a:p>
            </p:txBody>
          </p:sp>
        </mc:Fallback>
      </mc:AlternateContent>
      <p:sp>
        <p:nvSpPr>
          <p:cNvPr id="8" name="Slide Number Placeholder 7"/>
          <p:cNvSpPr>
            <a:spLocks noGrp="1"/>
          </p:cNvSpPr>
          <p:nvPr>
            <p:ph type="sldNum" sz="quarter" idx="4294967295"/>
          </p:nvPr>
        </p:nvSpPr>
        <p:spPr>
          <a:xfrm>
            <a:off x="6553200" y="4767263"/>
            <a:ext cx="2133600" cy="273844"/>
          </a:xfrm>
        </p:spPr>
        <p:txBody>
          <a:bodyPr/>
          <a:lstStyle/>
          <a:p>
            <a:fld id="{B6F15528-21DE-4FAA-801E-634DDDAF4B2B}" type="slidenum">
              <a:rPr lang="en-US" smtClean="0"/>
              <a:pPr/>
              <a:t>35</a:t>
            </a:fld>
            <a:endParaRPr lang="en-US" dirty="0"/>
          </a:p>
        </p:txBody>
      </p:sp>
      <p:grpSp>
        <p:nvGrpSpPr>
          <p:cNvPr id="12" name="组合 11">
            <a:extLst>
              <a:ext uri="{FF2B5EF4-FFF2-40B4-BE49-F238E27FC236}">
                <a16:creationId xmlns:a16="http://schemas.microsoft.com/office/drawing/2014/main" id="{2112909D-D6AC-4E4B-BE49-C7685C3DAF2C}"/>
              </a:ext>
            </a:extLst>
          </p:cNvPr>
          <p:cNvGrpSpPr/>
          <p:nvPr/>
        </p:nvGrpSpPr>
        <p:grpSpPr>
          <a:xfrm>
            <a:off x="239334" y="290253"/>
            <a:ext cx="229174" cy="330963"/>
            <a:chOff x="362743" y="188119"/>
            <a:chExt cx="348993" cy="504000"/>
          </a:xfrm>
          <a:solidFill>
            <a:srgbClr val="6B748A"/>
          </a:solidFill>
        </p:grpSpPr>
        <p:sp>
          <p:nvSpPr>
            <p:cNvPr id="13" name="矩形: 圆角 12">
              <a:extLst>
                <a:ext uri="{FF2B5EF4-FFF2-40B4-BE49-F238E27FC236}">
                  <a16:creationId xmlns:a16="http://schemas.microsoft.com/office/drawing/2014/main" id="{FD5279DF-A97B-4925-B742-55FA551DF9F3}"/>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4" name="矩形: 圆角 13">
              <a:extLst>
                <a:ext uri="{FF2B5EF4-FFF2-40B4-BE49-F238E27FC236}">
                  <a16:creationId xmlns:a16="http://schemas.microsoft.com/office/drawing/2014/main" id="{E20848B5-E796-443B-A4B1-6CBB6461B7F1}"/>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5" name="矩形: 圆角 14">
              <a:extLst>
                <a:ext uri="{FF2B5EF4-FFF2-40B4-BE49-F238E27FC236}">
                  <a16:creationId xmlns:a16="http://schemas.microsoft.com/office/drawing/2014/main" id="{15A671F2-69BF-4394-8A32-824F3073B5AE}"/>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6" name="矩形: 圆角 15">
              <a:extLst>
                <a:ext uri="{FF2B5EF4-FFF2-40B4-BE49-F238E27FC236}">
                  <a16:creationId xmlns:a16="http://schemas.microsoft.com/office/drawing/2014/main" id="{98011FAE-ECD6-44F0-98C7-E93D2AAAE74C}"/>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7" name="直接连接符 16">
            <a:extLst>
              <a:ext uri="{FF2B5EF4-FFF2-40B4-BE49-F238E27FC236}">
                <a16:creationId xmlns:a16="http://schemas.microsoft.com/office/drawing/2014/main" id="{946C4AB1-CC94-4C0C-9BB8-DD73811FF112}"/>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11C9F914-AEA0-406B-AE0B-70C049ADC7FF}"/>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pic>
        <p:nvPicPr>
          <p:cNvPr id="3" name="Picture 2">
            <a:extLst>
              <a:ext uri="{FF2B5EF4-FFF2-40B4-BE49-F238E27FC236}">
                <a16:creationId xmlns:a16="http://schemas.microsoft.com/office/drawing/2014/main" id="{13E12533-47F4-43C7-A3D5-64275021F677}"/>
              </a:ext>
            </a:extLst>
          </p:cNvPr>
          <p:cNvPicPr>
            <a:picLocks noChangeAspect="1"/>
          </p:cNvPicPr>
          <p:nvPr/>
        </p:nvPicPr>
        <p:blipFill>
          <a:blip r:embed="rId4"/>
          <a:stretch>
            <a:fillRect/>
          </a:stretch>
        </p:blipFill>
        <p:spPr>
          <a:xfrm>
            <a:off x="337027" y="945649"/>
            <a:ext cx="4246256" cy="3657600"/>
          </a:xfrm>
          <a:prstGeom prst="rect">
            <a:avLst/>
          </a:prstGeom>
        </p:spPr>
      </p:pic>
      <p:sp>
        <p:nvSpPr>
          <p:cNvPr id="20" name="Title 1">
            <a:extLst>
              <a:ext uri="{FF2B5EF4-FFF2-40B4-BE49-F238E27FC236}">
                <a16:creationId xmlns:a16="http://schemas.microsoft.com/office/drawing/2014/main" id="{C2B17EA9-F510-44F9-BE94-7A4D92CC2EC2}"/>
              </a:ext>
            </a:extLst>
          </p:cNvPr>
          <p:cNvSpPr txBox="1">
            <a:spLocks/>
          </p:cNvSpPr>
          <p:nvPr/>
        </p:nvSpPr>
        <p:spPr>
          <a:xfrm>
            <a:off x="533400" y="297418"/>
            <a:ext cx="4267200" cy="369332"/>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a:lstStyle>
          <a:p>
            <a:pPr algn="l"/>
            <a:r>
              <a:rPr lang="zh-CN" altLang="en-US" sz="1800" b="0" dirty="0">
                <a:solidFill>
                  <a:srgbClr val="6B748A"/>
                </a:solidFill>
                <a:latin typeface="微软雅黑" panose="020B0503020204020204" pitchFamily="34" charset="-122"/>
                <a:ea typeface="微软雅黑" panose="020B0503020204020204" pitchFamily="34" charset="-122"/>
                <a:cs typeface="+mn-cs"/>
              </a:rPr>
              <a:t>人口增长对经济稳态的影响</a:t>
            </a:r>
            <a:endParaRPr lang="en-US" sz="1800" b="0" dirty="0">
              <a:solidFill>
                <a:srgbClr val="6B748A"/>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42055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95987"/>
            <a:ext cx="8229600" cy="3394472"/>
          </a:xfrm>
        </p:spPr>
        <p:txBody>
          <a:bodyPr/>
          <a:lstStyle/>
          <a:p>
            <a:pPr marL="0" indent="0">
              <a:lnSpc>
                <a:spcPct val="120000"/>
              </a:lnSpc>
              <a:buNone/>
            </a:pPr>
            <a:r>
              <a:rPr lang="zh-CN" altLang="en-US" sz="2000" b="1" dirty="0">
                <a:ea typeface="宋体" panose="02010600030101010101" pitchFamily="2" charset="-122"/>
              </a:rPr>
              <a:t>人口增长率增加对稳态的影响</a:t>
            </a:r>
            <a:endParaRPr lang="en-US" altLang="zh-CN" sz="2000" b="1"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减少了稳态的人均资本和人均产量</a:t>
            </a:r>
            <a:endParaRPr lang="en-US" altLang="zh-CN" sz="18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许多发展中国家面临的问题：人口增长率上升造成人均产量下降</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两个国家的储蓄率相同，两个国家的人口增长率不同会造成两国的人均收入水平不同</a:t>
            </a:r>
            <a:endParaRPr lang="en-US" altLang="zh-CN" sz="16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solidFill>
                  <a:srgbClr val="FF0000"/>
                </a:solidFill>
                <a:ea typeface="宋体" panose="02010600030101010101" pitchFamily="2" charset="-122"/>
              </a:rPr>
              <a:t>人口增长率的增加对稳态影响的</a:t>
            </a:r>
            <a:r>
              <a:rPr lang="zh-CN" altLang="en-US" sz="1800" b="1" dirty="0">
                <a:solidFill>
                  <a:srgbClr val="FF0000"/>
                </a:solidFill>
                <a:ea typeface="宋体" panose="02010600030101010101" pitchFamily="2" charset="-122"/>
              </a:rPr>
              <a:t>结论</a:t>
            </a:r>
            <a:endParaRPr lang="en-US" altLang="zh-CN" sz="1800" b="1" dirty="0">
              <a:solidFill>
                <a:srgbClr val="FF0000"/>
              </a:solidFill>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降低人均收入的稳态水平</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en-US" altLang="zh-CN" sz="1600" dirty="0">
                <a:ea typeface="宋体" panose="02010600030101010101" pitchFamily="2" charset="-122"/>
              </a:rPr>
              <a:t>(</a:t>
            </a:r>
            <a:r>
              <a:rPr lang="zh-CN" altLang="en-US" sz="1600" dirty="0">
                <a:ea typeface="宋体" panose="02010600030101010101" pitchFamily="2" charset="-122"/>
              </a:rPr>
              <a:t>在长期中</a:t>
            </a:r>
            <a:r>
              <a:rPr lang="en-US" altLang="zh-CN" sz="1600" dirty="0">
                <a:ea typeface="宋体" panose="02010600030101010101" pitchFamily="2" charset="-122"/>
              </a:rPr>
              <a:t>)</a:t>
            </a:r>
            <a:r>
              <a:rPr lang="zh-CN" altLang="en-US" sz="1600" dirty="0">
                <a:ea typeface="宋体" panose="02010600030101010101" pitchFamily="2" charset="-122"/>
              </a:rPr>
              <a:t>增加总产量的稳态增长率</a:t>
            </a:r>
            <a:endParaRPr lang="en-US" altLang="zh-CN" sz="1600" dirty="0">
              <a:ea typeface="宋体" panose="02010600030101010101" pitchFamily="2" charset="-122"/>
            </a:endParaRPr>
          </a:p>
          <a:p>
            <a:pPr>
              <a:lnSpc>
                <a:spcPct val="120000"/>
              </a:lnSpc>
            </a:pPr>
            <a:endParaRPr lang="en-US" sz="2000" dirty="0">
              <a:ea typeface="宋体" panose="02010600030101010101" pitchFamily="2" charset="-122"/>
            </a:endParaRPr>
          </a:p>
        </p:txBody>
      </p:sp>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36</a:t>
            </a:fld>
            <a:endParaRPr lang="en-US" dirty="0"/>
          </a:p>
        </p:txBody>
      </p:sp>
      <p:grpSp>
        <p:nvGrpSpPr>
          <p:cNvPr id="6" name="组合 5">
            <a:extLst>
              <a:ext uri="{FF2B5EF4-FFF2-40B4-BE49-F238E27FC236}">
                <a16:creationId xmlns:a16="http://schemas.microsoft.com/office/drawing/2014/main" id="{77A6DDDC-8207-490E-9D14-9A81D96605CB}"/>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3A4619AC-1CB7-4287-9B66-CEB25E75DA15}"/>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6EADA2CC-1289-4ED9-97F3-22537C512054}"/>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5ECAFD9A-4EA1-4AED-96F7-8CABC44AF045}"/>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3AB3074A-DB6E-4DD2-BEA6-D77B7F7EB9F8}"/>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D3D3A615-C82C-4CB2-9863-6E0EF907061B}"/>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35FB21D5-F2A0-4E52-947D-215CB5D76631}"/>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
        <p:nvSpPr>
          <p:cNvPr id="13" name="Title 1">
            <a:extLst>
              <a:ext uri="{FF2B5EF4-FFF2-40B4-BE49-F238E27FC236}">
                <a16:creationId xmlns:a16="http://schemas.microsoft.com/office/drawing/2014/main" id="{2769B628-7DE1-49D1-9DCB-A0DE946FD315}"/>
              </a:ext>
            </a:extLst>
          </p:cNvPr>
          <p:cNvSpPr txBox="1">
            <a:spLocks/>
          </p:cNvSpPr>
          <p:nvPr/>
        </p:nvSpPr>
        <p:spPr>
          <a:xfrm>
            <a:off x="533400" y="297418"/>
            <a:ext cx="4267200" cy="369332"/>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a:lstStyle>
          <a:p>
            <a:pPr algn="l"/>
            <a:r>
              <a:rPr lang="zh-CN" altLang="en-US" sz="1800" b="0" dirty="0">
                <a:solidFill>
                  <a:srgbClr val="6B748A"/>
                </a:solidFill>
                <a:latin typeface="微软雅黑" panose="020B0503020204020204" pitchFamily="34" charset="-122"/>
                <a:ea typeface="微软雅黑" panose="020B0503020204020204" pitchFamily="34" charset="-122"/>
                <a:cs typeface="+mn-cs"/>
              </a:rPr>
              <a:t>人口增长对经济稳态的影响</a:t>
            </a:r>
            <a:endParaRPr lang="en-US" sz="1800" b="0" dirty="0">
              <a:solidFill>
                <a:srgbClr val="6B748A"/>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7963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latin typeface="+mn-ea"/>
              </a:rPr>
              <a:pPr/>
              <a:t>37</a:t>
            </a:fld>
            <a:endParaRPr lang="en-US" dirty="0">
              <a:latin typeface="+mn-ea"/>
            </a:endParaRPr>
          </a:p>
        </p:txBody>
      </p:sp>
      <p:sp>
        <p:nvSpPr>
          <p:cNvPr id="6" name="TextBox 5"/>
          <p:cNvSpPr txBox="1"/>
          <p:nvPr>
            <p:custDataLst>
              <p:tags r:id="rId2"/>
            </p:custDataLst>
          </p:nvPr>
        </p:nvSpPr>
        <p:spPr>
          <a:xfrm>
            <a:off x="914400" y="438150"/>
            <a:ext cx="7315200" cy="1607344"/>
          </a:xfrm>
          <a:prstGeom prst="rect">
            <a:avLst/>
          </a:prstGeom>
          <a:noFill/>
        </p:spPr>
        <p:txBody>
          <a:bodyPr vert="horz" wrap="square" rtlCol="0" anchor="ctr" anchorCtr="0">
            <a:noAutofit/>
          </a:bodyPr>
          <a:lstStyle/>
          <a:p>
            <a:r>
              <a:rPr lang="zh-CN" altLang="en-US" sz="2200" dirty="0">
                <a:solidFill>
                  <a:srgbClr val="000000"/>
                </a:solidFill>
                <a:latin typeface="+mn-ea"/>
                <a:sym typeface="Microsoft Yahei"/>
              </a:rPr>
              <a:t>在没有技术进步的新古典增长模型中，如果（）提高，或者（）降低，那么稳态时的人均产出会提高。</a:t>
            </a:r>
            <a:endParaRPr lang="en-US" sz="2200" dirty="0">
              <a:solidFill>
                <a:srgbClr val="000000"/>
              </a:solidFill>
              <a:latin typeface="+mn-ea"/>
              <a:sym typeface="Microsoft Yahei"/>
            </a:endParaRPr>
          </a:p>
        </p:txBody>
      </p:sp>
      <p:sp>
        <p:nvSpPr>
          <p:cNvPr id="7" name="TextBox 6"/>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zh-CN" altLang="en-US" sz="2200" dirty="0">
                <a:solidFill>
                  <a:srgbClr val="000000"/>
                </a:solidFill>
                <a:latin typeface="+mn-ea"/>
                <a:sym typeface="Microsoft Yahei"/>
              </a:rPr>
              <a:t>储蓄率；折旧率</a:t>
            </a:r>
            <a:endParaRPr lang="en-US" sz="2200" dirty="0">
              <a:solidFill>
                <a:srgbClr val="000000"/>
              </a:solidFill>
              <a:latin typeface="+mn-ea"/>
              <a:sym typeface="Microsoft Yahei"/>
            </a:endParaRPr>
          </a:p>
        </p:txBody>
      </p:sp>
      <p:sp>
        <p:nvSpPr>
          <p:cNvPr id="8" name="TextBox 7"/>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zh-CN" altLang="en-US" sz="2200" dirty="0">
                <a:solidFill>
                  <a:srgbClr val="000000"/>
                </a:solidFill>
                <a:latin typeface="+mn-ea"/>
                <a:sym typeface="Microsoft Yahei"/>
              </a:rPr>
              <a:t>人口增长率；折旧率</a:t>
            </a:r>
            <a:endParaRPr lang="en-US" sz="2200" dirty="0">
              <a:solidFill>
                <a:srgbClr val="000000"/>
              </a:solidFill>
              <a:latin typeface="+mn-ea"/>
              <a:sym typeface="Microsoft Yahei"/>
            </a:endParaRPr>
          </a:p>
        </p:txBody>
      </p:sp>
      <p:sp>
        <p:nvSpPr>
          <p:cNvPr id="9" name="TextBox 8"/>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zh-CN" altLang="en-US" sz="2200" dirty="0">
                <a:solidFill>
                  <a:srgbClr val="000000"/>
                </a:solidFill>
                <a:latin typeface="+mn-ea"/>
                <a:sym typeface="Microsoft Yahei"/>
              </a:rPr>
              <a:t>折旧率；人口增长率</a:t>
            </a:r>
            <a:endParaRPr lang="en-US" sz="2200" dirty="0">
              <a:solidFill>
                <a:srgbClr val="000000"/>
              </a:solidFill>
              <a:latin typeface="+mn-ea"/>
              <a:sym typeface="Microsoft Yahei"/>
            </a:endParaRPr>
          </a:p>
        </p:txBody>
      </p:sp>
      <p:sp>
        <p:nvSpPr>
          <p:cNvPr id="10" name="TextBox 9"/>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zh-CN" altLang="en-US" sz="2200" dirty="0">
                <a:solidFill>
                  <a:srgbClr val="000000"/>
                </a:solidFill>
                <a:latin typeface="+mn-ea"/>
                <a:sym typeface="Microsoft Yahei"/>
              </a:rPr>
              <a:t>人口增长率；储蓄率</a:t>
            </a:r>
            <a:endParaRPr lang="en-US" sz="2200" dirty="0">
              <a:solidFill>
                <a:srgbClr val="000000"/>
              </a:solidFill>
              <a:latin typeface="+mn-ea"/>
              <a:sym typeface="Microsoft Yahei"/>
            </a:endParaRPr>
          </a:p>
        </p:txBody>
      </p:sp>
      <p:sp>
        <p:nvSpPr>
          <p:cNvPr id="11" name="Oval 10"/>
          <p:cNvSpPr>
            <a:spLocks noChangeAspect="1"/>
          </p:cNvSpPr>
          <p:nvPr>
            <p:custDataLst>
              <p:tags r:id="rId7"/>
            </p:custDataLst>
          </p:nvPr>
        </p:nvSpPr>
        <p:spPr>
          <a:xfrm>
            <a:off x="1178719" y="2137767"/>
            <a:ext cx="385762" cy="385763"/>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mn-ea"/>
                <a:sym typeface="Microsoft Yahei"/>
              </a:rPr>
              <a:t>A</a:t>
            </a:r>
          </a:p>
        </p:txBody>
      </p:sp>
      <p:sp>
        <p:nvSpPr>
          <p:cNvPr id="12" name="Oval 11"/>
          <p:cNvSpPr>
            <a:spLocks noChangeAspect="1"/>
          </p:cNvSpPr>
          <p:nvPr>
            <p:custDataLst>
              <p:tags r:id="rId8"/>
            </p:custDataLst>
          </p:nvPr>
        </p:nvSpPr>
        <p:spPr>
          <a:xfrm>
            <a:off x="1178719" y="2780705"/>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mn-ea"/>
                <a:sym typeface="Microsoft Yahei"/>
              </a:rPr>
              <a:t>B</a:t>
            </a:r>
          </a:p>
        </p:txBody>
      </p:sp>
      <p:sp>
        <p:nvSpPr>
          <p:cNvPr id="13" name="Oval 12"/>
          <p:cNvSpPr>
            <a:spLocks noChangeAspect="1"/>
          </p:cNvSpPr>
          <p:nvPr>
            <p:custDataLst>
              <p:tags r:id="rId9"/>
            </p:custDataLst>
          </p:nvPr>
        </p:nvSpPr>
        <p:spPr>
          <a:xfrm>
            <a:off x="1178719" y="3423642"/>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mn-ea"/>
                <a:sym typeface="Microsoft Yahei"/>
              </a:rPr>
              <a:t>C</a:t>
            </a:r>
          </a:p>
        </p:txBody>
      </p:sp>
      <p:sp>
        <p:nvSpPr>
          <p:cNvPr id="14" name="Oval 13"/>
          <p:cNvSpPr>
            <a:spLocks noChangeAspect="1"/>
          </p:cNvSpPr>
          <p:nvPr>
            <p:custDataLst>
              <p:tags r:id="rId10"/>
            </p:custDataLst>
          </p:nvPr>
        </p:nvSpPr>
        <p:spPr>
          <a:xfrm>
            <a:off x="1178719" y="4066580"/>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a:solidFill>
                  <a:srgbClr val="FFFFFF"/>
                </a:solidFill>
                <a:latin typeface="+mn-ea"/>
                <a:sym typeface="Microsoft Yahei"/>
              </a:rPr>
              <a:t>D</a:t>
            </a:r>
          </a:p>
        </p:txBody>
      </p:sp>
      <p:sp>
        <p:nvSpPr>
          <p:cNvPr id="15" name="Rounded Rectangle 14"/>
          <p:cNvSpPr/>
          <p:nvPr>
            <p:custDataLst>
              <p:tags r:id="rId11"/>
            </p:custDataLst>
          </p:nvPr>
        </p:nvSpPr>
        <p:spPr>
          <a:xfrm>
            <a:off x="6686550" y="4661297"/>
            <a:ext cx="1157288" cy="30861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n-ea"/>
                <a:sym typeface="Microsoft Yahei"/>
              </a:rPr>
              <a:t>提交</a:t>
            </a:r>
            <a:endParaRPr lang="en-US" sz="1600">
              <a:solidFill>
                <a:srgbClr val="FFFFFF"/>
              </a:solidFill>
              <a:latin typeface="+mn-ea"/>
              <a:sym typeface="Microsoft Yahei"/>
            </a:endParaRPr>
          </a:p>
        </p:txBody>
      </p:sp>
      <p:grpSp>
        <p:nvGrpSpPr>
          <p:cNvPr id="20" name="Group 19"/>
          <p:cNvGrpSpPr/>
          <p:nvPr>
            <p:custDataLst>
              <p:tags r:id="rId12"/>
            </p:custDataLst>
          </p:nvPr>
        </p:nvGrpSpPr>
        <p:grpSpPr>
          <a:xfrm>
            <a:off x="0" y="0"/>
            <a:ext cx="9144000" cy="635000"/>
            <a:chOff x="0" y="0"/>
            <a:chExt cx="9144000" cy="635000"/>
          </a:xfrm>
        </p:grpSpPr>
        <p:sp>
          <p:nvSpPr>
            <p:cNvPr id="16"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7"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n-ea"/>
                  <a:sym typeface="Microsoft Yahei"/>
                </a:rPr>
                <a:t>单选题</a:t>
              </a:r>
              <a:endParaRPr lang="en-US" sz="2600">
                <a:solidFill>
                  <a:srgbClr val="000000"/>
                </a:solidFill>
                <a:latin typeface="+mn-ea"/>
                <a:sym typeface="Microsoft Yahei"/>
              </a:endParaRPr>
            </a:p>
          </p:txBody>
        </p:sp>
        <p:sp>
          <p:nvSpPr>
            <p:cNvPr id="19" name="TipText"/>
            <p:cNvSpPr txBox="1"/>
            <p:nvPr>
              <p:custDataLst>
                <p:tags r:id="rId17"/>
              </p:custDataLst>
            </p:nvPr>
          </p:nvSpPr>
          <p:spPr>
            <a:xfrm>
              <a:off x="1519555" y="109220"/>
              <a:ext cx="2286000" cy="508000"/>
            </a:xfrm>
            <a:prstGeom prst="rect">
              <a:avLst/>
            </a:prstGeom>
            <a:noFill/>
          </p:spPr>
          <p:txBody>
            <a:bodyPr vert="horz" wrap="none" rtlCol="0" anchor="ctr" anchorCtr="0">
              <a:noAutofit/>
            </a:bodyPr>
            <a:lstStyle/>
            <a:p>
              <a:r>
                <a:rPr lang="en-US" altLang="zh-CN" sz="2000">
                  <a:solidFill>
                    <a:srgbClr val="808080"/>
                  </a:solidFill>
                  <a:latin typeface="+mn-ea"/>
                  <a:sym typeface="Microsoft Yahei"/>
                </a:rPr>
                <a:t>1</a:t>
              </a:r>
              <a:r>
                <a:rPr lang="zh-CN" altLang="en-US" sz="2000">
                  <a:solidFill>
                    <a:srgbClr val="808080"/>
                  </a:solidFill>
                  <a:latin typeface="+mn-ea"/>
                  <a:sym typeface="Microsoft Yahei"/>
                </a:rPr>
                <a:t>分</a:t>
              </a:r>
              <a:endParaRPr lang="en-US" sz="2000">
                <a:solidFill>
                  <a:srgbClr val="808080"/>
                </a:solidFill>
                <a:latin typeface="+mn-ea"/>
                <a:sym typeface="Microsoft Yahei"/>
              </a:endParaRPr>
            </a:p>
          </p:txBody>
        </p:sp>
      </p:grpSp>
      <p:pic>
        <p:nvPicPr>
          <p:cNvPr id="5" name="Picture 4"/>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9056766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12605"/>
                <a:ext cx="8229600" cy="3394472"/>
              </a:xfrm>
            </p:spPr>
            <p:txBody>
              <a:bodyPr/>
              <a:lstStyle/>
              <a:p>
                <a:pPr>
                  <a:lnSpc>
                    <a:spcPct val="120000"/>
                  </a:lnSpc>
                  <a:spcBef>
                    <a:spcPts val="600"/>
                  </a:spcBef>
                  <a:buSzPct val="80000"/>
                  <a:buFont typeface="Wingdings" panose="05000000000000000000" pitchFamily="2" charset="2"/>
                  <a:buChar char="l"/>
                </a:pPr>
                <a:r>
                  <a:rPr lang="zh-CN" altLang="en-US" sz="1800" dirty="0">
                    <a:ea typeface="宋体" panose="02010600030101010101" pitchFamily="2" charset="-122"/>
                  </a:rPr>
                  <a:t>人均资本和人均产出的增长率</a:t>
                </a:r>
                <a:endParaRPr lang="en-US" altLang="zh-CN" sz="1800" dirty="0">
                  <a:ea typeface="宋体" panose="02010600030101010101" pitchFamily="2" charset="-122"/>
                </a:endParaRPr>
              </a:p>
              <a:p>
                <a:pPr lvl="1">
                  <a:lnSpc>
                    <a:spcPct val="120000"/>
                  </a:lnSpc>
                  <a:spcBef>
                    <a:spcPts val="600"/>
                  </a:spcBef>
                  <a:buSzPct val="60000"/>
                  <a:buFont typeface="Wingdings" panose="05000000000000000000" pitchFamily="2" charset="2"/>
                  <a:buChar char="n"/>
                </a:pPr>
                <a:r>
                  <a:rPr lang="zh-CN" altLang="en-US" sz="1600" dirty="0">
                    <a:ea typeface="宋体" panose="02010600030101010101" pitchFamily="2" charset="-122"/>
                  </a:rPr>
                  <a:t>在稳态时都为</a:t>
                </a:r>
                <a:r>
                  <a:rPr lang="en-US" altLang="zh-CN" sz="1600" dirty="0">
                    <a:ea typeface="宋体" panose="02010600030101010101" pitchFamily="2" charset="-122"/>
                  </a:rPr>
                  <a:t>0</a:t>
                </a:r>
              </a:p>
              <a:p>
                <a:pPr lvl="1">
                  <a:lnSpc>
                    <a:spcPct val="120000"/>
                  </a:lnSpc>
                  <a:spcBef>
                    <a:spcPts val="600"/>
                  </a:spcBef>
                  <a:buSzPct val="60000"/>
                  <a:buFont typeface="Wingdings" panose="05000000000000000000" pitchFamily="2" charset="2"/>
                  <a:buChar char="n"/>
                </a:pPr>
                <a:r>
                  <a:rPr lang="zh-CN" altLang="en-US" sz="1600" dirty="0">
                    <a:ea typeface="宋体" panose="02010600030101010101" pitchFamily="2" charset="-122"/>
                  </a:rPr>
                  <a:t>在没有达到稳态时是多少？</a:t>
                </a:r>
                <a:endParaRPr lang="en-US" altLang="zh-CN" sz="1600" dirty="0">
                  <a:ea typeface="宋体" panose="02010600030101010101" pitchFamily="2" charset="-122"/>
                </a:endParaRPr>
              </a:p>
              <a:p>
                <a:pPr>
                  <a:lnSpc>
                    <a:spcPct val="120000"/>
                  </a:lnSpc>
                  <a:spcBef>
                    <a:spcPts val="600"/>
                  </a:spcBef>
                  <a:buSzPct val="80000"/>
                  <a:buFont typeface="Wingdings" panose="05000000000000000000" pitchFamily="2" charset="2"/>
                  <a:buChar char="l"/>
                </a:pPr>
                <a:r>
                  <a:rPr lang="zh-CN" altLang="en-US" sz="1800" dirty="0">
                    <a:ea typeface="宋体" panose="02010600030101010101" pitchFamily="2" charset="-122"/>
                  </a:rPr>
                  <a:t>仍然假设</a:t>
                </a:r>
                <a14:m>
                  <m:oMath xmlns:m="http://schemas.openxmlformats.org/officeDocument/2006/math">
                    <m:r>
                      <a:rPr lang="en-US" altLang="zh-CN" sz="1800" b="0" i="1" smtClean="0">
                        <a:latin typeface="Cambria Math"/>
                      </a:rPr>
                      <m:t>𝑦</m:t>
                    </m:r>
                    <m:r>
                      <a:rPr lang="en-US" altLang="zh-CN" sz="1800" b="0" i="1" smtClean="0">
                        <a:latin typeface="Cambria Math"/>
                      </a:rPr>
                      <m:t>=</m:t>
                    </m:r>
                    <m:r>
                      <a:rPr lang="en-US" altLang="zh-CN" sz="1800" b="0" i="1" smtClean="0">
                        <a:latin typeface="Cambria Math"/>
                      </a:rPr>
                      <m:t>𝑓</m:t>
                    </m:r>
                    <m:d>
                      <m:dPr>
                        <m:ctrlPr>
                          <a:rPr lang="en-US" altLang="zh-CN" sz="1800" b="0" i="1" smtClean="0">
                            <a:latin typeface="Cambria Math" panose="02040503050406030204" pitchFamily="18" charset="0"/>
                          </a:rPr>
                        </m:ctrlPr>
                      </m:dPr>
                      <m:e>
                        <m:r>
                          <a:rPr lang="en-US" altLang="zh-CN" sz="1800" b="0" i="1" smtClean="0">
                            <a:latin typeface="Cambria Math"/>
                          </a:rPr>
                          <m:t>𝑘</m:t>
                        </m:r>
                      </m:e>
                    </m:d>
                    <m:r>
                      <a:rPr lang="en-US" altLang="zh-CN" sz="1800" b="0" i="1" smtClean="0">
                        <a:latin typeface="Cambria Math"/>
                      </a:rPr>
                      <m:t>=</m:t>
                    </m:r>
                    <m:sSup>
                      <m:sSupPr>
                        <m:ctrlPr>
                          <a:rPr lang="en-US" altLang="zh-CN" sz="1800" b="0" i="1" smtClean="0">
                            <a:latin typeface="Cambria Math" panose="02040503050406030204" pitchFamily="18" charset="0"/>
                          </a:rPr>
                        </m:ctrlPr>
                      </m:sSupPr>
                      <m:e>
                        <m:r>
                          <a:rPr lang="en-US" altLang="zh-CN" sz="1800" b="0" i="1" smtClean="0">
                            <a:latin typeface="Cambria Math"/>
                          </a:rPr>
                          <m:t>𝑘</m:t>
                        </m:r>
                      </m:e>
                      <m:sup>
                        <m:r>
                          <a:rPr lang="en-US" altLang="zh-CN" sz="1800" b="0" i="1" smtClean="0">
                            <a:latin typeface="Cambria Math"/>
                          </a:rPr>
                          <m:t>𝛼</m:t>
                        </m:r>
                      </m:sup>
                    </m:sSup>
                    <m:r>
                      <a:rPr lang="en-US" altLang="zh-CN" sz="1800" b="0" i="1" smtClean="0">
                        <a:latin typeface="Cambria Math"/>
                      </a:rPr>
                      <m:t> (0&lt;</m:t>
                    </m:r>
                    <m:r>
                      <a:rPr lang="en-US" altLang="zh-CN" sz="1800" b="0" i="1" smtClean="0">
                        <a:latin typeface="Cambria Math"/>
                      </a:rPr>
                      <m:t>𝛼</m:t>
                    </m:r>
                    <m:r>
                      <a:rPr lang="en-US" altLang="zh-CN" sz="1800" b="0" i="1" smtClean="0">
                        <a:latin typeface="Cambria Math"/>
                      </a:rPr>
                      <m:t>&lt;1)</m:t>
                    </m:r>
                  </m:oMath>
                </a14:m>
                <a:endParaRPr lang="en-US" sz="1800" dirty="0">
                  <a:ea typeface="宋体" panose="02010600030101010101" pitchFamily="2" charset="-122"/>
                </a:endParaRPr>
              </a:p>
              <a:p>
                <a:pPr>
                  <a:lnSpc>
                    <a:spcPct val="120000"/>
                  </a:lnSpc>
                  <a:spcBef>
                    <a:spcPts val="600"/>
                  </a:spcBef>
                  <a:buSzPct val="80000"/>
                  <a:buFont typeface="Wingdings" panose="05000000000000000000" pitchFamily="2" charset="2"/>
                  <a:buChar char="l"/>
                </a:pPr>
                <a:r>
                  <a:rPr lang="zh-CN" altLang="en-US" sz="1800" dirty="0">
                    <a:ea typeface="宋体" panose="02010600030101010101" pitchFamily="2" charset="-122"/>
                  </a:rPr>
                  <a:t>新古典增长模型的基本方程变为</a:t>
                </a:r>
                <a:endParaRPr lang="en-US" altLang="zh-CN" sz="1800" dirty="0">
                  <a:ea typeface="宋体" panose="02010600030101010101" pitchFamily="2" charset="-122"/>
                </a:endParaRPr>
              </a:p>
              <a:p>
                <a:pPr marL="0" indent="0">
                  <a:lnSpc>
                    <a:spcPct val="120000"/>
                  </a:lnSpc>
                  <a:spcBef>
                    <a:spcPts val="600"/>
                  </a:spcBef>
                  <a:buNone/>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rPr>
                          </m:ctrlPr>
                        </m:accPr>
                        <m:e>
                          <m:r>
                            <a:rPr lang="en-US" sz="1800" b="0" i="1" smtClean="0">
                              <a:latin typeface="Cambria Math"/>
                            </a:rPr>
                            <m:t>𝑘</m:t>
                          </m:r>
                        </m:e>
                      </m:acc>
                      <m:r>
                        <a:rPr lang="en-US" sz="1800" b="0" i="1" smtClean="0">
                          <a:latin typeface="Cambria Math"/>
                        </a:rPr>
                        <m:t>=</m:t>
                      </m:r>
                      <m:r>
                        <a:rPr lang="en-US" sz="1800" b="0" i="1" smtClean="0">
                          <a:latin typeface="Cambria Math"/>
                        </a:rPr>
                        <m:t>𝑠</m:t>
                      </m:r>
                      <m:sSup>
                        <m:sSupPr>
                          <m:ctrlPr>
                            <a:rPr lang="en-US" sz="1800" b="0" i="1" smtClean="0">
                              <a:latin typeface="Cambria Math" panose="02040503050406030204" pitchFamily="18" charset="0"/>
                            </a:rPr>
                          </m:ctrlPr>
                        </m:sSupPr>
                        <m:e>
                          <m:r>
                            <a:rPr lang="en-US" sz="1800" b="0" i="1" smtClean="0">
                              <a:latin typeface="Cambria Math"/>
                            </a:rPr>
                            <m:t>𝑘</m:t>
                          </m:r>
                        </m:e>
                        <m:sup>
                          <m:r>
                            <a:rPr lang="en-US" sz="1800" b="0" i="1" smtClean="0">
                              <a:latin typeface="Cambria Math"/>
                            </a:rPr>
                            <m:t>𝛼</m:t>
                          </m:r>
                        </m:sup>
                      </m:sSup>
                      <m:r>
                        <a:rPr lang="en-US" sz="1800" b="0" i="1" smtClean="0">
                          <a:latin typeface="Cambria Math"/>
                        </a:rPr>
                        <m:t>−</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𝑔</m:t>
                              </m:r>
                            </m:e>
                            <m:sub>
                              <m:r>
                                <a:rPr lang="en-US" sz="1800" b="0" i="1" smtClean="0">
                                  <a:latin typeface="Cambria Math" panose="02040503050406030204" pitchFamily="18" charset="0"/>
                                </a:rPr>
                                <m:t>𝑁</m:t>
                              </m:r>
                            </m:sub>
                          </m:sSub>
                          <m:r>
                            <a:rPr lang="en-US" sz="1800" b="0" i="1" smtClean="0">
                              <a:latin typeface="Cambria Math"/>
                            </a:rPr>
                            <m:t>+</m:t>
                          </m:r>
                          <m:r>
                            <a:rPr lang="en-US" sz="1800" b="0" i="1" smtClean="0">
                              <a:latin typeface="Cambria Math"/>
                            </a:rPr>
                            <m:t>𝛿</m:t>
                          </m:r>
                        </m:e>
                      </m:d>
                      <m:r>
                        <a:rPr lang="en-US" sz="1800" b="0" i="1" smtClean="0">
                          <a:latin typeface="Cambria Math"/>
                        </a:rPr>
                        <m:t>𝑘</m:t>
                      </m:r>
                    </m:oMath>
                  </m:oMathPara>
                </a14:m>
                <a:endParaRPr lang="en-US" sz="1800" dirty="0">
                  <a:ea typeface="宋体" panose="02010600030101010101" pitchFamily="2" charset="-122"/>
                </a:endParaRPr>
              </a:p>
              <a:p>
                <a:pPr>
                  <a:lnSpc>
                    <a:spcPct val="120000"/>
                  </a:lnSpc>
                  <a:spcBef>
                    <a:spcPts val="600"/>
                  </a:spcBef>
                  <a:buSzPct val="80000"/>
                  <a:buFont typeface="Wingdings" panose="05000000000000000000" pitchFamily="2" charset="2"/>
                  <a:buChar char="l"/>
                </a:pPr>
                <a:r>
                  <a:rPr lang="zh-CN" altLang="en-US" sz="1800" dirty="0">
                    <a:ea typeface="宋体" panose="02010600030101010101" pitchFamily="2" charset="-122"/>
                  </a:rPr>
                  <a:t>上式两边同时除以</a:t>
                </a:r>
                <a14:m>
                  <m:oMath xmlns:m="http://schemas.openxmlformats.org/officeDocument/2006/math">
                    <m:r>
                      <a:rPr lang="en-US" altLang="zh-CN" sz="1800" b="0" i="1" smtClean="0">
                        <a:latin typeface="Cambria Math"/>
                      </a:rPr>
                      <m:t>𝑘</m:t>
                    </m:r>
                  </m:oMath>
                </a14:m>
                <a:r>
                  <a:rPr lang="zh-CN" altLang="en-US" sz="1800" dirty="0">
                    <a:ea typeface="宋体" panose="02010600030101010101" pitchFamily="2" charset="-122"/>
                  </a:rPr>
                  <a:t>，并记</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𝒌</m:t>
                        </m:r>
                      </m:sub>
                    </m:sSub>
                    <m:r>
                      <a:rPr lang="en-US" altLang="zh-CN" sz="1800" b="1" i="1" smtClean="0">
                        <a:latin typeface="Cambria Math"/>
                      </a:rPr>
                      <m:t>=</m:t>
                    </m:r>
                    <m:acc>
                      <m:accPr>
                        <m:chr m:val="̇"/>
                        <m:ctrlPr>
                          <a:rPr lang="en-US" altLang="zh-CN" sz="1800" b="1" i="1" smtClean="0">
                            <a:latin typeface="Cambria Math" panose="02040503050406030204" pitchFamily="18" charset="0"/>
                          </a:rPr>
                        </m:ctrlPr>
                      </m:accPr>
                      <m:e>
                        <m:r>
                          <a:rPr lang="en-US" altLang="zh-CN" sz="1800" b="1" i="1" smtClean="0">
                            <a:latin typeface="Cambria Math"/>
                          </a:rPr>
                          <m:t>𝒌</m:t>
                        </m:r>
                      </m:e>
                    </m:acc>
                    <m:r>
                      <a:rPr lang="en-US" altLang="zh-CN" sz="1800" b="1" i="1" smtClean="0">
                        <a:latin typeface="Cambria Math"/>
                      </a:rPr>
                      <m:t>/</m:t>
                    </m:r>
                    <m:r>
                      <a:rPr lang="en-US" altLang="zh-CN" sz="1800" b="1" i="1" smtClean="0">
                        <a:latin typeface="Cambria Math"/>
                      </a:rPr>
                      <m:t>𝒌</m:t>
                    </m:r>
                  </m:oMath>
                </a14:m>
                <a:r>
                  <a:rPr lang="zh-CN" altLang="en-US" sz="1800" dirty="0">
                    <a:ea typeface="宋体" panose="02010600030101010101" pitchFamily="2" charset="-122"/>
                  </a:rPr>
                  <a:t>，则有</a:t>
                </a:r>
                <a:r>
                  <a:rPr lang="zh-CN" altLang="en-US" sz="1800" b="1" dirty="0">
                    <a:ea typeface="宋体" panose="02010600030101010101" pitchFamily="2" charset="-122"/>
                  </a:rPr>
                  <a:t>人均资本增长率方程</a:t>
                </a:r>
                <a:endParaRPr lang="en-US" altLang="zh-CN" sz="1800" b="1" dirty="0">
                  <a:ea typeface="宋体" panose="02010600030101010101" pitchFamily="2" charset="-122"/>
                </a:endParaRPr>
              </a:p>
              <a:p>
                <a:pPr marL="0" indent="0">
                  <a:lnSpc>
                    <a:spcPct val="120000"/>
                  </a:lnSpc>
                  <a:spcBef>
                    <a:spcPts val="600"/>
                  </a:spcBef>
                  <a:buNone/>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𝑔</m:t>
                          </m:r>
                        </m:e>
                        <m:sub>
                          <m:r>
                            <a:rPr lang="en-US" sz="1800" b="0" i="1" smtClean="0">
                              <a:latin typeface="Cambria Math"/>
                            </a:rPr>
                            <m:t>𝑘</m:t>
                          </m:r>
                        </m:sub>
                      </m:sSub>
                      <m:r>
                        <a:rPr lang="en-US" sz="1800" b="0" i="1" smtClean="0">
                          <a:latin typeface="Cambria Math"/>
                        </a:rPr>
                        <m:t>=</m:t>
                      </m:r>
                      <m:r>
                        <a:rPr lang="en-US" sz="1800" b="0" i="1" smtClean="0">
                          <a:latin typeface="Cambria Math"/>
                        </a:rPr>
                        <m:t>𝑠</m:t>
                      </m:r>
                      <m:sSup>
                        <m:sSupPr>
                          <m:ctrlPr>
                            <a:rPr lang="en-US" sz="1800" b="0" i="1" smtClean="0">
                              <a:latin typeface="Cambria Math" panose="02040503050406030204" pitchFamily="18" charset="0"/>
                            </a:rPr>
                          </m:ctrlPr>
                        </m:sSupPr>
                        <m:e>
                          <m:r>
                            <a:rPr lang="en-US" sz="1800" b="0" i="1" smtClean="0">
                              <a:latin typeface="Cambria Math"/>
                            </a:rPr>
                            <m:t>𝑘</m:t>
                          </m:r>
                        </m:e>
                        <m:sup>
                          <m:r>
                            <a:rPr lang="en-US" sz="1800" b="0" i="1" smtClean="0">
                              <a:latin typeface="Cambria Math"/>
                            </a:rPr>
                            <m:t>𝛼</m:t>
                          </m:r>
                          <m:r>
                            <a:rPr lang="en-US" sz="1800" b="0" i="1" smtClean="0">
                              <a:latin typeface="Cambria Math"/>
                            </a:rPr>
                            <m:t>−1</m:t>
                          </m:r>
                        </m:sup>
                      </m:sSup>
                      <m:r>
                        <a:rPr lang="en-US" sz="1800" b="0" i="1" smtClean="0">
                          <a:latin typeface="Cambria Math"/>
                        </a:rPr>
                        <m:t>−</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𝑔</m:t>
                              </m:r>
                            </m:e>
                            <m:sub>
                              <m:r>
                                <a:rPr lang="en-US" sz="1800" b="0" i="1" smtClean="0">
                                  <a:latin typeface="Cambria Math" panose="02040503050406030204" pitchFamily="18" charset="0"/>
                                </a:rPr>
                                <m:t>𝑁</m:t>
                              </m:r>
                            </m:sub>
                          </m:sSub>
                          <m:r>
                            <a:rPr lang="en-US" sz="1800" b="0" i="1" smtClean="0">
                              <a:latin typeface="Cambria Math"/>
                            </a:rPr>
                            <m:t>+</m:t>
                          </m:r>
                          <m:r>
                            <a:rPr lang="en-US" sz="1800" b="0" i="1" smtClean="0">
                              <a:latin typeface="Cambria Math"/>
                            </a:rPr>
                            <m:t>𝛿</m:t>
                          </m:r>
                        </m:e>
                      </m:d>
                    </m:oMath>
                  </m:oMathPara>
                </a14:m>
                <a:endParaRPr lang="en-US" sz="1800" dirty="0">
                  <a:ea typeface="宋体" panose="02010600030101010101" pitchFamily="2" charset="-122"/>
                </a:endParaRPr>
              </a:p>
              <a:p>
                <a:pPr>
                  <a:lnSpc>
                    <a:spcPct val="120000"/>
                  </a:lnSpc>
                  <a:spcBef>
                    <a:spcPts val="600"/>
                  </a:spcBef>
                </a:pPr>
                <a:endParaRPr lang="en-US" sz="1800" dirty="0">
                  <a:ea typeface="宋体" panose="02010600030101010101" pitchFamily="2"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12605"/>
                <a:ext cx="8229600" cy="3394472"/>
              </a:xfrm>
              <a:blipFill>
                <a:blip r:embed="rId2"/>
                <a:stretch>
                  <a:fillRect l="-148" t="-539"/>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38</a:t>
            </a:fld>
            <a:endParaRPr lang="en-US" dirty="0"/>
          </a:p>
        </p:txBody>
      </p:sp>
      <p:sp>
        <p:nvSpPr>
          <p:cNvPr id="5" name="Title 1">
            <a:extLst>
              <a:ext uri="{FF2B5EF4-FFF2-40B4-BE49-F238E27FC236}">
                <a16:creationId xmlns:a16="http://schemas.microsoft.com/office/drawing/2014/main" id="{592E389F-1440-4680-8826-722AAB89F850}"/>
              </a:ext>
            </a:extLst>
          </p:cNvPr>
          <p:cNvSpPr txBox="1">
            <a:spLocks/>
          </p:cNvSpPr>
          <p:nvPr/>
        </p:nvSpPr>
        <p:spPr>
          <a:xfrm>
            <a:off x="533400" y="297418"/>
            <a:ext cx="2590800" cy="369332"/>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a:lstStyle>
          <a:p>
            <a:pPr algn="l"/>
            <a:r>
              <a:rPr lang="zh-CN" altLang="en-US" sz="1800" b="0" dirty="0">
                <a:solidFill>
                  <a:srgbClr val="6B748A"/>
                </a:solidFill>
                <a:latin typeface="微软雅黑" panose="020B0503020204020204" pitchFamily="34" charset="-122"/>
                <a:ea typeface="微软雅黑" panose="020B0503020204020204" pitchFamily="34" charset="-122"/>
              </a:rPr>
              <a:t>对增长率差异的解释</a:t>
            </a:r>
            <a:endParaRPr lang="en-US" sz="1800" b="0" dirty="0">
              <a:solidFill>
                <a:srgbClr val="6B748A"/>
              </a:solidFill>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0970C93D-2209-4813-A985-28B03C7B5A21}"/>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8139620B-D4DB-449A-8DBC-C9929313C252}"/>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84C92FF7-5D95-475B-9E3F-E72B3FF05171}"/>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2ED407F5-62CC-4D78-B467-F9B03D391AFB}"/>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5E4B4545-A37F-4DDF-8C5A-990B803833D9}"/>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510A608B-B2B7-4363-B158-0D68FD682621}"/>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2F7A13BE-F14B-4357-98D8-25AF753ABC3D}"/>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6505157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39</a:t>
            </a:fld>
            <a:endParaRPr lang="en-US" dirty="0"/>
          </a:p>
        </p:txBody>
      </p:sp>
      <mc:AlternateContent xmlns:mc="http://schemas.openxmlformats.org/markup-compatibility/2006" xmlns:a14="http://schemas.microsoft.com/office/drawing/2010/main">
        <mc:Choice Requires="a14">
          <p:sp>
            <p:nvSpPr>
              <p:cNvPr id="7" name="Rectangle 6"/>
              <p:cNvSpPr/>
              <p:nvPr/>
            </p:nvSpPr>
            <p:spPr>
              <a:xfrm>
                <a:off x="4990827" y="1036083"/>
                <a:ext cx="3944319" cy="3447098"/>
              </a:xfrm>
              <a:prstGeom prst="rect">
                <a:avLst/>
              </a:prstGeom>
            </p:spPr>
            <p:txBody>
              <a:bodyPr wrap="square">
                <a:spAutoFit/>
              </a:bodyPr>
              <a:lstStyle/>
              <a:p>
                <a:pPr marL="285750" indent="-285750">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以</a:t>
                </a:r>
                <a14:m>
                  <m:oMath xmlns:m="http://schemas.openxmlformats.org/officeDocument/2006/math">
                    <m:r>
                      <a:rPr lang="en-US" altLang="zh-CN" b="0" i="1" smtClean="0">
                        <a:latin typeface="Cambria Math"/>
                      </a:rPr>
                      <m:t>𝑘</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为横轴，可以同时绘制出</a:t>
                </a:r>
                <a14:m>
                  <m:oMath xmlns:m="http://schemas.openxmlformats.org/officeDocument/2006/math">
                    <m:r>
                      <a:rPr lang="en-US" altLang="zh-CN" b="0" i="1" smtClean="0">
                        <a:latin typeface="Cambria Math"/>
                      </a:rPr>
                      <m:t>𝑠</m:t>
                    </m:r>
                    <m:sSup>
                      <m:sSupPr>
                        <m:ctrlPr>
                          <a:rPr lang="en-US" altLang="zh-CN" b="0" i="1" smtClean="0">
                            <a:latin typeface="Cambria Math" panose="02040503050406030204" pitchFamily="18" charset="0"/>
                          </a:rPr>
                        </m:ctrlPr>
                      </m:sSupPr>
                      <m:e>
                        <m:r>
                          <a:rPr lang="en-US" altLang="zh-CN" b="0" i="1" smtClean="0">
                            <a:latin typeface="Cambria Math"/>
                          </a:rPr>
                          <m:t>𝑘</m:t>
                        </m:r>
                      </m:e>
                      <m:sup>
                        <m:r>
                          <a:rPr lang="en-US" altLang="zh-CN" b="0" i="1" smtClean="0">
                            <a:latin typeface="Cambria Math"/>
                          </a:rPr>
                          <m:t>𝛼</m:t>
                        </m:r>
                        <m:r>
                          <a:rPr lang="en-US" altLang="zh-CN" b="0" i="1" smtClean="0">
                            <a:latin typeface="Cambria Math"/>
                          </a:rPr>
                          <m:t>−1</m:t>
                        </m:r>
                      </m:sup>
                    </m:sSup>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 </a:t>
                </a:r>
                <a14:m>
                  <m:oMath xmlns:m="http://schemas.openxmlformats.org/officeDocument/2006/math">
                    <m:r>
                      <a:rPr lang="en-US" altLang="zh-CN" i="1" dirty="0" smtClean="0">
                        <a:latin typeface="Cambria Math"/>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𝑔</m:t>
                        </m:r>
                      </m:e>
                      <m:sub>
                        <m:r>
                          <a:rPr lang="en-US" altLang="zh-CN" b="0" i="1" dirty="0" smtClean="0">
                            <a:latin typeface="Cambria Math" panose="02040503050406030204" pitchFamily="18" charset="0"/>
                          </a:rPr>
                          <m:t>𝑁</m:t>
                        </m:r>
                      </m:sub>
                    </m:sSub>
                    <m:r>
                      <a:rPr lang="en-US" altLang="zh-CN" i="1" dirty="0" smtClean="0">
                        <a:latin typeface="Cambria Math"/>
                      </a:rPr>
                      <m:t>+</m:t>
                    </m:r>
                    <m:r>
                      <a:rPr lang="en-US" altLang="zh-CN" b="0" i="1" dirty="0" smtClean="0">
                        <a:latin typeface="Cambria Math"/>
                      </a:rPr>
                      <m:t>𝛿</m:t>
                    </m:r>
                    <m:r>
                      <a:rPr lang="en-US" altLang="zh-CN" i="1" dirty="0" smtClean="0">
                        <a:latin typeface="Cambria Math"/>
                      </a:rPr>
                      <m:t>)</m:t>
                    </m:r>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两条线</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对于任意一个</a:t>
                </a:r>
                <a14:m>
                  <m:oMath xmlns:m="http://schemas.openxmlformats.org/officeDocument/2006/math">
                    <m:r>
                      <a:rPr lang="en-US" altLang="zh-CN" b="0" i="1" smtClean="0">
                        <a:latin typeface="Cambria Math"/>
                      </a:rPr>
                      <m:t>𝑘</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值，</a:t>
                </a:r>
                <a14:m>
                  <m:oMath xmlns:m="http://schemas.openxmlformats.org/officeDocument/2006/math">
                    <m:r>
                      <a:rPr lang="en-US" altLang="zh-CN" i="1">
                        <a:latin typeface="Cambria Math"/>
                      </a:rPr>
                      <m:t>𝑠</m:t>
                    </m:r>
                    <m:sSup>
                      <m:sSupPr>
                        <m:ctrlPr>
                          <a:rPr lang="en-US" altLang="zh-CN" i="1">
                            <a:latin typeface="Cambria Math" panose="02040503050406030204" pitchFamily="18" charset="0"/>
                          </a:rPr>
                        </m:ctrlPr>
                      </m:sSupPr>
                      <m:e>
                        <m:r>
                          <a:rPr lang="en-US" altLang="zh-CN" i="1">
                            <a:latin typeface="Cambria Math"/>
                          </a:rPr>
                          <m:t>𝑘</m:t>
                        </m:r>
                      </m:e>
                      <m:sup>
                        <m:r>
                          <a:rPr lang="en-US" altLang="zh-CN" i="1">
                            <a:latin typeface="Cambria Math"/>
                          </a:rPr>
                          <m:t>𝛼</m:t>
                        </m:r>
                        <m:r>
                          <a:rPr lang="en-US" altLang="zh-CN" i="1">
                            <a:latin typeface="Cambria Math"/>
                          </a:rPr>
                          <m:t>−1</m:t>
                        </m:r>
                      </m:sup>
                    </m:sSup>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 </a:t>
                </a:r>
                <a14:m>
                  <m:oMath xmlns:m="http://schemas.openxmlformats.org/officeDocument/2006/math">
                    <m:r>
                      <a:rPr lang="en-US" altLang="zh-CN" i="1" dirty="0">
                        <a:latin typeface="Cambria Math"/>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𝑔</m:t>
                        </m:r>
                      </m:e>
                      <m:sub>
                        <m:r>
                          <a:rPr lang="en-US" altLang="zh-CN" b="0" i="1" dirty="0" smtClean="0">
                            <a:latin typeface="Cambria Math" panose="02040503050406030204" pitchFamily="18" charset="0"/>
                          </a:rPr>
                          <m:t>𝑁</m:t>
                        </m:r>
                      </m:sub>
                    </m:sSub>
                    <m:r>
                      <a:rPr lang="en-US" altLang="zh-CN" i="1" dirty="0">
                        <a:latin typeface="Cambria Math"/>
                      </a:rPr>
                      <m:t>+</m:t>
                    </m:r>
                    <m:r>
                      <a:rPr lang="en-US" altLang="zh-CN" i="1" dirty="0">
                        <a:latin typeface="Cambria Math"/>
                      </a:rPr>
                      <m:t>𝛿</m:t>
                    </m:r>
                    <m:r>
                      <a:rPr lang="en-US" altLang="zh-CN" i="1" dirty="0">
                        <a:latin typeface="Cambria Math"/>
                      </a:rPr>
                      <m:t>)</m:t>
                    </m:r>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的垂直距离代表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𝑔</m:t>
                        </m:r>
                      </m:e>
                      <m:sub>
                        <m:r>
                          <a:rPr lang="en-US" altLang="zh-CN" b="0" i="1" smtClean="0">
                            <a:latin typeface="Cambria Math"/>
                          </a:rPr>
                          <m:t>𝑘</m:t>
                        </m:r>
                      </m:sub>
                    </m:sSub>
                  </m:oMath>
                </a14:m>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SzPct val="80000"/>
                  <a:buFont typeface="Wingdings" panose="05000000000000000000" pitchFamily="2" charset="2"/>
                  <a:buChar char="l"/>
                </a:pPr>
                <a14:m>
                  <m:oMath xmlns:m="http://schemas.openxmlformats.org/officeDocument/2006/math">
                    <m:r>
                      <a:rPr lang="en-US" altLang="zh-CN" i="1">
                        <a:latin typeface="Cambria Math"/>
                      </a:rPr>
                      <m:t>𝑠</m:t>
                    </m:r>
                    <m:sSup>
                      <m:sSupPr>
                        <m:ctrlPr>
                          <a:rPr lang="en-US" altLang="zh-CN" i="1">
                            <a:latin typeface="Cambria Math" panose="02040503050406030204" pitchFamily="18" charset="0"/>
                          </a:rPr>
                        </m:ctrlPr>
                      </m:sSupPr>
                      <m:e>
                        <m:r>
                          <a:rPr lang="en-US" altLang="zh-CN" i="1">
                            <a:latin typeface="Cambria Math"/>
                          </a:rPr>
                          <m:t>𝑘</m:t>
                        </m:r>
                      </m:e>
                      <m:sup>
                        <m:r>
                          <a:rPr lang="en-US" altLang="zh-CN" i="1">
                            <a:latin typeface="Cambria Math"/>
                          </a:rPr>
                          <m:t>𝛼</m:t>
                        </m:r>
                        <m:r>
                          <a:rPr lang="en-US" altLang="zh-CN" i="1">
                            <a:latin typeface="Cambria Math"/>
                          </a:rPr>
                          <m:t>−1</m:t>
                        </m:r>
                      </m:sup>
                    </m:sSup>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 </a:t>
                </a:r>
                <a14:m>
                  <m:oMath xmlns:m="http://schemas.openxmlformats.org/officeDocument/2006/math">
                    <m:r>
                      <a:rPr lang="en-US" altLang="zh-CN" i="1" dirty="0">
                        <a:latin typeface="Cambria Math"/>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𝑔</m:t>
                        </m:r>
                      </m:e>
                      <m:sub>
                        <m:r>
                          <a:rPr lang="en-US" altLang="zh-CN" b="0" i="1" dirty="0" smtClean="0">
                            <a:latin typeface="Cambria Math" panose="02040503050406030204" pitchFamily="18" charset="0"/>
                          </a:rPr>
                          <m:t>𝑁</m:t>
                        </m:r>
                      </m:sub>
                    </m:sSub>
                    <m:r>
                      <a:rPr lang="en-US" altLang="zh-CN" i="1" dirty="0">
                        <a:latin typeface="Cambria Math"/>
                      </a:rPr>
                      <m:t>+</m:t>
                    </m:r>
                    <m:r>
                      <a:rPr lang="en-US" altLang="zh-CN" i="1" dirty="0">
                        <a:latin typeface="Cambria Math"/>
                      </a:rPr>
                      <m:t>𝛿</m:t>
                    </m:r>
                    <m:r>
                      <a:rPr lang="en-US" altLang="zh-CN" i="1" dirty="0">
                        <a:latin typeface="Cambria Math"/>
                      </a:rPr>
                      <m:t>)</m:t>
                    </m:r>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相交时，经济达到稳态，稳态的人均资本为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𝐴</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，人均资本增长率等于零</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当</a:t>
                </a:r>
                <a14:m>
                  <m:oMath xmlns:m="http://schemas.openxmlformats.org/officeDocument/2006/math">
                    <m:r>
                      <a:rPr lang="en-US" altLang="zh-CN" b="0" i="1" smtClean="0">
                        <a:latin typeface="Cambria Math"/>
                      </a:rPr>
                      <m:t>𝑘</m:t>
                    </m:r>
                    <m:r>
                      <a:rPr lang="en-US" altLang="zh-CN" b="0" i="1" smtClean="0">
                        <a:latin typeface="Cambria Math"/>
                      </a:rPr>
                      <m:t>&lt;</m:t>
                    </m:r>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𝐴</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时，</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𝑔</m:t>
                        </m:r>
                      </m:e>
                      <m:sub>
                        <m:r>
                          <a:rPr lang="en-US" altLang="zh-CN" b="0" i="1" smtClean="0">
                            <a:latin typeface="Cambria Math"/>
                          </a:rPr>
                          <m:t>𝑘</m:t>
                        </m:r>
                      </m:sub>
                    </m:sSub>
                    <m:r>
                      <a:rPr lang="en-US" altLang="zh-CN" b="0" i="1" smtClean="0">
                        <a:latin typeface="Cambria Math"/>
                      </a:rPr>
                      <m:t>&gt;0</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b="0" i="1" smtClean="0">
                        <a:latin typeface="Cambria Math"/>
                      </a:rPr>
                      <m:t>𝑘</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增加，并向</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𝐴</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收敛</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SzPct val="80000"/>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当</a:t>
                </a:r>
                <a14:m>
                  <m:oMath xmlns:m="http://schemas.openxmlformats.org/officeDocument/2006/math">
                    <m:r>
                      <a:rPr lang="en-US" altLang="zh-CN" i="1">
                        <a:latin typeface="Cambria Math"/>
                      </a:rPr>
                      <m:t>𝑘</m:t>
                    </m:r>
                    <m:r>
                      <a:rPr lang="en-US" altLang="zh-CN" b="0" i="1" smtClean="0">
                        <a:latin typeface="Cambria Math"/>
                      </a:rPr>
                      <m:t>&gt;</m:t>
                    </m:r>
                    <m:sSub>
                      <m:sSubPr>
                        <m:ctrlPr>
                          <a:rPr lang="en-US" altLang="zh-CN" i="1">
                            <a:latin typeface="Cambria Math" panose="02040503050406030204" pitchFamily="18" charset="0"/>
                          </a:rPr>
                        </m:ctrlPr>
                      </m:sSubPr>
                      <m:e>
                        <m:r>
                          <a:rPr lang="en-US" altLang="zh-CN" i="1">
                            <a:latin typeface="Cambria Math"/>
                          </a:rPr>
                          <m:t>𝑘</m:t>
                        </m:r>
                      </m:e>
                      <m:sub>
                        <m:r>
                          <a:rPr lang="en-US" altLang="zh-CN" i="1">
                            <a:latin typeface="Cambria Math"/>
                          </a:rPr>
                          <m:t>𝐴</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时，</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𝑔</m:t>
                        </m:r>
                      </m:e>
                      <m:sub>
                        <m:r>
                          <a:rPr lang="en-US" altLang="zh-CN" i="1">
                            <a:latin typeface="Cambria Math"/>
                          </a:rPr>
                          <m:t>𝑘</m:t>
                        </m:r>
                      </m:sub>
                    </m:sSub>
                    <m:r>
                      <a:rPr lang="en-US" altLang="zh-CN" b="0" i="1" smtClean="0">
                        <a:latin typeface="Cambria Math"/>
                      </a:rPr>
                      <m:t>&lt;</m:t>
                    </m:r>
                    <m:r>
                      <a:rPr lang="en-US" altLang="zh-CN" i="1">
                        <a:latin typeface="Cambria Math"/>
                      </a:rPr>
                      <m:t>0</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i="1">
                        <a:latin typeface="Cambria Math"/>
                      </a:rPr>
                      <m:t>𝑘</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减少，并向</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𝑘</m:t>
                        </m:r>
                      </m:e>
                      <m:sub>
                        <m:r>
                          <a:rPr lang="en-US" altLang="zh-CN" i="1">
                            <a:latin typeface="Cambria Math"/>
                          </a:rPr>
                          <m:t>𝐴</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收敛</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4990827" y="1036083"/>
                <a:ext cx="3944319" cy="3447098"/>
              </a:xfrm>
              <a:prstGeom prst="rect">
                <a:avLst/>
              </a:prstGeom>
              <a:blipFill>
                <a:blip r:embed="rId2"/>
                <a:stretch>
                  <a:fillRect l="-309" t="-1416" r="-1236" b="-1593"/>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08347919-66E3-4A5B-ABF6-5878261FD955}"/>
              </a:ext>
            </a:extLst>
          </p:cNvPr>
          <p:cNvSpPr txBox="1">
            <a:spLocks/>
          </p:cNvSpPr>
          <p:nvPr/>
        </p:nvSpPr>
        <p:spPr>
          <a:xfrm>
            <a:off x="533400" y="297418"/>
            <a:ext cx="2590800" cy="369332"/>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a:lstStyle>
          <a:p>
            <a:pPr algn="l"/>
            <a:r>
              <a:rPr lang="zh-CN" altLang="en-US" sz="1800" b="0" dirty="0">
                <a:solidFill>
                  <a:srgbClr val="6B748A"/>
                </a:solidFill>
                <a:latin typeface="微软雅黑" panose="020B0503020204020204" pitchFamily="34" charset="-122"/>
                <a:ea typeface="微软雅黑" panose="020B0503020204020204" pitchFamily="34" charset="-122"/>
              </a:rPr>
              <a:t>对增长率差异的解释</a:t>
            </a:r>
            <a:endParaRPr lang="en-US" sz="1800" b="0" dirty="0">
              <a:solidFill>
                <a:srgbClr val="6B748A"/>
              </a:solidFill>
              <a:latin typeface="微软雅黑" panose="020B0503020204020204" pitchFamily="34" charset="-122"/>
              <a:ea typeface="微软雅黑" panose="020B0503020204020204" pitchFamily="34" charset="-122"/>
              <a:cs typeface="+mn-cs"/>
            </a:endParaRPr>
          </a:p>
        </p:txBody>
      </p:sp>
      <p:grpSp>
        <p:nvGrpSpPr>
          <p:cNvPr id="9" name="组合 8">
            <a:extLst>
              <a:ext uri="{FF2B5EF4-FFF2-40B4-BE49-F238E27FC236}">
                <a16:creationId xmlns:a16="http://schemas.microsoft.com/office/drawing/2014/main" id="{5611AA01-9A4B-4038-802D-899D5E42E2F4}"/>
              </a:ext>
            </a:extLst>
          </p:cNvPr>
          <p:cNvGrpSpPr/>
          <p:nvPr/>
        </p:nvGrpSpPr>
        <p:grpSpPr>
          <a:xfrm>
            <a:off x="239334" y="290253"/>
            <a:ext cx="229174" cy="330963"/>
            <a:chOff x="362743" y="188119"/>
            <a:chExt cx="348993" cy="504000"/>
          </a:xfrm>
          <a:solidFill>
            <a:srgbClr val="6B748A"/>
          </a:solidFill>
        </p:grpSpPr>
        <p:sp>
          <p:nvSpPr>
            <p:cNvPr id="10" name="矩形: 圆角 9">
              <a:extLst>
                <a:ext uri="{FF2B5EF4-FFF2-40B4-BE49-F238E27FC236}">
                  <a16:creationId xmlns:a16="http://schemas.microsoft.com/office/drawing/2014/main" id="{6C891312-48B3-4DE3-B27F-ACBDE17D9687}"/>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1" name="矩形: 圆角 10">
              <a:extLst>
                <a:ext uri="{FF2B5EF4-FFF2-40B4-BE49-F238E27FC236}">
                  <a16:creationId xmlns:a16="http://schemas.microsoft.com/office/drawing/2014/main" id="{9A1FBA39-62BC-4027-BFBA-3E4960E09FFC}"/>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2" name="矩形: 圆角 11">
              <a:extLst>
                <a:ext uri="{FF2B5EF4-FFF2-40B4-BE49-F238E27FC236}">
                  <a16:creationId xmlns:a16="http://schemas.microsoft.com/office/drawing/2014/main" id="{F2B05751-6D52-46F9-B8A9-099E4FD93365}"/>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3" name="矩形: 圆角 12">
              <a:extLst>
                <a:ext uri="{FF2B5EF4-FFF2-40B4-BE49-F238E27FC236}">
                  <a16:creationId xmlns:a16="http://schemas.microsoft.com/office/drawing/2014/main" id="{73E4A3BC-2618-4C88-B327-1357E1725F1F}"/>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4" name="直接连接符 13">
            <a:extLst>
              <a:ext uri="{FF2B5EF4-FFF2-40B4-BE49-F238E27FC236}">
                <a16:creationId xmlns:a16="http://schemas.microsoft.com/office/drawing/2014/main" id="{2480F8CA-A08D-4C73-B5E9-F4FB2F079FEB}"/>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B7A85CE3-25C9-4873-A72D-DE7B1609FB22}"/>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pic>
        <p:nvPicPr>
          <p:cNvPr id="3" name="Picture 2">
            <a:extLst>
              <a:ext uri="{FF2B5EF4-FFF2-40B4-BE49-F238E27FC236}">
                <a16:creationId xmlns:a16="http://schemas.microsoft.com/office/drawing/2014/main" id="{C7459101-687C-4B6C-B769-09F70DD2B08C}"/>
              </a:ext>
            </a:extLst>
          </p:cNvPr>
          <p:cNvPicPr>
            <a:picLocks noChangeAspect="1"/>
          </p:cNvPicPr>
          <p:nvPr/>
        </p:nvPicPr>
        <p:blipFill>
          <a:blip r:embed="rId4"/>
          <a:stretch>
            <a:fillRect/>
          </a:stretch>
        </p:blipFill>
        <p:spPr>
          <a:xfrm>
            <a:off x="239334" y="930832"/>
            <a:ext cx="4552035" cy="3657600"/>
          </a:xfrm>
          <a:prstGeom prst="rect">
            <a:avLst/>
          </a:prstGeom>
        </p:spPr>
      </p:pic>
    </p:spTree>
    <p:extLst>
      <p:ext uri="{BB962C8B-B14F-4D97-AF65-F5344CB8AC3E}">
        <p14:creationId xmlns:p14="http://schemas.microsoft.com/office/powerpoint/2010/main" val="26302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952" y="898208"/>
            <a:ext cx="3017520" cy="3017520"/>
          </a:xfrm>
          <a:prstGeom prst="rect">
            <a:avLst/>
          </a:prstGeom>
          <a:ln>
            <a:solidFill>
              <a:schemeClr val="tx1"/>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7671" y="898208"/>
            <a:ext cx="4521580" cy="3017520"/>
          </a:xfrm>
          <a:prstGeom prst="rect">
            <a:avLst/>
          </a:prstGeom>
          <a:ln>
            <a:solidFill>
              <a:schemeClr val="tx1"/>
            </a:solidFill>
          </a:ln>
        </p:spPr>
      </p:pic>
      <p:sp>
        <p:nvSpPr>
          <p:cNvPr id="6" name="Rectangle 5"/>
          <p:cNvSpPr/>
          <p:nvPr/>
        </p:nvSpPr>
        <p:spPr>
          <a:xfrm>
            <a:off x="434708" y="4042392"/>
            <a:ext cx="3488575" cy="584775"/>
          </a:xfrm>
          <a:prstGeom prst="rect">
            <a:avLst/>
          </a:prstGeom>
        </p:spPr>
        <p:txBody>
          <a:bodyPr wrap="square">
            <a:spAutoFit/>
          </a:bodyPr>
          <a:lstStyle/>
          <a:p>
            <a:pPr>
              <a:spcAft>
                <a:spcPts val="600"/>
              </a:spcAft>
            </a:pPr>
            <a:r>
              <a:rPr lang="en-US" sz="1600" dirty="0">
                <a:latin typeface="Times New Roman" panose="02020603050405020304" pitchFamily="18" charset="0"/>
                <a:cs typeface="Times New Roman" panose="02020603050405020304" pitchFamily="18" charset="0"/>
              </a:rPr>
              <a:t>Only poverty will cause children to play in such dirty and drink such dirty water</a:t>
            </a:r>
          </a:p>
        </p:txBody>
      </p:sp>
      <p:sp>
        <p:nvSpPr>
          <p:cNvPr id="7" name="Rectangle 6"/>
          <p:cNvSpPr/>
          <p:nvPr/>
        </p:nvSpPr>
        <p:spPr>
          <a:xfrm>
            <a:off x="4151883" y="4042392"/>
            <a:ext cx="4572000" cy="584775"/>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Children in the Philippines are risking their lives to scavenge for recyclable materials to sell for scrap </a:t>
            </a:r>
          </a:p>
        </p:txBody>
      </p:sp>
      <p:sp>
        <p:nvSpPr>
          <p:cNvPr id="3" name="Slide Number Placeholder 2"/>
          <p:cNvSpPr>
            <a:spLocks noGrp="1"/>
          </p:cNvSpPr>
          <p:nvPr>
            <p:ph type="sldNum" sz="quarter" idx="4294967295"/>
          </p:nvPr>
        </p:nvSpPr>
        <p:spPr>
          <a:xfrm>
            <a:off x="6553200" y="4767263"/>
            <a:ext cx="2133600" cy="273844"/>
          </a:xfrm>
        </p:spPr>
        <p:txBody>
          <a:bodyPr/>
          <a:lstStyle/>
          <a:p>
            <a:fld id="{B6F15528-21DE-4FAA-801E-634DDDAF4B2B}" type="slidenum">
              <a:rPr lang="en-US" smtClean="0"/>
              <a:pPr/>
              <a:t>4</a:t>
            </a:fld>
            <a:endParaRPr lang="en-US" dirty="0"/>
          </a:p>
        </p:txBody>
      </p:sp>
      <p:sp>
        <p:nvSpPr>
          <p:cNvPr id="8" name="矩形 7">
            <a:extLst>
              <a:ext uri="{FF2B5EF4-FFF2-40B4-BE49-F238E27FC236}">
                <a16:creationId xmlns:a16="http://schemas.microsoft.com/office/drawing/2014/main" id="{C0E22DD9-1A39-4B48-AEBD-B26EC05833CD}"/>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经济增长的一些事实</a:t>
            </a:r>
          </a:p>
        </p:txBody>
      </p:sp>
      <p:grpSp>
        <p:nvGrpSpPr>
          <p:cNvPr id="9" name="组合 8">
            <a:extLst>
              <a:ext uri="{FF2B5EF4-FFF2-40B4-BE49-F238E27FC236}">
                <a16:creationId xmlns:a16="http://schemas.microsoft.com/office/drawing/2014/main" id="{C525A458-1B64-481F-BF96-B4C0DFBF4EA2}"/>
              </a:ext>
            </a:extLst>
          </p:cNvPr>
          <p:cNvGrpSpPr/>
          <p:nvPr/>
        </p:nvGrpSpPr>
        <p:grpSpPr>
          <a:xfrm>
            <a:off x="239334" y="290253"/>
            <a:ext cx="229174" cy="330963"/>
            <a:chOff x="362743" y="188119"/>
            <a:chExt cx="348993" cy="504000"/>
          </a:xfrm>
          <a:solidFill>
            <a:srgbClr val="6B748A"/>
          </a:solidFill>
        </p:grpSpPr>
        <p:sp>
          <p:nvSpPr>
            <p:cNvPr id="10" name="矩形: 圆角 9">
              <a:extLst>
                <a:ext uri="{FF2B5EF4-FFF2-40B4-BE49-F238E27FC236}">
                  <a16:creationId xmlns:a16="http://schemas.microsoft.com/office/drawing/2014/main" id="{D8EA2E4A-C1FE-4046-BF8C-4C46A79B5E7E}"/>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1" name="矩形: 圆角 10">
              <a:extLst>
                <a:ext uri="{FF2B5EF4-FFF2-40B4-BE49-F238E27FC236}">
                  <a16:creationId xmlns:a16="http://schemas.microsoft.com/office/drawing/2014/main" id="{4EAED794-F247-4982-9905-817753934A3A}"/>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2" name="矩形: 圆角 11">
              <a:extLst>
                <a:ext uri="{FF2B5EF4-FFF2-40B4-BE49-F238E27FC236}">
                  <a16:creationId xmlns:a16="http://schemas.microsoft.com/office/drawing/2014/main" id="{2CF1021A-E4C5-44FF-ADC2-AF077CB4DA01}"/>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3" name="矩形: 圆角 12">
              <a:extLst>
                <a:ext uri="{FF2B5EF4-FFF2-40B4-BE49-F238E27FC236}">
                  <a16:creationId xmlns:a16="http://schemas.microsoft.com/office/drawing/2014/main" id="{96D77884-75E5-401F-831C-34C67B84CDF0}"/>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4" name="直接连接符 13">
            <a:extLst>
              <a:ext uri="{FF2B5EF4-FFF2-40B4-BE49-F238E27FC236}">
                <a16:creationId xmlns:a16="http://schemas.microsoft.com/office/drawing/2014/main" id="{B0F021DA-D3C6-4A6C-96C4-0E4738A00547}"/>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D79A4EDF-3CEE-40F7-B932-043EB284F83A}"/>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283496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40</a:t>
            </a:fld>
            <a:endParaRPr lang="en-US" dirty="0"/>
          </a:p>
        </p:txBody>
      </p:sp>
      <mc:AlternateContent xmlns:mc="http://schemas.openxmlformats.org/markup-compatibility/2006" xmlns:a14="http://schemas.microsoft.com/office/drawing/2010/main">
        <mc:Choice Requires="a14">
          <p:sp>
            <p:nvSpPr>
              <p:cNvPr id="7" name="Rectangle 6"/>
              <p:cNvSpPr/>
              <p:nvPr/>
            </p:nvSpPr>
            <p:spPr>
              <a:xfrm>
                <a:off x="4838049" y="876711"/>
                <a:ext cx="4172738" cy="3890552"/>
              </a:xfrm>
              <a:prstGeom prst="rect">
                <a:avLst/>
              </a:prstGeom>
            </p:spPr>
            <p:txBody>
              <a:bodyPr wrap="square">
                <a:spAutoFit/>
              </a:bodyPr>
              <a:lstStyle/>
              <a:p>
                <a:pPr marL="285750" indent="-285750">
                  <a:lnSpc>
                    <a:spcPct val="130000"/>
                  </a:lnSpc>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给出了使经济达到稳态的速度</a:t>
                </a:r>
                <a:endParaRPr lang="en-US" altLang="zh-CN" dirty="0">
                  <a:latin typeface="Times New Roman" panose="02020603050405020304" pitchFamily="18" charset="0"/>
                  <a:cs typeface="Times New Roman" panose="02020603050405020304" pitchFamily="18" charset="0"/>
                </a:endParaRPr>
              </a:p>
              <a:p>
                <a:pPr marL="285750" indent="-285750">
                  <a:lnSpc>
                    <a:spcPct val="130000"/>
                  </a:lnSpc>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随着</a:t>
                </a:r>
                <a14:m>
                  <m:oMath xmlns:m="http://schemas.openxmlformats.org/officeDocument/2006/math">
                    <m:r>
                      <a:rPr lang="en-US" altLang="zh-CN" b="0" i="1" smtClean="0">
                        <a:latin typeface="Cambria Math"/>
                      </a:rPr>
                      <m:t>𝑘</m:t>
                    </m:r>
                  </m:oMath>
                </a14:m>
                <a:r>
                  <a:rPr lang="zh-CN" altLang="en-US" dirty="0">
                    <a:latin typeface="Times New Roman" panose="02020603050405020304" pitchFamily="18" charset="0"/>
                    <a:cs typeface="Times New Roman" panose="02020603050405020304" pitchFamily="18" charset="0"/>
                  </a:rPr>
                  <a:t>接近稳态水平，表示</a:t>
                </a:r>
                <a14:m>
                  <m:oMath xmlns:m="http://schemas.openxmlformats.org/officeDocument/2006/math">
                    <m:r>
                      <a:rPr lang="en-US" altLang="zh-CN" b="0" i="1" smtClean="0">
                        <a:latin typeface="Cambria Math"/>
                      </a:rPr>
                      <m:t>𝑠</m:t>
                    </m:r>
                    <m:sSup>
                      <m:sSupPr>
                        <m:ctrlPr>
                          <a:rPr lang="en-US" altLang="zh-CN" b="0" i="1" smtClean="0">
                            <a:latin typeface="Cambria Math" panose="02040503050406030204" pitchFamily="18" charset="0"/>
                          </a:rPr>
                        </m:ctrlPr>
                      </m:sSupPr>
                      <m:e>
                        <m:r>
                          <a:rPr lang="en-US" altLang="zh-CN" b="0" i="1" smtClean="0">
                            <a:latin typeface="Cambria Math"/>
                          </a:rPr>
                          <m:t>𝑘</m:t>
                        </m:r>
                      </m:e>
                      <m:sup>
                        <m:r>
                          <a:rPr lang="en-US" altLang="zh-CN" b="0" i="1" smtClean="0">
                            <a:latin typeface="Cambria Math"/>
                          </a:rPr>
                          <m:t>𝛼</m:t>
                        </m:r>
                        <m:r>
                          <a:rPr lang="en-US" altLang="zh-CN" b="0" i="1" smtClean="0">
                            <a:latin typeface="Cambria Math"/>
                          </a:rPr>
                          <m:t>−1</m:t>
                        </m:r>
                      </m:sup>
                    </m:sSup>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和</a:t>
                </a:r>
                <a14:m>
                  <m:oMath xmlns:m="http://schemas.openxmlformats.org/officeDocument/2006/math">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𝑔</m:t>
                            </m:r>
                          </m:e>
                          <m:sub>
                            <m:r>
                              <a:rPr lang="en-US" altLang="zh-CN" b="0" i="1" dirty="0" smtClean="0">
                                <a:latin typeface="Cambria Math" panose="02040503050406030204" pitchFamily="18" charset="0"/>
                              </a:rPr>
                              <m:t>𝑁</m:t>
                            </m:r>
                          </m:sub>
                        </m:sSub>
                        <m:r>
                          <a:rPr lang="en-US" altLang="zh-CN" b="0" i="1" dirty="0" smtClean="0">
                            <a:latin typeface="Cambria Math"/>
                          </a:rPr>
                          <m:t>+</m:t>
                        </m:r>
                        <m:r>
                          <a:rPr lang="en-US" altLang="zh-CN" b="0" i="1" dirty="0" smtClean="0">
                            <a:latin typeface="Cambria Math"/>
                          </a:rPr>
                          <m:t>𝛿</m:t>
                        </m:r>
                      </m:e>
                    </m:d>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两条线逐步接近，人均资本增长率将趋近于零</a:t>
                </a:r>
                <a:endParaRPr lang="en-US" altLang="zh-CN" dirty="0">
                  <a:latin typeface="Times New Roman" panose="02020603050405020304" pitchFamily="18" charset="0"/>
                  <a:cs typeface="Times New Roman" panose="02020603050405020304" pitchFamily="18" charset="0"/>
                </a:endParaRPr>
              </a:p>
              <a:p>
                <a:pPr marL="285750" indent="-285750">
                  <a:lnSpc>
                    <a:spcPct val="130000"/>
                  </a:lnSpc>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如果</a:t>
                </a:r>
                <a14:m>
                  <m:oMath xmlns:m="http://schemas.openxmlformats.org/officeDocument/2006/math">
                    <m:r>
                      <a:rPr lang="en-US" altLang="zh-CN" b="0" i="1" smtClean="0">
                        <a:latin typeface="Cambria Math"/>
                      </a:rPr>
                      <m:t>𝑘</m:t>
                    </m:r>
                  </m:oMath>
                </a14:m>
                <a:r>
                  <a:rPr lang="zh-CN" altLang="en-US" dirty="0">
                    <a:latin typeface="Times New Roman" panose="02020603050405020304" pitchFamily="18" charset="0"/>
                    <a:cs typeface="Times New Roman" panose="02020603050405020304" pitchFamily="18" charset="0"/>
                  </a:rPr>
                  <a:t>远远小于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𝐴</m:t>
                        </m:r>
                      </m:sub>
                    </m:sSub>
                  </m:oMath>
                </a14:m>
                <a:r>
                  <a:rPr lang="zh-CN" altLang="en-US" dirty="0">
                    <a:latin typeface="Times New Roman" panose="02020603050405020304" pitchFamily="18" charset="0"/>
                    <a:cs typeface="Times New Roman" panose="02020603050405020304" pitchFamily="18" charset="0"/>
                  </a:rPr>
                  <a:t>，则经济增长速度开始很快，但随着</a:t>
                </a:r>
                <a14:m>
                  <m:oMath xmlns:m="http://schemas.openxmlformats.org/officeDocument/2006/math">
                    <m:r>
                      <a:rPr lang="en-US" altLang="zh-CN" b="0" i="1" smtClean="0">
                        <a:latin typeface="Cambria Math"/>
                      </a:rPr>
                      <m:t>𝑘</m:t>
                    </m:r>
                  </m:oMath>
                </a14:m>
                <a:r>
                  <a:rPr lang="zh-CN" altLang="en-US" dirty="0">
                    <a:latin typeface="Times New Roman" panose="02020603050405020304" pitchFamily="18" charset="0"/>
                    <a:cs typeface="Times New Roman" panose="02020603050405020304" pitchFamily="18" charset="0"/>
                  </a:rPr>
                  <a:t>的增加接近</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𝐴</m:t>
                        </m:r>
                      </m:sub>
                    </m:sSub>
                  </m:oMath>
                </a14:m>
                <a:r>
                  <a:rPr lang="zh-CN" altLang="en-US" dirty="0">
                    <a:latin typeface="Times New Roman" panose="02020603050405020304" pitchFamily="18" charset="0"/>
                    <a:cs typeface="Times New Roman" panose="02020603050405020304" pitchFamily="18" charset="0"/>
                  </a:rPr>
                  <a:t>，经济增长速度放缓</a:t>
                </a:r>
                <a:endParaRPr lang="en-US" altLang="zh-CN" dirty="0">
                  <a:latin typeface="Times New Roman" panose="02020603050405020304" pitchFamily="18" charset="0"/>
                  <a:cs typeface="Times New Roman" panose="02020603050405020304" pitchFamily="18" charset="0"/>
                </a:endParaRPr>
              </a:p>
              <a:p>
                <a:pPr marL="285750" indent="-285750">
                  <a:lnSpc>
                    <a:spcPct val="130000"/>
                  </a:lnSpc>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如果</a:t>
                </a:r>
                <a14:m>
                  <m:oMath xmlns:m="http://schemas.openxmlformats.org/officeDocument/2006/math">
                    <m:r>
                      <a:rPr lang="en-US" altLang="zh-CN" i="1">
                        <a:latin typeface="Cambria Math"/>
                      </a:rPr>
                      <m:t>𝑘</m:t>
                    </m:r>
                  </m:oMath>
                </a14:m>
                <a:r>
                  <a:rPr lang="zh-CN" altLang="en-US" dirty="0">
                    <a:latin typeface="Times New Roman" panose="02020603050405020304" pitchFamily="18" charset="0"/>
                    <a:cs typeface="Times New Roman" panose="02020603050405020304" pitchFamily="18" charset="0"/>
                  </a:rPr>
                  <a:t>远远大于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𝑘</m:t>
                        </m:r>
                      </m:e>
                      <m:sub>
                        <m:r>
                          <a:rPr lang="en-US" altLang="zh-CN" i="1">
                            <a:latin typeface="Cambria Math"/>
                          </a:rPr>
                          <m:t>𝐴</m:t>
                        </m:r>
                      </m:sub>
                    </m:sSub>
                  </m:oMath>
                </a14:m>
                <a:r>
                  <a:rPr lang="zh-CN" altLang="en-US" dirty="0">
                    <a:latin typeface="Times New Roman" panose="02020603050405020304" pitchFamily="18" charset="0"/>
                    <a:cs typeface="Times New Roman" panose="02020603050405020304" pitchFamily="18" charset="0"/>
                  </a:rPr>
                  <a:t>，则</a:t>
                </a:r>
                <a14:m>
                  <m:oMath xmlns:m="http://schemas.openxmlformats.org/officeDocument/2006/math">
                    <m:r>
                      <a:rPr lang="en-US" altLang="zh-CN" i="1" dirty="0" smtClean="0">
                        <a:latin typeface="Cambria Math"/>
                      </a:rPr>
                      <m:t>𝑘</m:t>
                    </m:r>
                  </m:oMath>
                </a14:m>
                <a:r>
                  <a:rPr lang="zh-CN" altLang="en-US" dirty="0">
                    <a:latin typeface="Times New Roman" panose="02020603050405020304" pitchFamily="18" charset="0"/>
                    <a:cs typeface="Times New Roman" panose="02020603050405020304" pitchFamily="18" charset="0"/>
                  </a:rPr>
                  <a:t>迅速减少，但随着</a:t>
                </a:r>
                <a14:m>
                  <m:oMath xmlns:m="http://schemas.openxmlformats.org/officeDocument/2006/math">
                    <m:r>
                      <a:rPr lang="en-US" altLang="zh-CN" i="1">
                        <a:latin typeface="Cambria Math"/>
                      </a:rPr>
                      <m:t>𝑘</m:t>
                    </m:r>
                  </m:oMath>
                </a14:m>
                <a:r>
                  <a:rPr lang="zh-CN" altLang="en-US" dirty="0">
                    <a:latin typeface="Times New Roman" panose="02020603050405020304" pitchFamily="18" charset="0"/>
                    <a:cs typeface="Times New Roman" panose="02020603050405020304" pitchFamily="18" charset="0"/>
                  </a:rPr>
                  <a:t>的减少逐渐逼近</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𝑘</m:t>
                        </m:r>
                      </m:e>
                      <m:sub>
                        <m:r>
                          <a:rPr lang="en-US" altLang="zh-CN" i="1">
                            <a:latin typeface="Cambria Math"/>
                          </a:rPr>
                          <m:t>𝐴</m:t>
                        </m:r>
                      </m:sub>
                    </m:sSub>
                  </m:oMath>
                </a14:m>
                <a:r>
                  <a:rPr lang="zh-CN" altLang="en-US" dirty="0">
                    <a:latin typeface="Times New Roman" panose="02020603050405020304" pitchFamily="18" charset="0"/>
                    <a:cs typeface="Times New Roman" panose="02020603050405020304" pitchFamily="18" charset="0"/>
                  </a:rPr>
                  <a:t>，</a:t>
                </a:r>
                <a14:m>
                  <m:oMath xmlns:m="http://schemas.openxmlformats.org/officeDocument/2006/math">
                    <m:r>
                      <a:rPr lang="en-US" altLang="zh-CN" b="0" i="1" dirty="0" smtClean="0">
                        <a:latin typeface="Cambria Math"/>
                      </a:rPr>
                      <m:t>𝑘</m:t>
                    </m:r>
                  </m:oMath>
                </a14:m>
                <a:r>
                  <a:rPr lang="zh-CN" altLang="en-US" dirty="0">
                    <a:latin typeface="Times New Roman" panose="02020603050405020304" pitchFamily="18" charset="0"/>
                    <a:cs typeface="Times New Roman" panose="02020603050405020304" pitchFamily="18" charset="0"/>
                  </a:rPr>
                  <a:t>下降的速度将趋近于零</a:t>
                </a:r>
                <a:endParaRPr lang="en-US" altLang="zh-CN" dirty="0">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4838049" y="876711"/>
                <a:ext cx="4172738" cy="3890552"/>
              </a:xfrm>
              <a:prstGeom prst="rect">
                <a:avLst/>
              </a:prstGeom>
              <a:blipFill>
                <a:blip r:embed="rId2"/>
                <a:stretch>
                  <a:fillRect l="-292" t="-157" r="-1170" b="-1097"/>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AED8B03D-833E-4C41-9C11-64D2FB4EA763}"/>
              </a:ext>
            </a:extLst>
          </p:cNvPr>
          <p:cNvSpPr txBox="1">
            <a:spLocks/>
          </p:cNvSpPr>
          <p:nvPr/>
        </p:nvSpPr>
        <p:spPr>
          <a:xfrm>
            <a:off x="533400" y="297418"/>
            <a:ext cx="2590800" cy="369332"/>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a:lstStyle>
          <a:p>
            <a:pPr algn="l"/>
            <a:r>
              <a:rPr lang="zh-CN" altLang="en-US" sz="1800" b="0" dirty="0">
                <a:solidFill>
                  <a:srgbClr val="6B748A"/>
                </a:solidFill>
                <a:latin typeface="微软雅黑" panose="020B0503020204020204" pitchFamily="34" charset="-122"/>
                <a:ea typeface="微软雅黑" panose="020B0503020204020204" pitchFamily="34" charset="-122"/>
              </a:rPr>
              <a:t>对增长率差异的解释</a:t>
            </a:r>
            <a:endParaRPr lang="en-US" sz="1800" b="0" dirty="0">
              <a:solidFill>
                <a:srgbClr val="6B748A"/>
              </a:solidFill>
              <a:latin typeface="微软雅黑" panose="020B0503020204020204" pitchFamily="34" charset="-122"/>
              <a:ea typeface="微软雅黑" panose="020B0503020204020204" pitchFamily="34" charset="-122"/>
              <a:cs typeface="+mn-cs"/>
            </a:endParaRPr>
          </a:p>
        </p:txBody>
      </p:sp>
      <p:grpSp>
        <p:nvGrpSpPr>
          <p:cNvPr id="9" name="组合 8">
            <a:extLst>
              <a:ext uri="{FF2B5EF4-FFF2-40B4-BE49-F238E27FC236}">
                <a16:creationId xmlns:a16="http://schemas.microsoft.com/office/drawing/2014/main" id="{10944B17-B810-4A2B-A766-E4A373BCFFF7}"/>
              </a:ext>
            </a:extLst>
          </p:cNvPr>
          <p:cNvGrpSpPr/>
          <p:nvPr/>
        </p:nvGrpSpPr>
        <p:grpSpPr>
          <a:xfrm>
            <a:off x="239334" y="290253"/>
            <a:ext cx="229174" cy="330963"/>
            <a:chOff x="362743" y="188119"/>
            <a:chExt cx="348993" cy="504000"/>
          </a:xfrm>
          <a:solidFill>
            <a:srgbClr val="6B748A"/>
          </a:solidFill>
        </p:grpSpPr>
        <p:sp>
          <p:nvSpPr>
            <p:cNvPr id="10" name="矩形: 圆角 9">
              <a:extLst>
                <a:ext uri="{FF2B5EF4-FFF2-40B4-BE49-F238E27FC236}">
                  <a16:creationId xmlns:a16="http://schemas.microsoft.com/office/drawing/2014/main" id="{27332382-CF8C-4B28-A052-EFEBB11415B7}"/>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1" name="矩形: 圆角 10">
              <a:extLst>
                <a:ext uri="{FF2B5EF4-FFF2-40B4-BE49-F238E27FC236}">
                  <a16:creationId xmlns:a16="http://schemas.microsoft.com/office/drawing/2014/main" id="{C625913D-5269-4A45-A6E8-5943003A15D5}"/>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2" name="矩形: 圆角 11">
              <a:extLst>
                <a:ext uri="{FF2B5EF4-FFF2-40B4-BE49-F238E27FC236}">
                  <a16:creationId xmlns:a16="http://schemas.microsoft.com/office/drawing/2014/main" id="{5D91CB8E-A8A2-4910-9D0B-9911E53EF8CD}"/>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3" name="矩形: 圆角 12">
              <a:extLst>
                <a:ext uri="{FF2B5EF4-FFF2-40B4-BE49-F238E27FC236}">
                  <a16:creationId xmlns:a16="http://schemas.microsoft.com/office/drawing/2014/main" id="{7EF9A6A1-B6D9-4D44-A990-CF73B57750FD}"/>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4" name="直接连接符 13">
            <a:extLst>
              <a:ext uri="{FF2B5EF4-FFF2-40B4-BE49-F238E27FC236}">
                <a16:creationId xmlns:a16="http://schemas.microsoft.com/office/drawing/2014/main" id="{222C2AB7-4786-4D6F-BF12-315A3D959BB8}"/>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7143F0CA-6031-4321-9E61-53B8FD803C33}"/>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pic>
        <p:nvPicPr>
          <p:cNvPr id="16" name="Picture 15">
            <a:extLst>
              <a:ext uri="{FF2B5EF4-FFF2-40B4-BE49-F238E27FC236}">
                <a16:creationId xmlns:a16="http://schemas.microsoft.com/office/drawing/2014/main" id="{999F15D9-9D2E-445D-A9C1-5C925581D3AE}"/>
              </a:ext>
            </a:extLst>
          </p:cNvPr>
          <p:cNvPicPr>
            <a:picLocks noChangeAspect="1"/>
          </p:cNvPicPr>
          <p:nvPr/>
        </p:nvPicPr>
        <p:blipFill>
          <a:blip r:embed="rId4"/>
          <a:stretch>
            <a:fillRect/>
          </a:stretch>
        </p:blipFill>
        <p:spPr>
          <a:xfrm>
            <a:off x="239334" y="930832"/>
            <a:ext cx="4552035" cy="3657600"/>
          </a:xfrm>
          <a:prstGeom prst="rect">
            <a:avLst/>
          </a:prstGeom>
        </p:spPr>
      </p:pic>
    </p:spTree>
    <p:extLst>
      <p:ext uri="{BB962C8B-B14F-4D97-AF65-F5344CB8AC3E}">
        <p14:creationId xmlns:p14="http://schemas.microsoft.com/office/powerpoint/2010/main" val="11554971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84032"/>
                <a:ext cx="8229600" cy="3394472"/>
              </a:xfrm>
            </p:spPr>
            <p:txBody>
              <a:bodyPr/>
              <a:lstStyle/>
              <a:p>
                <a:pPr>
                  <a:lnSpc>
                    <a:spcPct val="120000"/>
                  </a:lnSpc>
                  <a:buSzPct val="80000"/>
                  <a:buFont typeface="Wingdings" panose="05000000000000000000" pitchFamily="2" charset="2"/>
                  <a:buChar char="l"/>
                </a:pPr>
                <a:r>
                  <a:rPr lang="zh-CN" altLang="en-US" sz="1800" dirty="0"/>
                  <a:t>由此可以解释</a:t>
                </a:r>
                <a:endParaRPr lang="en-US" altLang="zh-CN" sz="1800" dirty="0"/>
              </a:p>
              <a:p>
                <a:pPr lvl="1">
                  <a:lnSpc>
                    <a:spcPct val="120000"/>
                  </a:lnSpc>
                  <a:buSzPct val="60000"/>
                  <a:buFont typeface="Wingdings" panose="05000000000000000000" pitchFamily="2" charset="2"/>
                  <a:buChar char="n"/>
                </a:pPr>
                <a:r>
                  <a:rPr lang="zh-CN" altLang="en-US" sz="1600" dirty="0"/>
                  <a:t>二战后日本与德国经济的快速发展</a:t>
                </a:r>
                <a:endParaRPr lang="en-US" altLang="zh-CN" sz="1600" dirty="0"/>
              </a:p>
              <a:p>
                <a:pPr lvl="1">
                  <a:lnSpc>
                    <a:spcPct val="120000"/>
                  </a:lnSpc>
                  <a:buSzPct val="60000"/>
                  <a:buFont typeface="Wingdings" panose="05000000000000000000" pitchFamily="2" charset="2"/>
                  <a:buChar char="n"/>
                </a:pPr>
                <a:r>
                  <a:rPr lang="zh-CN" altLang="en-US" sz="1600" dirty="0"/>
                  <a:t>近年来我国经济增速的放缓</a:t>
                </a:r>
                <a:endParaRPr lang="en-US" altLang="zh-CN" sz="1600" dirty="0"/>
              </a:p>
              <a:p>
                <a:pPr>
                  <a:lnSpc>
                    <a:spcPct val="120000"/>
                  </a:lnSpc>
                  <a:buSzPct val="80000"/>
                  <a:buFont typeface="Wingdings" panose="05000000000000000000" pitchFamily="2" charset="2"/>
                  <a:buChar char="l"/>
                </a:pPr>
                <a:r>
                  <a:rPr lang="zh-CN" altLang="en-US" sz="1800" dirty="0"/>
                  <a:t>根据 </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a:rPr>
                          <m:t>𝑔</m:t>
                        </m:r>
                      </m:e>
                      <m:sub>
                        <m:r>
                          <a:rPr lang="en-US" altLang="zh-CN" sz="1800" b="0" i="1" smtClean="0">
                            <a:latin typeface="Cambria Math"/>
                          </a:rPr>
                          <m:t>𝑘</m:t>
                        </m:r>
                      </m:sub>
                    </m:sSub>
                    <m:r>
                      <a:rPr lang="en-US" altLang="zh-CN" sz="1800" b="0" i="1" smtClean="0">
                        <a:latin typeface="Cambria Math"/>
                      </a:rPr>
                      <m:t>=</m:t>
                    </m:r>
                    <m:r>
                      <a:rPr lang="en-US" altLang="zh-CN" sz="1800" b="0" i="1" smtClean="0">
                        <a:latin typeface="Cambria Math"/>
                      </a:rPr>
                      <m:t>𝑠</m:t>
                    </m:r>
                    <m:sSup>
                      <m:sSupPr>
                        <m:ctrlPr>
                          <a:rPr lang="en-US" altLang="zh-CN" sz="1800" b="0" i="1" smtClean="0">
                            <a:latin typeface="Cambria Math" panose="02040503050406030204" pitchFamily="18" charset="0"/>
                          </a:rPr>
                        </m:ctrlPr>
                      </m:sSupPr>
                      <m:e>
                        <m:r>
                          <a:rPr lang="en-US" altLang="zh-CN" sz="1800" b="0" i="1" smtClean="0">
                            <a:latin typeface="Cambria Math"/>
                          </a:rPr>
                          <m:t>𝑘</m:t>
                        </m:r>
                      </m:e>
                      <m:sup>
                        <m:r>
                          <a:rPr lang="en-US" altLang="zh-CN" sz="1800" b="0" i="1" smtClean="0">
                            <a:latin typeface="Cambria Math"/>
                          </a:rPr>
                          <m:t>𝛼</m:t>
                        </m:r>
                        <m:r>
                          <a:rPr lang="en-US" altLang="zh-CN" sz="1800" b="0" i="1" smtClean="0">
                            <a:latin typeface="Cambria Math"/>
                          </a:rPr>
                          <m:t>−1</m:t>
                        </m:r>
                      </m:sup>
                    </m:sSup>
                    <m:r>
                      <a:rPr lang="en-US" altLang="zh-CN" sz="1800" b="0" i="1" smtClean="0">
                        <a:latin typeface="Cambria Math"/>
                      </a:rPr>
                      <m:t>−</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𝑔</m:t>
                            </m:r>
                          </m:e>
                          <m:sub>
                            <m:r>
                              <a:rPr lang="en-US" altLang="zh-CN" sz="1800" b="0" i="1" smtClean="0">
                                <a:latin typeface="Cambria Math" panose="02040503050406030204" pitchFamily="18" charset="0"/>
                              </a:rPr>
                              <m:t>𝑁</m:t>
                            </m:r>
                          </m:sub>
                        </m:sSub>
                        <m:r>
                          <a:rPr lang="en-US" altLang="zh-CN" sz="1800" b="0" i="1" smtClean="0">
                            <a:latin typeface="Cambria Math"/>
                          </a:rPr>
                          <m:t>+</m:t>
                        </m:r>
                        <m:r>
                          <a:rPr lang="en-US" altLang="zh-CN" sz="1800" b="0" i="1" smtClean="0">
                            <a:latin typeface="Cambria Math"/>
                          </a:rPr>
                          <m:t>𝛿</m:t>
                        </m:r>
                      </m:e>
                    </m:d>
                  </m:oMath>
                </a14:m>
                <a:r>
                  <a:rPr lang="zh-CN" altLang="en-US" sz="1800" dirty="0"/>
                  <a:t>，得到三个结论</a:t>
                </a:r>
                <a:endParaRPr lang="en-US" altLang="zh-CN" sz="1800" dirty="0"/>
              </a:p>
              <a:p>
                <a:pPr marL="800100" lvl="1" indent="-342900">
                  <a:lnSpc>
                    <a:spcPct val="120000"/>
                  </a:lnSpc>
                  <a:buFont typeface="+mj-lt"/>
                  <a:buAutoNum type="arabicPeriod"/>
                </a:pPr>
                <a:r>
                  <a:rPr lang="zh-CN" altLang="en-US" sz="1600" dirty="0"/>
                  <a:t>如果两个国家的储蓄率</a:t>
                </a:r>
                <a:r>
                  <a:rPr lang="en-US" altLang="zh-CN" sz="1600" dirty="0"/>
                  <a:t>/</a:t>
                </a:r>
                <a:r>
                  <a:rPr lang="zh-CN" altLang="en-US" sz="1600" dirty="0"/>
                  <a:t>投资率相同，但初始人均资本 </a:t>
                </a:r>
                <a:r>
                  <a:rPr lang="en-US" altLang="zh-CN" sz="1600" dirty="0"/>
                  <a:t>(</a:t>
                </a:r>
                <a:r>
                  <a:rPr lang="zh-CN" altLang="en-US" sz="1600" dirty="0"/>
                  <a:t>因而初始人均收入</a:t>
                </a:r>
                <a:r>
                  <a:rPr lang="en-US" altLang="zh-CN" sz="1600" dirty="0"/>
                  <a:t>) </a:t>
                </a:r>
                <a:r>
                  <a:rPr lang="zh-CN" altLang="en-US" sz="1600" dirty="0"/>
                  <a:t>不同，那么初始人均资本较低的那个国家将有较高的经济增长速度</a:t>
                </a:r>
                <a:endParaRPr lang="en-US" altLang="zh-CN" sz="1600" dirty="0"/>
              </a:p>
              <a:p>
                <a:pPr marL="800100" lvl="1" indent="-342900">
                  <a:lnSpc>
                    <a:spcPct val="120000"/>
                  </a:lnSpc>
                  <a:buFont typeface="+mj-lt"/>
                  <a:buAutoNum type="arabicPeriod"/>
                </a:pPr>
                <a:r>
                  <a:rPr lang="zh-CN" altLang="en-US" sz="1600" dirty="0"/>
                  <a:t>如果两个国家的初始人均资本相同，但是投资率不同，那么，投资率高的那个国家将具有较高的经济增长</a:t>
                </a:r>
                <a:endParaRPr lang="en-US" altLang="zh-CN" sz="1600" dirty="0"/>
              </a:p>
              <a:p>
                <a:pPr marL="800100" lvl="1" indent="-342900">
                  <a:lnSpc>
                    <a:spcPct val="120000"/>
                  </a:lnSpc>
                  <a:buFont typeface="+mj-lt"/>
                  <a:buAutoNum type="arabicPeriod"/>
                </a:pPr>
                <a:r>
                  <a:rPr lang="zh-CN" altLang="en-US" sz="1600" dirty="0"/>
                  <a:t>如果一个国家提高投资水平，那么，它的收入增长率也将提高</a:t>
                </a:r>
                <a:endParaRPr lang="en-US" altLang="zh-CN"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84032"/>
                <a:ext cx="8229600" cy="3394472"/>
              </a:xfrm>
              <a:blipFill>
                <a:blip r:embed="rId2"/>
                <a:stretch>
                  <a:fillRect l="-148" t="-539"/>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41</a:t>
            </a:fld>
            <a:endParaRPr lang="en-US" dirty="0"/>
          </a:p>
        </p:txBody>
      </p:sp>
      <p:sp>
        <p:nvSpPr>
          <p:cNvPr id="5" name="Title 1">
            <a:extLst>
              <a:ext uri="{FF2B5EF4-FFF2-40B4-BE49-F238E27FC236}">
                <a16:creationId xmlns:a16="http://schemas.microsoft.com/office/drawing/2014/main" id="{79204443-8D36-497B-9B98-BB90C8B4E642}"/>
              </a:ext>
            </a:extLst>
          </p:cNvPr>
          <p:cNvSpPr txBox="1">
            <a:spLocks/>
          </p:cNvSpPr>
          <p:nvPr/>
        </p:nvSpPr>
        <p:spPr>
          <a:xfrm>
            <a:off x="533400" y="297418"/>
            <a:ext cx="2590800" cy="369332"/>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a:lstStyle>
          <a:p>
            <a:pPr algn="l"/>
            <a:r>
              <a:rPr lang="zh-CN" altLang="en-US" sz="1800" b="0" dirty="0">
                <a:solidFill>
                  <a:srgbClr val="6B748A"/>
                </a:solidFill>
                <a:latin typeface="微软雅黑" panose="020B0503020204020204" pitchFamily="34" charset="-122"/>
                <a:ea typeface="微软雅黑" panose="020B0503020204020204" pitchFamily="34" charset="-122"/>
              </a:rPr>
              <a:t>对增长率差异的解释</a:t>
            </a:r>
            <a:endParaRPr lang="en-US" sz="1800" b="0" dirty="0">
              <a:solidFill>
                <a:srgbClr val="6B748A"/>
              </a:solidFill>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14304109-37F7-41D9-ACC3-F20E0478BCE1}"/>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0269EE03-3325-4806-B2FF-CCA0CF658DE4}"/>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36D7EA5E-6EF1-4445-BC70-7C2EDBA0F274}"/>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CEE01714-8014-455D-9E3A-9FEB00559648}"/>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E702EA5A-0E12-4C37-BC5C-4789433CA186}"/>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06CEE54F-9029-4C64-8707-50BB96BD3268}"/>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10E82323-85E8-489E-948A-097B1646173B}"/>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185467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8DF293-1543-4336-832A-90B3181755B1}"/>
              </a:ext>
            </a:extLst>
          </p:cNvPr>
          <p:cNvSpPr txBox="1">
            <a:spLocks/>
          </p:cNvSpPr>
          <p:nvPr/>
        </p:nvSpPr>
        <p:spPr>
          <a:xfrm>
            <a:off x="533400" y="297418"/>
            <a:ext cx="2590800" cy="369332"/>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a:lstStyle>
          <a:p>
            <a:pPr algn="l"/>
            <a:r>
              <a:rPr lang="zh-CN" altLang="en-US" sz="1800" b="0" dirty="0">
                <a:solidFill>
                  <a:srgbClr val="6B748A"/>
                </a:solidFill>
                <a:latin typeface="微软雅黑" panose="020B0503020204020204" pitchFamily="34" charset="-122"/>
                <a:ea typeface="微软雅黑" panose="020B0503020204020204" pitchFamily="34" charset="-122"/>
              </a:rPr>
              <a:t>资本的黄金律水平</a:t>
            </a:r>
            <a:endParaRPr lang="en-US" sz="1800" b="0" dirty="0">
              <a:solidFill>
                <a:srgbClr val="6B748A"/>
              </a:solidFill>
              <a:latin typeface="微软雅黑" panose="020B0503020204020204" pitchFamily="34" charset="-122"/>
              <a:ea typeface="微软雅黑" panose="020B0503020204020204" pitchFamily="34" charset="-122"/>
              <a:cs typeface="+mn-cs"/>
            </a:endParaRPr>
          </a:p>
        </p:txBody>
      </p:sp>
      <p:grpSp>
        <p:nvGrpSpPr>
          <p:cNvPr id="5" name="组合 5">
            <a:extLst>
              <a:ext uri="{FF2B5EF4-FFF2-40B4-BE49-F238E27FC236}">
                <a16:creationId xmlns:a16="http://schemas.microsoft.com/office/drawing/2014/main" id="{BCCBB46D-522B-48AA-B052-11124D99AA92}"/>
              </a:ext>
            </a:extLst>
          </p:cNvPr>
          <p:cNvGrpSpPr/>
          <p:nvPr/>
        </p:nvGrpSpPr>
        <p:grpSpPr>
          <a:xfrm>
            <a:off x="239334" y="290253"/>
            <a:ext cx="229174" cy="330963"/>
            <a:chOff x="362743" y="188119"/>
            <a:chExt cx="348993" cy="504000"/>
          </a:xfrm>
          <a:solidFill>
            <a:srgbClr val="6B748A"/>
          </a:solidFill>
        </p:grpSpPr>
        <p:sp>
          <p:nvSpPr>
            <p:cNvPr id="6" name="矩形: 圆角 6">
              <a:extLst>
                <a:ext uri="{FF2B5EF4-FFF2-40B4-BE49-F238E27FC236}">
                  <a16:creationId xmlns:a16="http://schemas.microsoft.com/office/drawing/2014/main" id="{DCDA1724-409A-4D2B-A49C-BEDA91E88A86}"/>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7" name="矩形: 圆角 7">
              <a:extLst>
                <a:ext uri="{FF2B5EF4-FFF2-40B4-BE49-F238E27FC236}">
                  <a16:creationId xmlns:a16="http://schemas.microsoft.com/office/drawing/2014/main" id="{47D0E2E6-0FEA-4E70-B637-5DB99FF4DBC3}"/>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8">
              <a:extLst>
                <a:ext uri="{FF2B5EF4-FFF2-40B4-BE49-F238E27FC236}">
                  <a16:creationId xmlns:a16="http://schemas.microsoft.com/office/drawing/2014/main" id="{83CEEA3E-A717-446F-8CE6-36C16B6E041E}"/>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9">
              <a:extLst>
                <a:ext uri="{FF2B5EF4-FFF2-40B4-BE49-F238E27FC236}">
                  <a16:creationId xmlns:a16="http://schemas.microsoft.com/office/drawing/2014/main" id="{7E5B2821-620E-461D-A6F3-A68E58E392A3}"/>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0" name="直接连接符 10">
            <a:extLst>
              <a:ext uri="{FF2B5EF4-FFF2-40B4-BE49-F238E27FC236}">
                <a16:creationId xmlns:a16="http://schemas.microsoft.com/office/drawing/2014/main" id="{A636EE18-4CC1-4099-844A-A10D4F7CB1A8}"/>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1" name="图片 11">
            <a:extLst>
              <a:ext uri="{FF2B5EF4-FFF2-40B4-BE49-F238E27FC236}">
                <a16:creationId xmlns:a16="http://schemas.microsoft.com/office/drawing/2014/main" id="{8DA0ED55-BD94-4909-B2F6-A24DA4D1E2E4}"/>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47E86E29-362D-4C74-8C30-0CF665C19FBA}"/>
                  </a:ext>
                </a:extLst>
              </p:cNvPr>
              <p:cNvSpPr>
                <a:spLocks noGrp="1"/>
              </p:cNvSpPr>
              <p:nvPr>
                <p:ph idx="1"/>
              </p:nvPr>
            </p:nvSpPr>
            <p:spPr>
              <a:xfrm>
                <a:off x="457200" y="984032"/>
                <a:ext cx="8229600" cy="3394472"/>
              </a:xfrm>
            </p:spPr>
            <p:txBody>
              <a:bodyPr/>
              <a:lstStyle/>
              <a:p>
                <a:pPr>
                  <a:lnSpc>
                    <a:spcPct val="120000"/>
                  </a:lnSpc>
                  <a:buSzPct val="80000"/>
                  <a:buFont typeface="Wingdings" panose="05000000000000000000" pitchFamily="2" charset="2"/>
                  <a:buChar char="l"/>
                </a:pPr>
                <a:r>
                  <a:rPr lang="zh-CN" altLang="en-US" sz="1800" dirty="0"/>
                  <a:t>今年秋天的收成的粮食要吃多少，要留多少作为种子？</a:t>
                </a:r>
                <a:endParaRPr lang="en-US" altLang="zh-CN" sz="1800" dirty="0"/>
              </a:p>
              <a:p>
                <a:pPr>
                  <a:lnSpc>
                    <a:spcPct val="120000"/>
                  </a:lnSpc>
                  <a:buSzPct val="80000"/>
                  <a:buFont typeface="Wingdings" panose="05000000000000000000" pitchFamily="2" charset="2"/>
                  <a:buChar char="l"/>
                </a:pPr>
                <a:r>
                  <a:rPr lang="zh-CN" altLang="en-US" sz="1800" dirty="0"/>
                  <a:t>社会产出可用于消费和积累 </a:t>
                </a:r>
                <a:r>
                  <a:rPr lang="en-US" altLang="zh-CN" sz="1800" dirty="0"/>
                  <a:t>(</a:t>
                </a:r>
                <a:r>
                  <a:rPr lang="zh-CN" altLang="en-US" sz="1800" dirty="0"/>
                  <a:t>储蓄</a:t>
                </a:r>
                <a:r>
                  <a:rPr lang="en-US" altLang="zh-CN" sz="1800" dirty="0"/>
                  <a:t>)</a:t>
                </a:r>
                <a:r>
                  <a:rPr lang="zh-CN" altLang="en-US" sz="1800" dirty="0"/>
                  <a:t> 两个方面，这里存在通过储蓄率</a:t>
                </a:r>
                <a14:m>
                  <m:oMath xmlns:m="http://schemas.openxmlformats.org/officeDocument/2006/math">
                    <m:r>
                      <a:rPr lang="en-US" altLang="zh-CN" sz="1800" b="0" i="1" smtClean="0">
                        <a:latin typeface="Cambria Math" panose="02040503050406030204" pitchFamily="18" charset="0"/>
                      </a:rPr>
                      <m:t>𝑠</m:t>
                    </m:r>
                  </m:oMath>
                </a14:m>
                <a:r>
                  <a:rPr lang="zh-CN" altLang="en-US" sz="1800" dirty="0"/>
                  <a:t>处理消费和积累</a:t>
                </a:r>
                <a:r>
                  <a:rPr lang="en-US" altLang="zh-CN" sz="1800" dirty="0"/>
                  <a:t>(</a:t>
                </a:r>
                <a:r>
                  <a:rPr lang="zh-CN" altLang="en-US" sz="1800" dirty="0"/>
                  <a:t>储蓄</a:t>
                </a:r>
                <a:r>
                  <a:rPr lang="en-US" altLang="zh-CN" sz="1800" dirty="0"/>
                  <a:t>)</a:t>
                </a:r>
                <a:r>
                  <a:rPr lang="zh-CN" altLang="en-US" sz="1800" dirty="0"/>
                  <a:t> 的关系</a:t>
                </a:r>
                <a:endParaRPr lang="en-US" altLang="zh-CN" sz="1800" dirty="0"/>
              </a:p>
              <a:p>
                <a:pPr lvl="1">
                  <a:lnSpc>
                    <a:spcPct val="120000"/>
                  </a:lnSpc>
                  <a:buSzPct val="60000"/>
                  <a:buFont typeface="Wingdings" panose="05000000000000000000" pitchFamily="2" charset="2"/>
                  <a:buChar char="n"/>
                </a:pPr>
                <a:r>
                  <a:rPr lang="zh-CN" altLang="en-US" sz="1600" dirty="0"/>
                  <a:t>问题</a:t>
                </a:r>
                <a:r>
                  <a:rPr lang="en-US" altLang="zh-CN" sz="1600" dirty="0"/>
                  <a:t>1</a:t>
                </a:r>
                <a:r>
                  <a:rPr lang="zh-CN" altLang="en-US" sz="1600" dirty="0"/>
                  <a:t>：经济增长的目标是什么？</a:t>
                </a:r>
                <a:endParaRPr lang="en-US" altLang="zh-CN" sz="1600" dirty="0"/>
              </a:p>
              <a:p>
                <a:pPr lvl="1">
                  <a:lnSpc>
                    <a:spcPct val="120000"/>
                  </a:lnSpc>
                  <a:buSzPct val="60000"/>
                  <a:buFont typeface="Wingdings" panose="05000000000000000000" pitchFamily="2" charset="2"/>
                  <a:buChar char="n"/>
                </a:pPr>
                <a:r>
                  <a:rPr lang="zh-CN" altLang="en-US" sz="1600" dirty="0"/>
                  <a:t>问题</a:t>
                </a:r>
                <a:r>
                  <a:rPr lang="en-US" altLang="zh-CN" sz="1600" dirty="0"/>
                  <a:t>2</a:t>
                </a:r>
                <a:r>
                  <a:rPr lang="zh-CN" altLang="en-US" sz="1600" dirty="0"/>
                  <a:t>：如何找到可以达成目标的储蓄率？</a:t>
                </a:r>
                <a:endParaRPr lang="en-US" altLang="zh-CN" sz="1600" dirty="0"/>
              </a:p>
              <a:p>
                <a:pPr lvl="2">
                  <a:lnSpc>
                    <a:spcPct val="120000"/>
                  </a:lnSpc>
                  <a:buSzPct val="60000"/>
                  <a:buFont typeface="Times New Roman" panose="02020603050405020304" pitchFamily="18" charset="0"/>
                  <a:buChar char="—"/>
                </a:pPr>
                <a:r>
                  <a:rPr lang="zh-CN" altLang="en-US" sz="1600" dirty="0"/>
                  <a:t>储蓄率 </a:t>
                </a:r>
                <a14:m>
                  <m:oMath xmlns:m="http://schemas.openxmlformats.org/officeDocument/2006/math">
                    <m:r>
                      <a:rPr lang="zh-CN" altLang="en-US" sz="1600" i="1" smtClean="0">
                        <a:latin typeface="Cambria Math" panose="02040503050406030204" pitchFamily="18" charset="0"/>
                      </a:rPr>
                      <m:t>→</m:t>
                    </m:r>
                  </m:oMath>
                </a14:m>
                <a:r>
                  <a:rPr lang="zh-CN" altLang="en-US" sz="1600" dirty="0"/>
                  <a:t> 稳态的人均资本水平 </a:t>
                </a:r>
                <a14:m>
                  <m:oMath xmlns:m="http://schemas.openxmlformats.org/officeDocument/2006/math">
                    <m:r>
                      <a:rPr lang="zh-CN" altLang="en-US" sz="1600" i="1">
                        <a:latin typeface="Cambria Math" panose="02040503050406030204" pitchFamily="18" charset="0"/>
                      </a:rPr>
                      <m:t>→</m:t>
                    </m:r>
                  </m:oMath>
                </a14:m>
                <a:r>
                  <a:rPr lang="zh-CN" altLang="en-US" sz="1600" dirty="0"/>
                  <a:t> 稳态的人均产量 </a:t>
                </a:r>
                <a14:m>
                  <m:oMath xmlns:m="http://schemas.openxmlformats.org/officeDocument/2006/math">
                    <m:r>
                      <a:rPr lang="zh-CN" altLang="en-US" sz="1600" i="1">
                        <a:latin typeface="Cambria Math" panose="02040503050406030204" pitchFamily="18" charset="0"/>
                      </a:rPr>
                      <m:t>→</m:t>
                    </m:r>
                  </m:oMath>
                </a14:m>
                <a:r>
                  <a:rPr lang="zh-CN" altLang="en-US" sz="1600" dirty="0"/>
                  <a:t> 储蓄率进而决定稳态的人均产量中用于人均消费和人均储蓄的部分</a:t>
                </a:r>
                <a:endParaRPr lang="en-US" altLang="zh-CN" dirty="0"/>
              </a:p>
              <a:p>
                <a:pPr marL="342900" lvl="1" indent="-342900">
                  <a:lnSpc>
                    <a:spcPct val="120000"/>
                  </a:lnSpc>
                  <a:buSzPct val="80000"/>
                  <a:buFont typeface="Wingdings" panose="05000000000000000000" pitchFamily="2" charset="2"/>
                  <a:buChar char="l"/>
                </a:pPr>
                <a:r>
                  <a:rPr lang="zh-CN" altLang="en-US" dirty="0">
                    <a:solidFill>
                      <a:srgbClr val="FF0000"/>
                    </a:solidFill>
                  </a:rPr>
                  <a:t>资本的黄金律水平</a:t>
                </a:r>
                <a:r>
                  <a:rPr lang="zh-CN" altLang="en-US" dirty="0"/>
                  <a:t>：与人均消费最大化相联系的人均资本应满足的关系式</a:t>
                </a:r>
                <a:endParaRPr lang="en-US" altLang="zh-CN" dirty="0"/>
              </a:p>
              <a:p>
                <a:pPr marL="342900" lvl="1" indent="-342900">
                  <a:lnSpc>
                    <a:spcPct val="120000"/>
                  </a:lnSpc>
                  <a:buSzPct val="80000"/>
                  <a:buFont typeface="Wingdings" panose="05000000000000000000" pitchFamily="2" charset="2"/>
                  <a:buChar char="l"/>
                </a:pPr>
                <a:r>
                  <a:rPr lang="zh-CN" altLang="en-US" dirty="0"/>
                  <a:t>下面通过没有技术进步的新古典增长模型进行说明</a:t>
                </a:r>
                <a:endParaRPr lang="en-US" altLang="zh-CN" dirty="0"/>
              </a:p>
              <a:p>
                <a:pPr marL="342900" lvl="1" indent="-342900">
                  <a:lnSpc>
                    <a:spcPct val="120000"/>
                  </a:lnSpc>
                  <a:buSzPct val="80000"/>
                  <a:buFont typeface="Wingdings" panose="05000000000000000000" pitchFamily="2" charset="2"/>
                  <a:buChar char="l"/>
                </a:pPr>
                <a:endParaRPr lang="en-US" altLang="zh-CN" dirty="0"/>
              </a:p>
            </p:txBody>
          </p:sp>
        </mc:Choice>
        <mc:Fallback xmlns="">
          <p:sp>
            <p:nvSpPr>
              <p:cNvPr id="12" name="Content Placeholder 2">
                <a:extLst>
                  <a:ext uri="{FF2B5EF4-FFF2-40B4-BE49-F238E27FC236}">
                    <a16:creationId xmlns:a16="http://schemas.microsoft.com/office/drawing/2014/main" id="{47E86E29-362D-4C74-8C30-0CF665C19FBA}"/>
                  </a:ext>
                </a:extLst>
              </p:cNvPr>
              <p:cNvSpPr>
                <a:spLocks noGrp="1" noRot="1" noChangeAspect="1" noMove="1" noResize="1" noEditPoints="1" noAdjustHandles="1" noChangeArrowheads="1" noChangeShapeType="1" noTextEdit="1"/>
              </p:cNvSpPr>
              <p:nvPr>
                <p:ph idx="1"/>
              </p:nvPr>
            </p:nvSpPr>
            <p:spPr>
              <a:xfrm>
                <a:off x="457200" y="984032"/>
                <a:ext cx="8229600" cy="3394472"/>
              </a:xfrm>
              <a:blipFill>
                <a:blip r:embed="rId3"/>
                <a:stretch>
                  <a:fillRect l="-148" t="-539" r="-593" b="-718"/>
                </a:stretch>
              </a:blipFill>
            </p:spPr>
            <p:txBody>
              <a:bodyPr/>
              <a:lstStyle/>
              <a:p>
                <a:r>
                  <a:rPr lang="en-US">
                    <a:noFill/>
                  </a:rPr>
                  <a:t> </a:t>
                </a:r>
              </a:p>
            </p:txBody>
          </p:sp>
        </mc:Fallback>
      </mc:AlternateContent>
    </p:spTree>
    <p:extLst>
      <p:ext uri="{BB962C8B-B14F-4D97-AF65-F5344CB8AC3E}">
        <p14:creationId xmlns:p14="http://schemas.microsoft.com/office/powerpoint/2010/main" val="2030439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8DF293-1543-4336-832A-90B3181755B1}"/>
              </a:ext>
            </a:extLst>
          </p:cNvPr>
          <p:cNvSpPr txBox="1">
            <a:spLocks/>
          </p:cNvSpPr>
          <p:nvPr/>
        </p:nvSpPr>
        <p:spPr>
          <a:xfrm>
            <a:off x="533400" y="297418"/>
            <a:ext cx="2590800" cy="369332"/>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a:lstStyle>
          <a:p>
            <a:pPr algn="l"/>
            <a:r>
              <a:rPr lang="zh-CN" altLang="en-US" sz="1800" b="0" dirty="0">
                <a:solidFill>
                  <a:srgbClr val="6B748A"/>
                </a:solidFill>
                <a:latin typeface="微软雅黑" panose="020B0503020204020204" pitchFamily="34" charset="-122"/>
                <a:ea typeface="微软雅黑" panose="020B0503020204020204" pitchFamily="34" charset="-122"/>
              </a:rPr>
              <a:t>资本的黄金律水平</a:t>
            </a:r>
            <a:endParaRPr lang="en-US" sz="1800" b="0" dirty="0">
              <a:solidFill>
                <a:srgbClr val="6B748A"/>
              </a:solidFill>
              <a:latin typeface="微软雅黑" panose="020B0503020204020204" pitchFamily="34" charset="-122"/>
              <a:ea typeface="微软雅黑" panose="020B0503020204020204" pitchFamily="34" charset="-122"/>
              <a:cs typeface="+mn-cs"/>
            </a:endParaRPr>
          </a:p>
        </p:txBody>
      </p:sp>
      <p:grpSp>
        <p:nvGrpSpPr>
          <p:cNvPr id="5" name="组合 5">
            <a:extLst>
              <a:ext uri="{FF2B5EF4-FFF2-40B4-BE49-F238E27FC236}">
                <a16:creationId xmlns:a16="http://schemas.microsoft.com/office/drawing/2014/main" id="{BCCBB46D-522B-48AA-B052-11124D99AA92}"/>
              </a:ext>
            </a:extLst>
          </p:cNvPr>
          <p:cNvGrpSpPr/>
          <p:nvPr/>
        </p:nvGrpSpPr>
        <p:grpSpPr>
          <a:xfrm>
            <a:off x="239334" y="290253"/>
            <a:ext cx="229174" cy="330963"/>
            <a:chOff x="362743" y="188119"/>
            <a:chExt cx="348993" cy="504000"/>
          </a:xfrm>
          <a:solidFill>
            <a:srgbClr val="6B748A"/>
          </a:solidFill>
        </p:grpSpPr>
        <p:sp>
          <p:nvSpPr>
            <p:cNvPr id="6" name="矩形: 圆角 6">
              <a:extLst>
                <a:ext uri="{FF2B5EF4-FFF2-40B4-BE49-F238E27FC236}">
                  <a16:creationId xmlns:a16="http://schemas.microsoft.com/office/drawing/2014/main" id="{DCDA1724-409A-4D2B-A49C-BEDA91E88A86}"/>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7" name="矩形: 圆角 7">
              <a:extLst>
                <a:ext uri="{FF2B5EF4-FFF2-40B4-BE49-F238E27FC236}">
                  <a16:creationId xmlns:a16="http://schemas.microsoft.com/office/drawing/2014/main" id="{47D0E2E6-0FEA-4E70-B637-5DB99FF4DBC3}"/>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8">
              <a:extLst>
                <a:ext uri="{FF2B5EF4-FFF2-40B4-BE49-F238E27FC236}">
                  <a16:creationId xmlns:a16="http://schemas.microsoft.com/office/drawing/2014/main" id="{83CEEA3E-A717-446F-8CE6-36C16B6E041E}"/>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9">
              <a:extLst>
                <a:ext uri="{FF2B5EF4-FFF2-40B4-BE49-F238E27FC236}">
                  <a16:creationId xmlns:a16="http://schemas.microsoft.com/office/drawing/2014/main" id="{7E5B2821-620E-461D-A6F3-A68E58E392A3}"/>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0" name="直接连接符 10">
            <a:extLst>
              <a:ext uri="{FF2B5EF4-FFF2-40B4-BE49-F238E27FC236}">
                <a16:creationId xmlns:a16="http://schemas.microsoft.com/office/drawing/2014/main" id="{A636EE18-4CC1-4099-844A-A10D4F7CB1A8}"/>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1" name="图片 11">
            <a:extLst>
              <a:ext uri="{FF2B5EF4-FFF2-40B4-BE49-F238E27FC236}">
                <a16:creationId xmlns:a16="http://schemas.microsoft.com/office/drawing/2014/main" id="{8DA0ED55-BD94-4909-B2F6-A24DA4D1E2E4}"/>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47E86E29-362D-4C74-8C30-0CF665C19FBA}"/>
                  </a:ext>
                </a:extLst>
              </p:cNvPr>
              <p:cNvSpPr>
                <a:spLocks noGrp="1"/>
              </p:cNvSpPr>
              <p:nvPr>
                <p:ph idx="1"/>
              </p:nvPr>
            </p:nvSpPr>
            <p:spPr>
              <a:xfrm>
                <a:off x="457200" y="984032"/>
                <a:ext cx="8229600" cy="3394472"/>
              </a:xfrm>
            </p:spPr>
            <p:txBody>
              <a:bodyPr/>
              <a:lstStyle/>
              <a:p>
                <a:pPr>
                  <a:lnSpc>
                    <a:spcPct val="120000"/>
                  </a:lnSpc>
                  <a:buSzPct val="80000"/>
                  <a:buFont typeface="Wingdings" panose="05000000000000000000" pitchFamily="2" charset="2"/>
                  <a:buChar char="l"/>
                </a:pPr>
                <a:r>
                  <a:rPr lang="zh-CN" altLang="en-US" sz="1800" dirty="0"/>
                  <a:t>资本的黄金律水平在本质上是要求解下述有约束条件的消费最大化问题：</a:t>
                </a:r>
                <a:endParaRPr lang="en-US" altLang="zh-CN" sz="1800" dirty="0"/>
              </a:p>
              <a:p>
                <a:pPr marL="0" indent="0">
                  <a:lnSpc>
                    <a:spcPct val="120000"/>
                  </a:lnSpc>
                  <a:buSzPct val="80000"/>
                  <a:buNone/>
                </a:pPr>
                <a14:m>
                  <m:oMathPara xmlns:m="http://schemas.openxmlformats.org/officeDocument/2006/math">
                    <m:oMathParaPr>
                      <m:jc m:val="centerGroup"/>
                    </m:oMathParaPr>
                    <m:oMath xmlns:m="http://schemas.openxmlformats.org/officeDocument/2006/math">
                      <m:func>
                        <m:funcPr>
                          <m:ctrlPr>
                            <a:rPr lang="en-US" altLang="zh-CN" sz="1800" i="1" smtClean="0">
                              <a:latin typeface="Cambria Math" panose="02040503050406030204" pitchFamily="18" charset="0"/>
                            </a:rPr>
                          </m:ctrlPr>
                        </m:funcPr>
                        <m:fName>
                          <m:limLow>
                            <m:limLowPr>
                              <m:ctrlPr>
                                <a:rPr lang="en-US" altLang="zh-CN" sz="1800" i="1" smtClean="0">
                                  <a:latin typeface="Cambria Math" panose="02040503050406030204" pitchFamily="18" charset="0"/>
                                </a:rPr>
                              </m:ctrlPr>
                            </m:limLowPr>
                            <m:e>
                              <m:r>
                                <m:rPr>
                                  <m:sty m:val="p"/>
                                </m:rPr>
                                <a:rPr lang="en-US" altLang="zh-CN" sz="1800" i="0" smtClean="0">
                                  <a:latin typeface="Cambria Math" panose="02040503050406030204" pitchFamily="18" charset="0"/>
                                </a:rPr>
                                <m:t>max</m:t>
                              </m:r>
                            </m:e>
                            <m:lim>
                              <m:r>
                                <a:rPr lang="en-US" altLang="zh-CN" sz="1800" b="0" i="1" smtClean="0">
                                  <a:latin typeface="Cambria Math" panose="02040503050406030204" pitchFamily="18" charset="0"/>
                                </a:rPr>
                                <m:t>𝑘</m:t>
                              </m:r>
                            </m:lim>
                          </m:limLow>
                        </m:fName>
                        <m:e>
                          <m:r>
                            <a:rPr lang="en-US" altLang="zh-CN" sz="1800" b="0" i="1" smtClean="0">
                              <a:latin typeface="Cambria Math" panose="02040503050406030204" pitchFamily="18" charset="0"/>
                            </a:rPr>
                            <m:t>𝑐</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𝑘</m:t>
                              </m:r>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𝑠𝑓</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𝑘</m:t>
                          </m:r>
                          <m:r>
                            <a:rPr lang="en-US" altLang="zh-CN" sz="1800" b="0" i="1" smtClean="0">
                              <a:latin typeface="Cambria Math" panose="02040503050406030204" pitchFamily="18" charset="0"/>
                            </a:rPr>
                            <m:t>)</m:t>
                          </m:r>
                        </m:e>
                      </m:func>
                    </m:oMath>
                  </m:oMathPara>
                </a14:m>
                <a:endParaRPr lang="en-US" altLang="zh-CN" sz="1800" dirty="0"/>
              </a:p>
              <a:p>
                <a:pPr marL="0" indent="0" algn="ctr">
                  <a:lnSpc>
                    <a:spcPct val="120000"/>
                  </a:lnSpc>
                  <a:buSzPct val="80000"/>
                  <a:buNone/>
                </a:pPr>
                <a:r>
                  <a:rPr lang="en-US" altLang="zh-CN" sz="1800" dirty="0"/>
                  <a:t>subject to </a:t>
                </a:r>
                <a14:m>
                  <m:oMath xmlns:m="http://schemas.openxmlformats.org/officeDocument/2006/math">
                    <m:r>
                      <a:rPr lang="en-US" altLang="zh-CN" sz="1800" b="0" i="1" smtClean="0">
                        <a:latin typeface="Cambria Math" panose="02040503050406030204" pitchFamily="18" charset="0"/>
                      </a:rPr>
                      <m:t>𝑠𝑓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𝑘</m:t>
                        </m:r>
                      </m:e>
                    </m:d>
                    <m:r>
                      <a:rPr lang="en-US" altLang="zh-CN" sz="1800" b="0" i="1" smtClean="0">
                        <a:latin typeface="Cambria Math" panose="02040503050406030204" pitchFamily="18" charset="0"/>
                      </a:rPr>
                      <m:t>=</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𝑔</m:t>
                            </m:r>
                          </m:e>
                          <m:sub>
                            <m:r>
                              <a:rPr lang="en-US" altLang="zh-CN" sz="1800" b="0" i="1" smtClean="0">
                                <a:latin typeface="Cambria Math" panose="02040503050406030204" pitchFamily="18" charset="0"/>
                              </a:rPr>
                              <m:t>𝑁</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𝛿</m:t>
                        </m:r>
                      </m:e>
                    </m:d>
                    <m:r>
                      <a:rPr lang="en-US" altLang="zh-CN" sz="1800" b="0" i="1" smtClean="0">
                        <a:latin typeface="Cambria Math" panose="02040503050406030204" pitchFamily="18" charset="0"/>
                      </a:rPr>
                      <m:t>𝑘</m:t>
                    </m:r>
                  </m:oMath>
                </a14:m>
                <a:endParaRPr lang="en-US" altLang="zh-CN" sz="1800" dirty="0"/>
              </a:p>
              <a:p>
                <a:pPr>
                  <a:lnSpc>
                    <a:spcPct val="120000"/>
                  </a:lnSpc>
                  <a:buSzPct val="80000"/>
                  <a:buFont typeface="Wingdings" panose="05000000000000000000" pitchFamily="2" charset="2"/>
                  <a:buChar char="l"/>
                </a:pPr>
                <a:r>
                  <a:rPr lang="zh-CN" altLang="en-US" sz="1800" dirty="0"/>
                  <a:t>该问题的必要条件即为资本的黄金律应满足的经济学条件</a:t>
                </a:r>
                <a:endParaRPr lang="en-US" altLang="zh-CN" sz="1800" dirty="0"/>
              </a:p>
              <a:p>
                <a:pPr marL="0" indent="0">
                  <a:lnSpc>
                    <a:spcPct val="120000"/>
                  </a:lnSpc>
                  <a:buSzPct val="80000"/>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𝑔𝑜𝑙𝑑</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𝑁</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𝛿</m:t>
                      </m:r>
                    </m:oMath>
                  </m:oMathPara>
                </a14:m>
                <a:endParaRPr lang="en-US" altLang="zh-CN" dirty="0"/>
              </a:p>
              <a:p>
                <a:pPr>
                  <a:lnSpc>
                    <a:spcPct val="120000"/>
                  </a:lnSpc>
                  <a:buSzPct val="80000"/>
                  <a:buFont typeface="Wingdings" panose="05000000000000000000" pitchFamily="2" charset="2"/>
                  <a:buChar char="l"/>
                </a:pPr>
                <a:r>
                  <a:rPr lang="zh-CN" altLang="en-US" sz="1800" dirty="0"/>
                  <a:t>需要注意的是</a:t>
                </a:r>
                <a:endParaRPr lang="en-US" altLang="zh-CN" sz="1800" dirty="0"/>
              </a:p>
              <a:p>
                <a:pPr lvl="1">
                  <a:lnSpc>
                    <a:spcPct val="120000"/>
                  </a:lnSpc>
                  <a:buSzPct val="80000"/>
                  <a:buFont typeface="Wingdings" panose="05000000000000000000" pitchFamily="2" charset="2"/>
                  <a:buChar char="l"/>
                </a:pPr>
                <a:r>
                  <a:rPr lang="zh-CN" altLang="en-US" sz="1600" dirty="0"/>
                  <a:t>资本的黄金律水平是一个稳态水平，需要模型的稳态条件</a:t>
                </a:r>
                <a:endParaRPr lang="en-US" altLang="zh-CN" sz="1600" dirty="0"/>
              </a:p>
              <a:p>
                <a:pPr lvl="1">
                  <a:lnSpc>
                    <a:spcPct val="120000"/>
                  </a:lnSpc>
                  <a:buSzPct val="80000"/>
                  <a:buFont typeface="Wingdings" panose="05000000000000000000" pitchFamily="2" charset="2"/>
                  <a:buChar char="l"/>
                </a:pPr>
                <a:r>
                  <a:rPr lang="zh-CN" altLang="en-US" sz="1600" dirty="0"/>
                  <a:t>如果人们想要得到资本的黄金律水平，需要一个特定的储蓄率来实现</a:t>
                </a:r>
                <a:endParaRPr lang="en-US" altLang="zh-CN" sz="1600" dirty="0"/>
              </a:p>
            </p:txBody>
          </p:sp>
        </mc:Choice>
        <mc:Fallback xmlns="">
          <p:sp>
            <p:nvSpPr>
              <p:cNvPr id="12" name="Content Placeholder 2">
                <a:extLst>
                  <a:ext uri="{FF2B5EF4-FFF2-40B4-BE49-F238E27FC236}">
                    <a16:creationId xmlns:a16="http://schemas.microsoft.com/office/drawing/2014/main" id="{47E86E29-362D-4C74-8C30-0CF665C19FBA}"/>
                  </a:ext>
                </a:extLst>
              </p:cNvPr>
              <p:cNvSpPr>
                <a:spLocks noGrp="1" noRot="1" noChangeAspect="1" noMove="1" noResize="1" noEditPoints="1" noAdjustHandles="1" noChangeArrowheads="1" noChangeShapeType="1" noTextEdit="1"/>
              </p:cNvSpPr>
              <p:nvPr>
                <p:ph idx="1"/>
              </p:nvPr>
            </p:nvSpPr>
            <p:spPr>
              <a:xfrm>
                <a:off x="457200" y="984032"/>
                <a:ext cx="8229600" cy="3394472"/>
              </a:xfrm>
              <a:blipFill>
                <a:blip r:embed="rId3"/>
                <a:stretch>
                  <a:fillRect l="-148" t="-539"/>
                </a:stretch>
              </a:blipFill>
            </p:spPr>
            <p:txBody>
              <a:bodyPr/>
              <a:lstStyle/>
              <a:p>
                <a:r>
                  <a:rPr lang="en-US">
                    <a:noFill/>
                  </a:rPr>
                  <a:t> </a:t>
                </a:r>
              </a:p>
            </p:txBody>
          </p:sp>
        </mc:Fallback>
      </mc:AlternateContent>
    </p:spTree>
    <p:extLst>
      <p:ext uri="{BB962C8B-B14F-4D97-AF65-F5344CB8AC3E}">
        <p14:creationId xmlns:p14="http://schemas.microsoft.com/office/powerpoint/2010/main" val="619624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8DF293-1543-4336-832A-90B3181755B1}"/>
              </a:ext>
            </a:extLst>
          </p:cNvPr>
          <p:cNvSpPr txBox="1">
            <a:spLocks/>
          </p:cNvSpPr>
          <p:nvPr/>
        </p:nvSpPr>
        <p:spPr>
          <a:xfrm>
            <a:off x="533400" y="297418"/>
            <a:ext cx="2590800" cy="369332"/>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a:lstStyle>
          <a:p>
            <a:pPr algn="l"/>
            <a:r>
              <a:rPr lang="zh-CN" altLang="en-US" sz="1800" b="0" dirty="0">
                <a:solidFill>
                  <a:srgbClr val="6B748A"/>
                </a:solidFill>
                <a:latin typeface="微软雅黑" panose="020B0503020204020204" pitchFamily="34" charset="-122"/>
                <a:ea typeface="微软雅黑" panose="020B0503020204020204" pitchFamily="34" charset="-122"/>
              </a:rPr>
              <a:t>资本的黄金律水平</a:t>
            </a:r>
            <a:endParaRPr lang="en-US" sz="1800" b="0" dirty="0">
              <a:solidFill>
                <a:srgbClr val="6B748A"/>
              </a:solidFill>
              <a:latin typeface="微软雅黑" panose="020B0503020204020204" pitchFamily="34" charset="-122"/>
              <a:ea typeface="微软雅黑" panose="020B0503020204020204" pitchFamily="34" charset="-122"/>
              <a:cs typeface="+mn-cs"/>
            </a:endParaRPr>
          </a:p>
        </p:txBody>
      </p:sp>
      <p:grpSp>
        <p:nvGrpSpPr>
          <p:cNvPr id="5" name="组合 5">
            <a:extLst>
              <a:ext uri="{FF2B5EF4-FFF2-40B4-BE49-F238E27FC236}">
                <a16:creationId xmlns:a16="http://schemas.microsoft.com/office/drawing/2014/main" id="{BCCBB46D-522B-48AA-B052-11124D99AA92}"/>
              </a:ext>
            </a:extLst>
          </p:cNvPr>
          <p:cNvGrpSpPr/>
          <p:nvPr/>
        </p:nvGrpSpPr>
        <p:grpSpPr>
          <a:xfrm>
            <a:off x="239334" y="290253"/>
            <a:ext cx="229174" cy="330963"/>
            <a:chOff x="362743" y="188119"/>
            <a:chExt cx="348993" cy="504000"/>
          </a:xfrm>
          <a:solidFill>
            <a:srgbClr val="6B748A"/>
          </a:solidFill>
        </p:grpSpPr>
        <p:sp>
          <p:nvSpPr>
            <p:cNvPr id="6" name="矩形: 圆角 6">
              <a:extLst>
                <a:ext uri="{FF2B5EF4-FFF2-40B4-BE49-F238E27FC236}">
                  <a16:creationId xmlns:a16="http://schemas.microsoft.com/office/drawing/2014/main" id="{DCDA1724-409A-4D2B-A49C-BEDA91E88A86}"/>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7" name="矩形: 圆角 7">
              <a:extLst>
                <a:ext uri="{FF2B5EF4-FFF2-40B4-BE49-F238E27FC236}">
                  <a16:creationId xmlns:a16="http://schemas.microsoft.com/office/drawing/2014/main" id="{47D0E2E6-0FEA-4E70-B637-5DB99FF4DBC3}"/>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8">
              <a:extLst>
                <a:ext uri="{FF2B5EF4-FFF2-40B4-BE49-F238E27FC236}">
                  <a16:creationId xmlns:a16="http://schemas.microsoft.com/office/drawing/2014/main" id="{83CEEA3E-A717-446F-8CE6-36C16B6E041E}"/>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9">
              <a:extLst>
                <a:ext uri="{FF2B5EF4-FFF2-40B4-BE49-F238E27FC236}">
                  <a16:creationId xmlns:a16="http://schemas.microsoft.com/office/drawing/2014/main" id="{7E5B2821-620E-461D-A6F3-A68E58E392A3}"/>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0" name="直接连接符 10">
            <a:extLst>
              <a:ext uri="{FF2B5EF4-FFF2-40B4-BE49-F238E27FC236}">
                <a16:creationId xmlns:a16="http://schemas.microsoft.com/office/drawing/2014/main" id="{A636EE18-4CC1-4099-844A-A10D4F7CB1A8}"/>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1" name="图片 11">
            <a:extLst>
              <a:ext uri="{FF2B5EF4-FFF2-40B4-BE49-F238E27FC236}">
                <a16:creationId xmlns:a16="http://schemas.microsoft.com/office/drawing/2014/main" id="{8DA0ED55-BD94-4909-B2F6-A24DA4D1E2E4}"/>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47E86E29-362D-4C74-8C30-0CF665C19FBA}"/>
                  </a:ext>
                </a:extLst>
              </p:cNvPr>
              <p:cNvSpPr>
                <a:spLocks noGrp="1"/>
              </p:cNvSpPr>
              <p:nvPr>
                <p:ph idx="1"/>
              </p:nvPr>
            </p:nvSpPr>
            <p:spPr>
              <a:xfrm>
                <a:off x="4447114" y="806846"/>
                <a:ext cx="4494821" cy="3822302"/>
              </a:xfrm>
            </p:spPr>
            <p:txBody>
              <a:bodyPr/>
              <a:lstStyle/>
              <a:p>
                <a:pPr>
                  <a:buSzPct val="80000"/>
                  <a:buFont typeface="Wingdings" panose="05000000000000000000" pitchFamily="2" charset="2"/>
                  <a:buChar char="l"/>
                </a:pPr>
                <a:r>
                  <a:rPr lang="zh-CN" altLang="en-US" sz="1800" u="sng" dirty="0"/>
                  <a:t>数学表示</a:t>
                </a:r>
                <a:r>
                  <a:rPr lang="zh-CN" altLang="en-US" sz="1800" dirty="0"/>
                  <a:t>：</a:t>
                </a:r>
                <a14:m>
                  <m:oMath xmlns:m="http://schemas.openxmlformats.org/officeDocument/2006/math">
                    <m:sSup>
                      <m:sSupPr>
                        <m:ctrlPr>
                          <a:rPr lang="en-US" altLang="zh-CN" sz="1800" b="0" i="1" smtClean="0">
                            <a:solidFill>
                              <a:srgbClr val="FF0000"/>
                            </a:solidFill>
                            <a:latin typeface="Cambria Math" panose="02040503050406030204" pitchFamily="18" charset="0"/>
                          </a:rPr>
                        </m:ctrlPr>
                      </m:sSupPr>
                      <m:e>
                        <m:r>
                          <a:rPr lang="en-US" altLang="zh-CN" sz="1800" b="0" i="1" smtClean="0">
                            <a:solidFill>
                              <a:srgbClr val="FF0000"/>
                            </a:solidFill>
                            <a:latin typeface="Cambria Math" panose="02040503050406030204" pitchFamily="18" charset="0"/>
                          </a:rPr>
                          <m:t>𝑓</m:t>
                        </m:r>
                      </m:e>
                      <m:sup>
                        <m:r>
                          <a:rPr lang="en-US" altLang="zh-CN" sz="1800" b="0" i="1" smtClean="0">
                            <a:solidFill>
                              <a:srgbClr val="FF0000"/>
                            </a:solidFill>
                            <a:latin typeface="Cambria Math" panose="02040503050406030204" pitchFamily="18" charset="0"/>
                          </a:rPr>
                          <m:t>′</m:t>
                        </m:r>
                      </m:sup>
                    </m:sSup>
                    <m:d>
                      <m:dPr>
                        <m:ctrlPr>
                          <a:rPr lang="en-US" altLang="zh-CN" sz="1800" b="0" i="1" smtClean="0">
                            <a:solidFill>
                              <a:srgbClr val="FF0000"/>
                            </a:solidFill>
                            <a:latin typeface="Cambria Math" panose="02040503050406030204" pitchFamily="18" charset="0"/>
                          </a:rPr>
                        </m:ctrlPr>
                      </m:dPr>
                      <m:e>
                        <m:sSub>
                          <m:sSubPr>
                            <m:ctrlPr>
                              <a:rPr lang="en-US" altLang="zh-CN" sz="1800" b="0" i="1" smtClean="0">
                                <a:solidFill>
                                  <a:srgbClr val="FF0000"/>
                                </a:solidFill>
                                <a:latin typeface="Cambria Math" panose="02040503050406030204" pitchFamily="18" charset="0"/>
                              </a:rPr>
                            </m:ctrlPr>
                          </m:sSubPr>
                          <m:e>
                            <m:r>
                              <a:rPr lang="en-US" altLang="zh-CN" sz="1800" b="0" i="1" smtClean="0">
                                <a:solidFill>
                                  <a:srgbClr val="FF0000"/>
                                </a:solidFill>
                                <a:latin typeface="Cambria Math" panose="02040503050406030204" pitchFamily="18" charset="0"/>
                              </a:rPr>
                              <m:t>𝑘</m:t>
                            </m:r>
                          </m:e>
                          <m:sub>
                            <m:r>
                              <a:rPr lang="en-US" altLang="zh-CN" sz="1800" b="0" i="1" smtClean="0">
                                <a:solidFill>
                                  <a:srgbClr val="FF0000"/>
                                </a:solidFill>
                                <a:latin typeface="Cambria Math" panose="02040503050406030204" pitchFamily="18" charset="0"/>
                              </a:rPr>
                              <m:t>𝑔𝑜𝑙𝑑</m:t>
                            </m:r>
                          </m:sub>
                        </m:sSub>
                      </m:e>
                    </m:d>
                    <m:r>
                      <a:rPr lang="en-US" altLang="zh-CN" sz="1800" b="0" i="1" smtClean="0">
                        <a:solidFill>
                          <a:srgbClr val="FF0000"/>
                        </a:solidFill>
                        <a:latin typeface="Cambria Math" panose="02040503050406030204" pitchFamily="18" charset="0"/>
                      </a:rPr>
                      <m:t>=</m:t>
                    </m:r>
                    <m:sSub>
                      <m:sSubPr>
                        <m:ctrlPr>
                          <a:rPr lang="en-US" altLang="zh-CN" sz="1800" b="0" i="1" smtClean="0">
                            <a:solidFill>
                              <a:srgbClr val="FF0000"/>
                            </a:solidFill>
                            <a:latin typeface="Cambria Math" panose="02040503050406030204" pitchFamily="18" charset="0"/>
                          </a:rPr>
                        </m:ctrlPr>
                      </m:sSubPr>
                      <m:e>
                        <m:r>
                          <a:rPr lang="en-US" altLang="zh-CN" sz="1800" b="0" i="1" smtClean="0">
                            <a:solidFill>
                              <a:srgbClr val="FF0000"/>
                            </a:solidFill>
                            <a:latin typeface="Cambria Math" panose="02040503050406030204" pitchFamily="18" charset="0"/>
                          </a:rPr>
                          <m:t>𝑔</m:t>
                        </m:r>
                      </m:e>
                      <m:sub>
                        <m:r>
                          <a:rPr lang="en-US" altLang="zh-CN" sz="1800" b="0" i="1" smtClean="0">
                            <a:solidFill>
                              <a:srgbClr val="FF0000"/>
                            </a:solidFill>
                            <a:latin typeface="Cambria Math" panose="02040503050406030204" pitchFamily="18" charset="0"/>
                          </a:rPr>
                          <m:t>𝑁</m:t>
                        </m:r>
                      </m:sub>
                    </m:sSub>
                    <m:r>
                      <a:rPr lang="en-US" altLang="zh-CN" sz="1800" b="0" i="1" smtClean="0">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𝛿</m:t>
                    </m:r>
                  </m:oMath>
                </a14:m>
                <a:endParaRPr lang="en-US" altLang="zh-CN" sz="1800" dirty="0"/>
              </a:p>
              <a:p>
                <a:pPr marL="342900" lvl="1" indent="-342900">
                  <a:buSzPct val="80000"/>
                  <a:buFont typeface="Wingdings" panose="05000000000000000000" pitchFamily="2" charset="2"/>
                  <a:buChar char="l"/>
                </a:pPr>
                <a:r>
                  <a:rPr lang="zh-CN" altLang="en-US" dirty="0"/>
                  <a:t>该式即为</a:t>
                </a:r>
                <a:r>
                  <a:rPr lang="zh-CN" altLang="en-US" dirty="0">
                    <a:solidFill>
                      <a:srgbClr val="0070C0"/>
                    </a:solidFill>
                  </a:rPr>
                  <a:t>资本的黄金律水平应该满足的经济学条件：</a:t>
                </a:r>
                <a:r>
                  <a:rPr lang="zh-CN" altLang="en-US" dirty="0"/>
                  <a:t>若使稳态人均消费达到最大，稳态人均资本的选择应使资本的边际产量等于劳动增长率加上折旧率</a:t>
                </a:r>
                <a:endParaRPr lang="en-US" altLang="zh-CN" sz="1800" dirty="0"/>
              </a:p>
              <a:p>
                <a:pPr>
                  <a:buSzPct val="80000"/>
                  <a:buFont typeface="Wingdings" panose="05000000000000000000" pitchFamily="2" charset="2"/>
                  <a:buChar char="l"/>
                </a:pPr>
                <a:r>
                  <a:rPr lang="zh-CN" altLang="en-US" sz="1800" dirty="0"/>
                  <a:t>在图</a:t>
                </a:r>
                <a:r>
                  <a:rPr lang="en-US" altLang="zh-CN" sz="1800" dirty="0"/>
                  <a:t>16-12</a:t>
                </a:r>
                <a:r>
                  <a:rPr lang="zh-CN" altLang="en-US" sz="1800" dirty="0"/>
                  <a:t>中，三个储蓄率</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𝑠</m:t>
                        </m:r>
                      </m:e>
                      <m:sub>
                        <m:r>
                          <a:rPr lang="en-US" altLang="zh-CN" sz="1800" b="0" i="1" smtClean="0">
                            <a:latin typeface="Cambria Math" panose="02040503050406030204" pitchFamily="18" charset="0"/>
                          </a:rPr>
                          <m:t>1</m:t>
                        </m:r>
                      </m:sub>
                    </m:sSub>
                  </m:oMath>
                </a14:m>
                <a:r>
                  <a:rPr lang="en-US" altLang="zh-CN" sz="1800" dirty="0"/>
                  <a:t>, </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𝑠</m:t>
                        </m:r>
                      </m:e>
                      <m:sub>
                        <m:r>
                          <a:rPr lang="en-US" altLang="zh-CN" sz="1800" b="0" i="1" smtClean="0">
                            <a:latin typeface="Cambria Math" panose="02040503050406030204" pitchFamily="18" charset="0"/>
                          </a:rPr>
                          <m:t>2</m:t>
                        </m:r>
                      </m:sub>
                    </m:sSub>
                  </m:oMath>
                </a14:m>
                <a:r>
                  <a:rPr lang="en-US" altLang="zh-CN" sz="1800" dirty="0"/>
                  <a:t> </a:t>
                </a:r>
                <a:r>
                  <a:rPr lang="zh-CN" altLang="en-US" sz="1800" dirty="0"/>
                  <a:t>和</a:t>
                </a:r>
                <a:r>
                  <a:rPr lang="en-US" altLang="zh-CN" sz="1800" dirty="0"/>
                  <a:t> </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𝑠</m:t>
                        </m:r>
                      </m:e>
                      <m:sub>
                        <m:r>
                          <a:rPr lang="en-US" altLang="zh-CN" sz="1800" b="0" i="1" smtClean="0">
                            <a:latin typeface="Cambria Math" panose="02040503050406030204" pitchFamily="18" charset="0"/>
                          </a:rPr>
                          <m:t>𝑔𝑜𝑙𝑑</m:t>
                        </m:r>
                      </m:sub>
                    </m:sSub>
                  </m:oMath>
                </a14:m>
                <a:r>
                  <a:rPr lang="zh-CN" altLang="en-US" sz="1800" dirty="0"/>
                  <a:t>对应三个稳态人均资本</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𝑘</m:t>
                        </m:r>
                      </m:e>
                      <m:sub>
                        <m:r>
                          <a:rPr lang="en-US" altLang="zh-CN" sz="1800" b="0" i="1" smtClean="0">
                            <a:latin typeface="Cambria Math" panose="02040503050406030204" pitchFamily="18" charset="0"/>
                          </a:rPr>
                          <m:t>1</m:t>
                        </m:r>
                      </m:sub>
                    </m:sSub>
                  </m:oMath>
                </a14:m>
                <a:r>
                  <a:rPr lang="en-US" altLang="zh-CN" sz="1800" dirty="0"/>
                  <a:t>, </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𝑘</m:t>
                        </m:r>
                      </m:e>
                      <m:sub>
                        <m:r>
                          <a:rPr lang="en-US" altLang="zh-CN" sz="1800" b="0" i="1" smtClean="0">
                            <a:latin typeface="Cambria Math" panose="02040503050406030204" pitchFamily="18" charset="0"/>
                          </a:rPr>
                          <m:t>2</m:t>
                        </m:r>
                      </m:sub>
                    </m:sSub>
                  </m:oMath>
                </a14:m>
                <a:r>
                  <a:rPr lang="zh-CN" altLang="en-US" sz="1800" dirty="0"/>
                  <a:t>和</a:t>
                </a:r>
                <a:r>
                  <a:rPr lang="en-US" altLang="zh-CN" sz="1800" dirty="0"/>
                  <a:t> </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𝑘</m:t>
                        </m:r>
                      </m:e>
                      <m:sub>
                        <m:r>
                          <a:rPr lang="en-US" altLang="zh-CN" sz="1800" b="0" i="1" smtClean="0">
                            <a:latin typeface="Cambria Math" panose="02040503050406030204" pitchFamily="18" charset="0"/>
                          </a:rPr>
                          <m:t>𝑔𝑜𝑙𝑑</m:t>
                        </m:r>
                      </m:sub>
                    </m:sSub>
                  </m:oMath>
                </a14:m>
                <a:endParaRPr lang="en-US" altLang="zh-CN" sz="1800" dirty="0"/>
              </a:p>
              <a:p>
                <a:pPr>
                  <a:buSzPct val="80000"/>
                  <a:buFont typeface="Wingdings" panose="05000000000000000000" pitchFamily="2" charset="2"/>
                  <a:buChar char="l"/>
                </a:pPr>
                <a:r>
                  <a:rPr lang="zh-CN" altLang="en-US" sz="1800" u="sng" dirty="0"/>
                  <a:t>图形表示</a:t>
                </a:r>
                <a:r>
                  <a:rPr lang="zh-CN" altLang="en-US" sz="1800" dirty="0"/>
                  <a:t>：</a:t>
                </a:r>
                <a:r>
                  <a:rPr lang="en-US" altLang="zh-CN" sz="1800" dirty="0"/>
                  <a:t> </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𝑘</m:t>
                        </m:r>
                      </m:e>
                      <m:sub>
                        <m:r>
                          <a:rPr lang="en-US" altLang="zh-CN" sz="1800" b="0" i="1" smtClean="0">
                            <a:latin typeface="Cambria Math" panose="02040503050406030204" pitchFamily="18" charset="0"/>
                          </a:rPr>
                          <m:t>𝑔𝑜𝑙𝑑</m:t>
                        </m:r>
                      </m:sub>
                    </m:sSub>
                  </m:oMath>
                </a14:m>
                <a:r>
                  <a:rPr lang="zh-CN" altLang="en-US" sz="1800" dirty="0"/>
                  <a:t>所对应的稳态人均消费为最大值，</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𝑘</m:t>
                        </m:r>
                      </m:e>
                      <m:sub>
                        <m:r>
                          <a:rPr lang="en-US" altLang="zh-CN" sz="1800" i="1">
                            <a:latin typeface="Cambria Math" panose="02040503050406030204" pitchFamily="18" charset="0"/>
                          </a:rPr>
                          <m:t>𝑔𝑜𝑙𝑑</m:t>
                        </m:r>
                      </m:sub>
                    </m:sSub>
                  </m:oMath>
                </a14:m>
                <a:r>
                  <a:rPr lang="zh-CN" altLang="en-US" sz="1800" dirty="0"/>
                  <a:t>被称为资本的黄金律水平</a:t>
                </a:r>
                <a:endParaRPr lang="en-US" altLang="zh-CN" sz="1800" dirty="0"/>
              </a:p>
              <a:p>
                <a:pPr>
                  <a:buSzPct val="80000"/>
                  <a:buFont typeface="Wingdings" panose="05000000000000000000" pitchFamily="2" charset="2"/>
                  <a:buChar char="l"/>
                </a:pPr>
                <a:r>
                  <a:rPr lang="zh-CN" altLang="en-US" sz="1800" dirty="0"/>
                  <a:t>在</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𝑘</m:t>
                        </m:r>
                      </m:e>
                      <m:sub>
                        <m:r>
                          <a:rPr lang="en-US" altLang="zh-CN" sz="1800" i="1">
                            <a:latin typeface="Cambria Math" panose="02040503050406030204" pitchFamily="18" charset="0"/>
                          </a:rPr>
                          <m:t>𝑔𝑜𝑙𝑑</m:t>
                        </m:r>
                      </m:sub>
                    </m:sSub>
                  </m:oMath>
                </a14:m>
                <a:r>
                  <a:rPr lang="zh-CN" altLang="en-US" sz="1800" dirty="0"/>
                  <a:t>处，曲线</a:t>
                </a:r>
                <a14:m>
                  <m:oMath xmlns:m="http://schemas.openxmlformats.org/officeDocument/2006/math">
                    <m:r>
                      <a:rPr lang="en-US" altLang="zh-CN" sz="1800" b="0" i="1" smtClean="0">
                        <a:latin typeface="Cambria Math" panose="02040503050406030204" pitchFamily="18" charset="0"/>
                      </a:rPr>
                      <m:t>𝑓</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𝑘</m:t>
                    </m:r>
                    <m:r>
                      <a:rPr lang="en-US" altLang="zh-CN" sz="1800" b="0" i="1" smtClean="0">
                        <a:latin typeface="Cambria Math" panose="02040503050406030204" pitchFamily="18" charset="0"/>
                      </a:rPr>
                      <m:t>)</m:t>
                    </m:r>
                  </m:oMath>
                </a14:m>
                <a:r>
                  <a:rPr lang="zh-CN" altLang="en-US" sz="1800" dirty="0"/>
                  <a:t>的切线</a:t>
                </a:r>
                <a14:m>
                  <m:oMath xmlns:m="http://schemas.openxmlformats.org/officeDocument/2006/math">
                    <m:r>
                      <a:rPr lang="en-US" altLang="zh-CN" sz="1800" b="0" i="1" smtClean="0">
                        <a:latin typeface="Cambria Math" panose="02040503050406030204" pitchFamily="18" charset="0"/>
                      </a:rPr>
                      <m:t>𝑙</m:t>
                    </m:r>
                  </m:oMath>
                </a14:m>
                <a:r>
                  <a:rPr lang="zh-CN" altLang="en-US" sz="1800" dirty="0"/>
                  <a:t>与直线</a:t>
                </a:r>
                <a14:m>
                  <m:oMath xmlns:m="http://schemas.openxmlformats.org/officeDocument/2006/math">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𝑔</m:t>
                            </m:r>
                          </m:e>
                          <m:sub>
                            <m:r>
                              <a:rPr lang="en-US" altLang="zh-CN" sz="1800" b="0" i="1" smtClean="0">
                                <a:latin typeface="Cambria Math" panose="02040503050406030204" pitchFamily="18" charset="0"/>
                              </a:rPr>
                              <m:t>𝑁</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𝛿</m:t>
                        </m:r>
                      </m:e>
                    </m:d>
                    <m:r>
                      <a:rPr lang="en-US" altLang="zh-CN" sz="1800" b="0" i="1" smtClean="0">
                        <a:latin typeface="Cambria Math" panose="02040503050406030204" pitchFamily="18" charset="0"/>
                      </a:rPr>
                      <m:t>𝑘</m:t>
                    </m:r>
                  </m:oMath>
                </a14:m>
                <a:r>
                  <a:rPr lang="zh-CN" altLang="en-US" sz="1800" dirty="0"/>
                  <a:t>平行</a:t>
                </a:r>
                <a:endParaRPr lang="en-US" altLang="zh-CN" sz="1800" dirty="0"/>
              </a:p>
            </p:txBody>
          </p:sp>
        </mc:Choice>
        <mc:Fallback xmlns="">
          <p:sp>
            <p:nvSpPr>
              <p:cNvPr id="12" name="Content Placeholder 2">
                <a:extLst>
                  <a:ext uri="{FF2B5EF4-FFF2-40B4-BE49-F238E27FC236}">
                    <a16:creationId xmlns:a16="http://schemas.microsoft.com/office/drawing/2014/main" id="{47E86E29-362D-4C74-8C30-0CF665C19FBA}"/>
                  </a:ext>
                </a:extLst>
              </p:cNvPr>
              <p:cNvSpPr>
                <a:spLocks noGrp="1" noRot="1" noChangeAspect="1" noMove="1" noResize="1" noEditPoints="1" noAdjustHandles="1" noChangeArrowheads="1" noChangeShapeType="1" noTextEdit="1"/>
              </p:cNvSpPr>
              <p:nvPr>
                <p:ph idx="1"/>
              </p:nvPr>
            </p:nvSpPr>
            <p:spPr>
              <a:xfrm>
                <a:off x="4447114" y="806846"/>
                <a:ext cx="4494821" cy="3822302"/>
              </a:xfrm>
              <a:blipFill>
                <a:blip r:embed="rId3"/>
                <a:stretch>
                  <a:fillRect l="-271" t="-797" b="-271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933C7840-760F-416D-8A8B-3579FDDADFE7}"/>
              </a:ext>
            </a:extLst>
          </p:cNvPr>
          <p:cNvPicPr>
            <a:picLocks noChangeAspect="1"/>
          </p:cNvPicPr>
          <p:nvPr/>
        </p:nvPicPr>
        <p:blipFill>
          <a:blip r:embed="rId4"/>
          <a:stretch>
            <a:fillRect/>
          </a:stretch>
        </p:blipFill>
        <p:spPr>
          <a:xfrm>
            <a:off x="76200" y="1258102"/>
            <a:ext cx="4353981" cy="3200400"/>
          </a:xfrm>
          <a:prstGeom prst="rect">
            <a:avLst/>
          </a:prstGeom>
        </p:spPr>
      </p:pic>
    </p:spTree>
    <p:extLst>
      <p:ext uri="{BB962C8B-B14F-4D97-AF65-F5344CB8AC3E}">
        <p14:creationId xmlns:p14="http://schemas.microsoft.com/office/powerpoint/2010/main" val="30868599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2EB81D0-625D-4B0C-AD50-4F3A56948F08}"/>
              </a:ext>
            </a:extLst>
          </p:cNvPr>
          <p:cNvSpPr txBox="1">
            <a:spLocks/>
          </p:cNvSpPr>
          <p:nvPr/>
        </p:nvSpPr>
        <p:spPr>
          <a:xfrm>
            <a:off x="533400" y="297418"/>
            <a:ext cx="3633960" cy="369332"/>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a:lstStyle>
          <a:p>
            <a:pPr algn="l"/>
            <a:r>
              <a:rPr lang="zh-CN" altLang="en-US" sz="1800" b="0" dirty="0">
                <a:solidFill>
                  <a:srgbClr val="6B748A"/>
                </a:solidFill>
                <a:latin typeface="微软雅黑" panose="020B0503020204020204" pitchFamily="34" charset="-122"/>
                <a:ea typeface="微软雅黑" panose="020B0503020204020204" pitchFamily="34" charset="-122"/>
              </a:rPr>
              <a:t>资本的黄金律水平</a:t>
            </a:r>
            <a:r>
              <a:rPr lang="en-US" altLang="zh-CN" sz="1800" b="0" dirty="0">
                <a:solidFill>
                  <a:srgbClr val="6B748A"/>
                </a:solidFill>
                <a:latin typeface="微软雅黑" panose="020B0503020204020204" pitchFamily="34" charset="-122"/>
                <a:ea typeface="微软雅黑" panose="020B0503020204020204" pitchFamily="34" charset="-122"/>
              </a:rPr>
              <a:t>——</a:t>
            </a:r>
            <a:r>
              <a:rPr lang="zh-CN" altLang="en-US" sz="1800" b="0" dirty="0">
                <a:solidFill>
                  <a:srgbClr val="6B748A"/>
                </a:solidFill>
                <a:latin typeface="微软雅黑" panose="020B0503020204020204" pitchFamily="34" charset="-122"/>
                <a:ea typeface="微软雅黑" panose="020B0503020204020204" pitchFamily="34" charset="-122"/>
              </a:rPr>
              <a:t>练习题</a:t>
            </a:r>
            <a:endParaRPr lang="en-US" sz="1800" b="0" dirty="0">
              <a:solidFill>
                <a:srgbClr val="6B748A"/>
              </a:solidFill>
              <a:latin typeface="微软雅黑" panose="020B0503020204020204" pitchFamily="34" charset="-122"/>
              <a:ea typeface="微软雅黑" panose="020B0503020204020204" pitchFamily="34" charset="-122"/>
              <a:cs typeface="+mn-cs"/>
            </a:endParaRPr>
          </a:p>
        </p:txBody>
      </p:sp>
      <p:grpSp>
        <p:nvGrpSpPr>
          <p:cNvPr id="5" name="组合 5">
            <a:extLst>
              <a:ext uri="{FF2B5EF4-FFF2-40B4-BE49-F238E27FC236}">
                <a16:creationId xmlns:a16="http://schemas.microsoft.com/office/drawing/2014/main" id="{28028BD7-1CA9-40DD-8737-D4F6C280AA14}"/>
              </a:ext>
            </a:extLst>
          </p:cNvPr>
          <p:cNvGrpSpPr/>
          <p:nvPr/>
        </p:nvGrpSpPr>
        <p:grpSpPr>
          <a:xfrm>
            <a:off x="239334" y="290253"/>
            <a:ext cx="229174" cy="330963"/>
            <a:chOff x="362743" y="188119"/>
            <a:chExt cx="348993" cy="504000"/>
          </a:xfrm>
          <a:solidFill>
            <a:srgbClr val="6B748A"/>
          </a:solidFill>
        </p:grpSpPr>
        <p:sp>
          <p:nvSpPr>
            <p:cNvPr id="6" name="矩形: 圆角 6">
              <a:extLst>
                <a:ext uri="{FF2B5EF4-FFF2-40B4-BE49-F238E27FC236}">
                  <a16:creationId xmlns:a16="http://schemas.microsoft.com/office/drawing/2014/main" id="{0C755E6F-BCD3-4D4A-A2D8-4663333E2DB2}"/>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7" name="矩形: 圆角 7">
              <a:extLst>
                <a:ext uri="{FF2B5EF4-FFF2-40B4-BE49-F238E27FC236}">
                  <a16:creationId xmlns:a16="http://schemas.microsoft.com/office/drawing/2014/main" id="{00C14644-3FF2-4479-BB8D-F887FAEFB7B9}"/>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8">
              <a:extLst>
                <a:ext uri="{FF2B5EF4-FFF2-40B4-BE49-F238E27FC236}">
                  <a16:creationId xmlns:a16="http://schemas.microsoft.com/office/drawing/2014/main" id="{E8CEBCA9-62C4-417F-9328-F90CE614D2AE}"/>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9">
              <a:extLst>
                <a:ext uri="{FF2B5EF4-FFF2-40B4-BE49-F238E27FC236}">
                  <a16:creationId xmlns:a16="http://schemas.microsoft.com/office/drawing/2014/main" id="{1B6815DE-61D3-430F-9420-A65084AD156D}"/>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0" name="直接连接符 10">
            <a:extLst>
              <a:ext uri="{FF2B5EF4-FFF2-40B4-BE49-F238E27FC236}">
                <a16:creationId xmlns:a16="http://schemas.microsoft.com/office/drawing/2014/main" id="{0CDC1D67-E817-45EE-9D54-FF216161172A}"/>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1" name="图片 11">
            <a:extLst>
              <a:ext uri="{FF2B5EF4-FFF2-40B4-BE49-F238E27FC236}">
                <a16:creationId xmlns:a16="http://schemas.microsoft.com/office/drawing/2014/main" id="{A934A31C-0F63-490E-929C-54FDA45F07B8}"/>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6B4BFBD5-A7B1-4CC0-8E01-41F7DF9CED05}"/>
                  </a:ext>
                </a:extLst>
              </p:cNvPr>
              <p:cNvSpPr>
                <a:spLocks noGrp="1"/>
              </p:cNvSpPr>
              <p:nvPr>
                <p:ph idx="1"/>
              </p:nvPr>
            </p:nvSpPr>
            <p:spPr>
              <a:xfrm>
                <a:off x="457200" y="895987"/>
                <a:ext cx="8229600" cy="3482517"/>
              </a:xfrm>
            </p:spPr>
            <p:txBody>
              <a:bodyPr/>
              <a:lstStyle/>
              <a:p>
                <a:pPr>
                  <a:lnSpc>
                    <a:spcPct val="120000"/>
                  </a:lnSpc>
                  <a:buSzPct val="80000"/>
                  <a:buFont typeface="Wingdings" panose="05000000000000000000" pitchFamily="2" charset="2"/>
                  <a:buChar char="l"/>
                </a:pPr>
                <a:r>
                  <a:rPr lang="zh-CN" altLang="en-US" sz="1800" dirty="0"/>
                  <a:t>在不考率技术进步的新古典经济增长模型中，人均生产函数为</a:t>
                </a:r>
                <a14:m>
                  <m:oMath xmlns:m="http://schemas.openxmlformats.org/officeDocument/2006/math">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𝑘</m:t>
                        </m:r>
                      </m:e>
                    </m:d>
                    <m:r>
                      <a:rPr lang="en-US" altLang="zh-CN" sz="1800" b="0" i="1" smtClean="0">
                        <a:latin typeface="Cambria Math" panose="02040503050406030204" pitchFamily="18" charset="0"/>
                      </a:rPr>
                      <m:t>=2</m:t>
                    </m:r>
                    <m:r>
                      <a:rPr lang="en-US" altLang="zh-CN" sz="1800" b="0" i="1" smtClean="0">
                        <a:latin typeface="Cambria Math" panose="02040503050406030204" pitchFamily="18" charset="0"/>
                      </a:rPr>
                      <m:t>𝑘</m:t>
                    </m:r>
                    <m:r>
                      <a:rPr lang="en-US" altLang="zh-CN" sz="1800" b="0" i="1" smtClean="0">
                        <a:latin typeface="Cambria Math" panose="02040503050406030204" pitchFamily="18" charset="0"/>
                      </a:rPr>
                      <m:t>−0.5</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𝑘</m:t>
                        </m:r>
                      </m:e>
                      <m:sup>
                        <m:r>
                          <a:rPr lang="en-US" altLang="zh-CN" sz="1800" b="0" i="1" smtClean="0">
                            <a:latin typeface="Cambria Math" panose="02040503050406030204" pitchFamily="18" charset="0"/>
                          </a:rPr>
                          <m:t>2</m:t>
                        </m:r>
                      </m:sup>
                    </m:sSup>
                  </m:oMath>
                </a14:m>
                <a:r>
                  <a:rPr lang="zh-CN" altLang="en-US" sz="1800" dirty="0"/>
                  <a:t>，劳动力增长率为</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𝑔</m:t>
                        </m:r>
                      </m:e>
                      <m:sub>
                        <m:r>
                          <a:rPr lang="en-US" altLang="zh-CN" sz="1800" b="0" i="1" smtClean="0">
                            <a:latin typeface="Cambria Math" panose="02040503050406030204" pitchFamily="18" charset="0"/>
                          </a:rPr>
                          <m:t>𝑁</m:t>
                        </m:r>
                      </m:sub>
                    </m:sSub>
                    <m:r>
                      <a:rPr lang="en-US" altLang="zh-CN" sz="1800" b="0" i="1" smtClean="0">
                        <a:latin typeface="Cambria Math" panose="02040503050406030204" pitchFamily="18" charset="0"/>
                      </a:rPr>
                      <m:t>=0.03</m:t>
                    </m:r>
                  </m:oMath>
                </a14:m>
                <a:r>
                  <a:rPr lang="zh-CN" altLang="en-US" sz="1800" dirty="0"/>
                  <a:t>，折旧率为</a:t>
                </a:r>
                <a14:m>
                  <m:oMath xmlns:m="http://schemas.openxmlformats.org/officeDocument/2006/math">
                    <m:r>
                      <a:rPr lang="en-US" altLang="zh-CN" sz="1800" b="0" i="1" smtClean="0">
                        <a:latin typeface="Cambria Math" panose="02040503050406030204" pitchFamily="18" charset="0"/>
                      </a:rPr>
                      <m:t>𝛿</m:t>
                    </m:r>
                    <m:r>
                      <a:rPr lang="en-US" altLang="zh-CN" sz="1800" b="0" i="1" smtClean="0">
                        <a:latin typeface="Cambria Math" panose="02040503050406030204" pitchFamily="18" charset="0"/>
                      </a:rPr>
                      <m:t>=0.02</m:t>
                    </m:r>
                    <m:r>
                      <a:rPr lang="zh-CN" altLang="en-US" sz="1800" i="1">
                        <a:latin typeface="Cambria Math" panose="02040503050406030204" pitchFamily="18" charset="0"/>
                      </a:rPr>
                      <m:t>，</m:t>
                    </m:r>
                  </m:oMath>
                </a14:m>
                <a:r>
                  <a:rPr lang="zh-CN" altLang="en-US" sz="1800" dirty="0"/>
                  <a:t>求与黄金律相对应的人均资本量</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𝑘</m:t>
                        </m:r>
                      </m:e>
                      <m:sub>
                        <m:r>
                          <a:rPr lang="en-US" altLang="zh-CN" sz="1800" b="0" i="1" smtClean="0">
                            <a:latin typeface="Cambria Math" panose="02040503050406030204" pitchFamily="18" charset="0"/>
                          </a:rPr>
                          <m:t>𝑔𝑜𝑙𝑑</m:t>
                        </m:r>
                      </m:sub>
                    </m:sSub>
                  </m:oMath>
                </a14:m>
                <a:r>
                  <a:rPr lang="zh-CN" altLang="en-US" sz="1800" dirty="0"/>
                  <a:t>、储蓄率</a:t>
                </a:r>
                <a14:m>
                  <m:oMath xmlns:m="http://schemas.openxmlformats.org/officeDocument/2006/math">
                    <m:r>
                      <a:rPr lang="en-US" altLang="zh-CN" sz="1800" b="0" i="1" smtClean="0">
                        <a:latin typeface="Cambria Math" panose="02040503050406030204" pitchFamily="18" charset="0"/>
                      </a:rPr>
                      <m:t>𝑠</m:t>
                    </m:r>
                  </m:oMath>
                </a14:m>
                <a:r>
                  <a:rPr lang="zh-CN" altLang="en-US" sz="1800" dirty="0"/>
                  <a:t>、以及人均消费量</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𝑐</m:t>
                        </m:r>
                      </m:e>
                      <m:sub>
                        <m:r>
                          <a:rPr lang="en-US" altLang="zh-CN" sz="1800" b="0" i="1" smtClean="0">
                            <a:latin typeface="Cambria Math" panose="02040503050406030204" pitchFamily="18" charset="0"/>
                          </a:rPr>
                          <m:t>𝑔𝑜𝑙𝑑</m:t>
                        </m:r>
                      </m:sub>
                    </m:sSub>
                  </m:oMath>
                </a14:m>
                <a:r>
                  <a:rPr lang="zh-CN" altLang="en-US" sz="1800" dirty="0"/>
                  <a:t>，并画出图示。</a:t>
                </a:r>
                <a:endParaRPr lang="en-US" altLang="zh-CN" sz="1800" dirty="0"/>
              </a:p>
              <a:p>
                <a:pPr>
                  <a:lnSpc>
                    <a:spcPct val="120000"/>
                  </a:lnSpc>
                  <a:buSzPct val="80000"/>
                  <a:buFont typeface="Wingdings" panose="05000000000000000000" pitchFamily="2" charset="2"/>
                  <a:buChar char="l"/>
                </a:pPr>
                <a:r>
                  <a:rPr lang="zh-CN" altLang="en-US" sz="1800" dirty="0"/>
                  <a:t>解答</a:t>
                </a:r>
                <a:endParaRPr lang="en-US" altLang="zh-CN" sz="1800" dirty="0"/>
              </a:p>
              <a:p>
                <a:pPr>
                  <a:lnSpc>
                    <a:spcPct val="120000"/>
                  </a:lnSpc>
                  <a:buSzPct val="80000"/>
                  <a:buFont typeface="Wingdings" panose="05000000000000000000" pitchFamily="2" charset="2"/>
                  <a:buChar char="l"/>
                </a:pPr>
                <a:r>
                  <a:rPr lang="zh-CN" altLang="en-US" sz="1800" dirty="0"/>
                  <a:t>根据资本的黄金律应满足的经济学条件 </a:t>
                </a:r>
                <a14:m>
                  <m:oMath xmlns:m="http://schemas.openxmlformats.org/officeDocument/2006/math">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𝑓</m:t>
                        </m:r>
                      </m:e>
                      <m:sup>
                        <m:r>
                          <a:rPr lang="en-US" altLang="zh-CN" sz="1800" b="0" i="1" smtClean="0">
                            <a:latin typeface="Cambria Math" panose="02040503050406030204" pitchFamily="18" charset="0"/>
                          </a:rPr>
                          <m:t>′</m:t>
                        </m:r>
                      </m:sup>
                    </m:sSup>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𝑘</m:t>
                            </m:r>
                          </m:e>
                          <m:sub>
                            <m:r>
                              <a:rPr lang="en-US" altLang="zh-CN" sz="1800" b="0" i="1" smtClean="0">
                                <a:latin typeface="Cambria Math" panose="02040503050406030204" pitchFamily="18" charset="0"/>
                              </a:rPr>
                              <m:t>𝑔𝑜𝑙𝑑</m:t>
                            </m:r>
                          </m:sub>
                        </m:sSub>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𝑔</m:t>
                        </m:r>
                      </m:e>
                      <m:sub>
                        <m:r>
                          <a:rPr lang="en-US" altLang="zh-CN" sz="1800" b="0" i="1" smtClean="0">
                            <a:latin typeface="Cambria Math" panose="02040503050406030204" pitchFamily="18" charset="0"/>
                          </a:rPr>
                          <m:t>𝑁</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𝛿</m:t>
                    </m:r>
                  </m:oMath>
                </a14:m>
                <a:r>
                  <a:rPr lang="en-US" altLang="zh-CN" sz="1800" dirty="0"/>
                  <a:t>, </a:t>
                </a:r>
                <a:r>
                  <a:rPr lang="zh-CN" altLang="en-US" sz="1800" dirty="0"/>
                  <a:t>求解 </a:t>
                </a:r>
                <a14:m>
                  <m:oMath xmlns:m="http://schemas.openxmlformats.org/officeDocument/2006/math">
                    <m:r>
                      <a:rPr lang="en-US" altLang="zh-CN" sz="1800" b="0" i="1" smtClean="0">
                        <a:latin typeface="Cambria Math" panose="02040503050406030204" pitchFamily="18" charset="0"/>
                      </a:rPr>
                      <m:t>2−</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𝑘</m:t>
                        </m:r>
                      </m:e>
                      <m:sub>
                        <m:r>
                          <a:rPr lang="en-US" altLang="zh-CN" sz="1800" b="0" i="1" smtClean="0">
                            <a:latin typeface="Cambria Math" panose="02040503050406030204" pitchFamily="18" charset="0"/>
                          </a:rPr>
                          <m:t>𝑔𝑜𝑙𝑑</m:t>
                        </m:r>
                      </m:sub>
                    </m:sSub>
                    <m:r>
                      <a:rPr lang="en-US" altLang="zh-CN" sz="1800" b="0" i="1" smtClean="0">
                        <a:latin typeface="Cambria Math" panose="02040503050406030204" pitchFamily="18" charset="0"/>
                      </a:rPr>
                      <m:t>=0.05</m:t>
                    </m:r>
                  </m:oMath>
                </a14:m>
                <a:r>
                  <a:rPr lang="zh-CN" altLang="en-US" sz="1800" dirty="0"/>
                  <a:t> 得到 </a:t>
                </a:r>
                <a14:m>
                  <m:oMath xmlns:m="http://schemas.openxmlformats.org/officeDocument/2006/math">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𝑘</m:t>
                        </m:r>
                      </m:e>
                      <m:sub>
                        <m:r>
                          <a:rPr lang="en-US" altLang="zh-CN" sz="1800" b="0" i="1" dirty="0" smtClean="0">
                            <a:latin typeface="Cambria Math" panose="02040503050406030204" pitchFamily="18" charset="0"/>
                          </a:rPr>
                          <m:t>𝑔𝑜𝑙𝑑</m:t>
                        </m:r>
                      </m:sub>
                    </m:sSub>
                    <m:r>
                      <a:rPr lang="en-US" altLang="zh-CN" sz="1800" b="0" i="1" dirty="0" smtClean="0">
                        <a:latin typeface="Cambria Math" panose="02040503050406030204" pitchFamily="18" charset="0"/>
                      </a:rPr>
                      <m:t>=</m:t>
                    </m:r>
                  </m:oMath>
                </a14:m>
                <a:r>
                  <a:rPr lang="en-US" altLang="zh-CN" sz="1800" dirty="0"/>
                  <a:t>1.95</a:t>
                </a:r>
              </a:p>
              <a:p>
                <a:pPr>
                  <a:lnSpc>
                    <a:spcPct val="120000"/>
                  </a:lnSpc>
                  <a:buSzPct val="80000"/>
                  <a:buFont typeface="Wingdings" panose="05000000000000000000" pitchFamily="2" charset="2"/>
                  <a:buChar char="l"/>
                </a:pPr>
                <a:r>
                  <a:rPr lang="zh-CN" altLang="en-US" sz="1800" dirty="0"/>
                  <a:t>根据模型的稳态条件 </a:t>
                </a:r>
                <a14:m>
                  <m:oMath xmlns:m="http://schemas.openxmlformats.org/officeDocument/2006/math">
                    <m:r>
                      <a:rPr lang="en-US" altLang="zh-CN" sz="1800" b="0" i="1" smtClean="0">
                        <a:latin typeface="Cambria Math" panose="02040503050406030204" pitchFamily="18" charset="0"/>
                      </a:rPr>
                      <m:t>𝑠𝑓</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𝑘</m:t>
                            </m:r>
                          </m:e>
                          <m:sub>
                            <m:r>
                              <a:rPr lang="en-US" altLang="zh-CN" sz="1800" b="0" i="1" smtClean="0">
                                <a:latin typeface="Cambria Math" panose="02040503050406030204" pitchFamily="18" charset="0"/>
                              </a:rPr>
                              <m:t>𝑔𝑜𝑙𝑑</m:t>
                            </m:r>
                          </m:sub>
                        </m:sSub>
                      </m:e>
                    </m:d>
                    <m:r>
                      <a:rPr lang="en-US" altLang="zh-CN" sz="1800" b="0" i="1" smtClean="0">
                        <a:latin typeface="Cambria Math" panose="02040503050406030204" pitchFamily="18" charset="0"/>
                      </a:rPr>
                      <m:t>=</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𝑔</m:t>
                            </m:r>
                          </m:e>
                          <m:sub>
                            <m:r>
                              <a:rPr lang="en-US" altLang="zh-CN" sz="1800" b="0" i="1" smtClean="0">
                                <a:latin typeface="Cambria Math" panose="02040503050406030204" pitchFamily="18" charset="0"/>
                              </a:rPr>
                              <m:t>𝑁</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𝛿</m:t>
                        </m:r>
                      </m:e>
                    </m:d>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𝑘</m:t>
                        </m:r>
                      </m:e>
                      <m:sub>
                        <m:r>
                          <a:rPr lang="en-US" altLang="zh-CN" sz="1800" b="0" i="1" smtClean="0">
                            <a:latin typeface="Cambria Math" panose="02040503050406030204" pitchFamily="18" charset="0"/>
                          </a:rPr>
                          <m:t>𝑔𝑜𝑙𝑑</m:t>
                        </m:r>
                      </m:sub>
                    </m:sSub>
                  </m:oMath>
                </a14:m>
                <a:r>
                  <a:rPr lang="zh-CN" altLang="en-US" sz="1800" dirty="0"/>
                  <a:t>，求得实现资本的黄金律水平的储蓄率为 </a:t>
                </a:r>
                <a14:m>
                  <m:oMath xmlns:m="http://schemas.openxmlformats.org/officeDocument/2006/math">
                    <m:r>
                      <a:rPr lang="en-US" altLang="zh-CN" sz="1800" b="0" i="1" smtClean="0">
                        <a:latin typeface="Cambria Math" panose="02040503050406030204" pitchFamily="18" charset="0"/>
                      </a:rPr>
                      <m:t>𝑠</m:t>
                    </m:r>
                    <m:r>
                      <a:rPr lang="en-US" altLang="zh-CN" sz="1800" b="0" i="1" smtClean="0">
                        <a:latin typeface="Cambria Math" panose="02040503050406030204" pitchFamily="18" charset="0"/>
                      </a:rPr>
                      <m:t>=</m:t>
                    </m:r>
                  </m:oMath>
                </a14:m>
                <a:r>
                  <a:rPr lang="en-US" altLang="zh-CN" sz="1800" dirty="0"/>
                  <a:t> 0.05</a:t>
                </a:r>
              </a:p>
              <a:p>
                <a:pPr>
                  <a:lnSpc>
                    <a:spcPct val="120000"/>
                  </a:lnSpc>
                  <a:buSzPct val="80000"/>
                  <a:buFont typeface="Wingdings" panose="05000000000000000000" pitchFamily="2" charset="2"/>
                  <a:buChar char="l"/>
                </a:pPr>
                <a:r>
                  <a:rPr lang="zh-CN" altLang="en-US" sz="1800" b="0"/>
                  <a:t>资本黄金律水平</a:t>
                </a:r>
                <a:r>
                  <a:rPr lang="zh-CN" altLang="en-US" sz="1800" b="0" dirty="0"/>
                  <a:t>对应的消费为</a:t>
                </a:r>
                <a:r>
                  <a:rPr lang="en-US" altLang="zh-CN" sz="1800" b="0" dirty="0"/>
                  <a:t> </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𝑐</m:t>
                        </m:r>
                      </m:e>
                      <m:sub>
                        <m:r>
                          <a:rPr lang="en-US" altLang="zh-CN" sz="1800" b="0" i="1" smtClean="0">
                            <a:latin typeface="Cambria Math" panose="02040503050406030204" pitchFamily="18" charset="0"/>
                          </a:rPr>
                          <m:t>𝑔𝑜𝑙𝑑</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𝑘</m:t>
                            </m:r>
                          </m:e>
                          <m:sub>
                            <m:r>
                              <a:rPr lang="en-US" altLang="zh-CN" sz="1800" b="0" i="1" smtClean="0">
                                <a:latin typeface="Cambria Math" panose="02040503050406030204" pitchFamily="18" charset="0"/>
                              </a:rPr>
                              <m:t>𝑔𝑜𝑙𝑑</m:t>
                            </m:r>
                          </m:sub>
                        </m:sSub>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𝑠𝑓</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𝑘</m:t>
                            </m:r>
                          </m:e>
                          <m:sub>
                            <m:r>
                              <a:rPr lang="en-US" altLang="zh-CN" sz="1800" b="0" i="1" smtClean="0">
                                <a:latin typeface="Cambria Math" panose="02040503050406030204" pitchFamily="18" charset="0"/>
                              </a:rPr>
                              <m:t>𝑔𝑜𝑙𝑑</m:t>
                            </m:r>
                          </m:sub>
                        </m:sSub>
                      </m:e>
                    </m:d>
                    <m:r>
                      <a:rPr lang="en-US" altLang="zh-CN" sz="1800" b="0" i="1" smtClean="0">
                        <a:latin typeface="Cambria Math" panose="02040503050406030204" pitchFamily="18" charset="0"/>
                      </a:rPr>
                      <m:t>=</m:t>
                    </m:r>
                  </m:oMath>
                </a14:m>
                <a:r>
                  <a:rPr lang="en-US" altLang="zh-CN" sz="1800" dirty="0"/>
                  <a:t>1.9</a:t>
                </a:r>
              </a:p>
            </p:txBody>
          </p:sp>
        </mc:Choice>
        <mc:Fallback xmlns="">
          <p:sp>
            <p:nvSpPr>
              <p:cNvPr id="12" name="Content Placeholder 2">
                <a:extLst>
                  <a:ext uri="{FF2B5EF4-FFF2-40B4-BE49-F238E27FC236}">
                    <a16:creationId xmlns:a16="http://schemas.microsoft.com/office/drawing/2014/main" id="{6B4BFBD5-A7B1-4CC0-8E01-41F7DF9CED05}"/>
                  </a:ext>
                </a:extLst>
              </p:cNvPr>
              <p:cNvSpPr>
                <a:spLocks noGrp="1" noRot="1" noChangeAspect="1" noMove="1" noResize="1" noEditPoints="1" noAdjustHandles="1" noChangeArrowheads="1" noChangeShapeType="1" noTextEdit="1"/>
              </p:cNvSpPr>
              <p:nvPr>
                <p:ph idx="1"/>
              </p:nvPr>
            </p:nvSpPr>
            <p:spPr>
              <a:xfrm>
                <a:off x="457200" y="895987"/>
                <a:ext cx="8229600" cy="3482517"/>
              </a:xfrm>
              <a:blipFill>
                <a:blip r:embed="rId3"/>
                <a:stretch>
                  <a:fillRect l="-148" t="-701" r="-593" b="-4028"/>
                </a:stretch>
              </a:blipFill>
            </p:spPr>
            <p:txBody>
              <a:bodyPr/>
              <a:lstStyle/>
              <a:p>
                <a:r>
                  <a:rPr lang="en-US">
                    <a:noFill/>
                  </a:rPr>
                  <a:t> </a:t>
                </a:r>
              </a:p>
            </p:txBody>
          </p:sp>
        </mc:Fallback>
      </mc:AlternateContent>
    </p:spTree>
    <p:extLst>
      <p:ext uri="{BB962C8B-B14F-4D97-AF65-F5344CB8AC3E}">
        <p14:creationId xmlns:p14="http://schemas.microsoft.com/office/powerpoint/2010/main" val="137286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81887"/>
                <a:ext cx="8229600" cy="3394472"/>
              </a:xfrm>
            </p:spPr>
            <p:txBody>
              <a:bodyPr/>
              <a:lstStyle/>
              <a:p>
                <a:pPr>
                  <a:lnSpc>
                    <a:spcPct val="120000"/>
                  </a:lnSpc>
                  <a:buSzPct val="80000"/>
                  <a:buFont typeface="Wingdings" panose="05000000000000000000" pitchFamily="2" charset="2"/>
                  <a:buChar char="l"/>
                </a:pPr>
                <a:r>
                  <a:rPr lang="zh-CN" altLang="en-US" sz="1800" dirty="0"/>
                  <a:t>技术进步的函数表达方式</a:t>
                </a:r>
                <a:endParaRPr lang="en-US" altLang="zh-CN" sz="1800" dirty="0"/>
              </a:p>
              <a:p>
                <a:pPr lvl="1">
                  <a:lnSpc>
                    <a:spcPct val="120000"/>
                  </a:lnSpc>
                  <a:buSzPct val="60000"/>
                  <a:buFont typeface="Wingdings" panose="05000000000000000000" pitchFamily="2" charset="2"/>
                  <a:buChar char="n"/>
                </a:pPr>
                <a14:m>
                  <m:oMath xmlns:m="http://schemas.openxmlformats.org/officeDocument/2006/math">
                    <m:r>
                      <a:rPr lang="en-US" sz="1600" b="0" i="1" smtClean="0">
                        <a:latin typeface="Cambria Math"/>
                      </a:rPr>
                      <m:t>𝑌</m:t>
                    </m:r>
                    <m:r>
                      <a:rPr lang="en-US" sz="1600" b="0" i="1" smtClean="0">
                        <a:latin typeface="Cambria Math"/>
                      </a:rPr>
                      <m:t>=</m:t>
                    </m:r>
                    <m:r>
                      <a:rPr lang="en-US" sz="1600" b="0" i="1" smtClean="0">
                        <a:solidFill>
                          <a:srgbClr val="0070C0"/>
                        </a:solidFill>
                        <a:latin typeface="Cambria Math"/>
                      </a:rPr>
                      <m:t>𝐴</m:t>
                    </m:r>
                    <m:r>
                      <a:rPr lang="en-US" sz="1600" b="0" i="1" smtClean="0">
                        <a:latin typeface="Cambria Math"/>
                      </a:rPr>
                      <m:t>𝐹</m:t>
                    </m:r>
                    <m:d>
                      <m:dPr>
                        <m:ctrlPr>
                          <a:rPr lang="en-US" sz="1600" b="0" i="1" smtClean="0">
                            <a:latin typeface="Cambria Math" panose="02040503050406030204" pitchFamily="18" charset="0"/>
                          </a:rPr>
                        </m:ctrlPr>
                      </m:dPr>
                      <m:e>
                        <m:r>
                          <a:rPr lang="en-US" sz="1600" b="0" i="1" smtClean="0">
                            <a:latin typeface="Cambria Math"/>
                          </a:rPr>
                          <m:t>𝑁</m:t>
                        </m:r>
                        <m:r>
                          <a:rPr lang="en-US" sz="1600" b="0" i="1" smtClean="0">
                            <a:latin typeface="Cambria Math"/>
                          </a:rPr>
                          <m:t>,</m:t>
                        </m:r>
                        <m:r>
                          <a:rPr lang="en-US" sz="1600" b="0" i="1" smtClean="0">
                            <a:latin typeface="Cambria Math"/>
                          </a:rPr>
                          <m:t>𝐾</m:t>
                        </m:r>
                      </m:e>
                    </m:d>
                  </m:oMath>
                </a14:m>
                <a:r>
                  <a:rPr lang="en-US" sz="1600" dirty="0"/>
                  <a:t>	</a:t>
                </a:r>
                <a:r>
                  <a:rPr lang="zh-CN" altLang="en-US" sz="1600" dirty="0"/>
                  <a:t>希克斯中性技术进步，被用于讲述增长核算方程</a:t>
                </a:r>
                <a:endParaRPr lang="en-US" sz="1600" dirty="0"/>
              </a:p>
              <a:p>
                <a:pPr lvl="1">
                  <a:lnSpc>
                    <a:spcPct val="120000"/>
                  </a:lnSpc>
                  <a:buSzPct val="60000"/>
                  <a:buFont typeface="Wingdings" panose="05000000000000000000" pitchFamily="2" charset="2"/>
                  <a:buChar char="n"/>
                </a:pPr>
                <a14:m>
                  <m:oMath xmlns:m="http://schemas.openxmlformats.org/officeDocument/2006/math">
                    <m:r>
                      <a:rPr lang="en-US" sz="1600" b="0" i="1" smtClean="0">
                        <a:latin typeface="Cambria Math"/>
                      </a:rPr>
                      <m:t>𝑌</m:t>
                    </m:r>
                    <m:r>
                      <a:rPr lang="en-US" sz="1600" b="0" i="1" smtClean="0">
                        <a:latin typeface="Cambria Math"/>
                      </a:rPr>
                      <m:t>=</m:t>
                    </m:r>
                    <m:r>
                      <a:rPr lang="en-US" sz="1600" b="0" i="1" smtClean="0">
                        <a:latin typeface="Cambria Math"/>
                      </a:rPr>
                      <m:t>𝐹</m:t>
                    </m:r>
                    <m:r>
                      <a:rPr lang="en-US" sz="1600" b="0" i="1" smtClean="0">
                        <a:latin typeface="Cambria Math"/>
                      </a:rPr>
                      <m:t>(</m:t>
                    </m:r>
                    <m:r>
                      <a:rPr lang="en-US" sz="1600" b="0" i="1" smtClean="0">
                        <a:solidFill>
                          <a:srgbClr val="0070C0"/>
                        </a:solidFill>
                        <a:latin typeface="Cambria Math"/>
                      </a:rPr>
                      <m:t>𝐴</m:t>
                    </m:r>
                    <m:r>
                      <a:rPr lang="en-US" sz="1600" b="0" i="1" smtClean="0">
                        <a:latin typeface="Cambria Math"/>
                      </a:rPr>
                      <m:t>𝑁</m:t>
                    </m:r>
                    <m:r>
                      <a:rPr lang="en-US" sz="1600" b="0" i="1" smtClean="0">
                        <a:latin typeface="Cambria Math"/>
                      </a:rPr>
                      <m:t>,</m:t>
                    </m:r>
                    <m:r>
                      <a:rPr lang="en-US" sz="1600" b="0" i="1" smtClean="0">
                        <a:latin typeface="Cambria Math"/>
                      </a:rPr>
                      <m:t>𝐾</m:t>
                    </m:r>
                    <m:r>
                      <a:rPr lang="en-US" sz="1600" b="0" i="1" smtClean="0">
                        <a:latin typeface="Cambria Math"/>
                      </a:rPr>
                      <m:t>)</m:t>
                    </m:r>
                  </m:oMath>
                </a14:m>
                <a:r>
                  <a:rPr lang="en-US" sz="1600" dirty="0"/>
                  <a:t>	</a:t>
                </a:r>
                <a:r>
                  <a:rPr lang="zh-CN" altLang="en-US" sz="1600" dirty="0"/>
                  <a:t>哈罗德中性技术进步，被用于接下来的讲述</a:t>
                </a:r>
                <a:endParaRPr lang="en-US" sz="1600" dirty="0"/>
              </a:p>
              <a:p>
                <a:pPr lvl="1">
                  <a:lnSpc>
                    <a:spcPct val="120000"/>
                  </a:lnSpc>
                  <a:buSzPct val="60000"/>
                  <a:buFont typeface="Wingdings" panose="05000000000000000000" pitchFamily="2" charset="2"/>
                  <a:buChar char="n"/>
                </a:pPr>
                <a14:m>
                  <m:oMath xmlns:m="http://schemas.openxmlformats.org/officeDocument/2006/math">
                    <m:r>
                      <a:rPr lang="en-US" sz="1600" b="0" i="1" smtClean="0">
                        <a:latin typeface="Cambria Math"/>
                      </a:rPr>
                      <m:t>𝑌</m:t>
                    </m:r>
                    <m:r>
                      <a:rPr lang="en-US" sz="1600" b="0" i="1" smtClean="0">
                        <a:latin typeface="Cambria Math"/>
                      </a:rPr>
                      <m:t>=</m:t>
                    </m:r>
                    <m:r>
                      <a:rPr lang="en-US" sz="1600" b="0" i="1" smtClean="0">
                        <a:latin typeface="Cambria Math"/>
                      </a:rPr>
                      <m:t>𝐹</m:t>
                    </m:r>
                    <m:r>
                      <a:rPr lang="en-US" sz="1600" b="0" i="1" smtClean="0">
                        <a:latin typeface="Cambria Math"/>
                      </a:rPr>
                      <m:t>(</m:t>
                    </m:r>
                    <m:r>
                      <a:rPr lang="en-US" sz="1600" b="0" i="1" smtClean="0">
                        <a:latin typeface="Cambria Math"/>
                      </a:rPr>
                      <m:t>𝑁</m:t>
                    </m:r>
                    <m:r>
                      <a:rPr lang="en-US" sz="1600" b="0" i="1" smtClean="0">
                        <a:latin typeface="Cambria Math"/>
                      </a:rPr>
                      <m:t>,</m:t>
                    </m:r>
                    <m:r>
                      <a:rPr lang="en-US" sz="1600" b="0" i="1" smtClean="0">
                        <a:solidFill>
                          <a:srgbClr val="0070C0"/>
                        </a:solidFill>
                        <a:latin typeface="Cambria Math"/>
                      </a:rPr>
                      <m:t>𝐴</m:t>
                    </m:r>
                    <m:r>
                      <a:rPr lang="en-US" sz="1600" b="0" i="1" smtClean="0">
                        <a:latin typeface="Cambria Math"/>
                      </a:rPr>
                      <m:t>𝐾</m:t>
                    </m:r>
                    <m:r>
                      <a:rPr lang="en-US" sz="1600" b="0" i="1" smtClean="0">
                        <a:latin typeface="Cambria Math"/>
                      </a:rPr>
                      <m:t>)</m:t>
                    </m:r>
                  </m:oMath>
                </a14:m>
                <a:r>
                  <a:rPr lang="en-US" sz="1600" dirty="0"/>
                  <a:t>	</a:t>
                </a:r>
                <a:r>
                  <a:rPr lang="zh-CN" altLang="en-US" sz="1600" dirty="0"/>
                  <a:t>索洛中性技术进步</a:t>
                </a:r>
                <a:endParaRPr lang="en-US" altLang="zh-CN" sz="1600" dirty="0"/>
              </a:p>
              <a:p>
                <a:pPr>
                  <a:lnSpc>
                    <a:spcPct val="120000"/>
                  </a:lnSpc>
                  <a:buSzPct val="80000"/>
                  <a:buFont typeface="Wingdings" panose="05000000000000000000" pitchFamily="2" charset="2"/>
                  <a:buChar char="l"/>
                </a:pPr>
                <a:r>
                  <a:rPr lang="zh-CN" altLang="en-US" sz="1800" dirty="0"/>
                  <a:t>具有技术进步的新古典增长模型中，生产函数为</a:t>
                </a:r>
                <a:endParaRPr lang="en-US" altLang="zh-CN" sz="1800" dirty="0"/>
              </a:p>
              <a:p>
                <a:pPr marL="0" indent="0">
                  <a:lnSpc>
                    <a:spcPct val="120000"/>
                  </a:lnSpc>
                  <a:buNone/>
                </a:pPr>
                <a14:m>
                  <m:oMathPara xmlns:m="http://schemas.openxmlformats.org/officeDocument/2006/math">
                    <m:oMathParaPr>
                      <m:jc m:val="centerGroup"/>
                    </m:oMathParaPr>
                    <m:oMath xmlns:m="http://schemas.openxmlformats.org/officeDocument/2006/math">
                      <m:r>
                        <a:rPr lang="en-US" sz="1800" b="0" i="1" smtClean="0">
                          <a:latin typeface="Cambria Math"/>
                        </a:rPr>
                        <m:t>𝑌</m:t>
                      </m:r>
                      <m:r>
                        <a:rPr lang="en-US" sz="1800" b="0" i="1" smtClean="0">
                          <a:latin typeface="Cambria Math"/>
                        </a:rPr>
                        <m:t>=</m:t>
                      </m:r>
                      <m:r>
                        <a:rPr lang="en-US" sz="1800" b="0" i="1" smtClean="0">
                          <a:latin typeface="Cambria Math"/>
                        </a:rPr>
                        <m:t>𝐹</m:t>
                      </m:r>
                      <m:r>
                        <a:rPr lang="en-US" sz="1800" b="0" i="1" smtClean="0">
                          <a:latin typeface="Cambria Math"/>
                        </a:rPr>
                        <m:t>(</m:t>
                      </m:r>
                      <m:r>
                        <a:rPr lang="en-US" sz="1800" b="0" i="1" smtClean="0">
                          <a:latin typeface="Cambria Math"/>
                        </a:rPr>
                        <m:t>𝐴𝑁</m:t>
                      </m:r>
                      <m:r>
                        <a:rPr lang="en-US" sz="1800" b="0" i="1" smtClean="0">
                          <a:latin typeface="Cambria Math"/>
                        </a:rPr>
                        <m:t>,</m:t>
                      </m:r>
                      <m:r>
                        <a:rPr lang="en-US" sz="1800" b="0" i="1" smtClean="0">
                          <a:latin typeface="Cambria Math"/>
                        </a:rPr>
                        <m:t>𝐾</m:t>
                      </m:r>
                      <m:r>
                        <a:rPr lang="en-US" sz="1800" b="0" i="1" smtClean="0">
                          <a:latin typeface="Cambria Math"/>
                        </a:rPr>
                        <m:t>)</m:t>
                      </m:r>
                    </m:oMath>
                  </m:oMathPara>
                </a14:m>
                <a:endParaRPr lang="en-US" sz="1800" dirty="0"/>
              </a:p>
              <a:p>
                <a:pPr lvl="1">
                  <a:lnSpc>
                    <a:spcPct val="120000"/>
                  </a:lnSpc>
                  <a:buSzPct val="60000"/>
                  <a:buFont typeface="Wingdings" panose="05000000000000000000" pitchFamily="2" charset="2"/>
                  <a:buChar char="n"/>
                </a:pPr>
                <a:r>
                  <a:rPr lang="zh-CN" altLang="en-US" sz="1600" dirty="0"/>
                  <a:t>技术进步由</a:t>
                </a:r>
                <a14:m>
                  <m:oMath xmlns:m="http://schemas.openxmlformats.org/officeDocument/2006/math">
                    <m:r>
                      <a:rPr lang="en-US" altLang="zh-CN" sz="1600" i="1" dirty="0" smtClean="0">
                        <a:latin typeface="Cambria Math"/>
                      </a:rPr>
                      <m:t>𝐴</m:t>
                    </m:r>
                  </m:oMath>
                </a14:m>
                <a:r>
                  <a:rPr lang="zh-CN" altLang="en-US" sz="1600" dirty="0"/>
                  <a:t>的增大来表示，意味着经济体中劳动效率提高</a:t>
                </a:r>
                <a:endParaRPr lang="en-US" altLang="zh-CN" sz="1600" dirty="0"/>
              </a:p>
              <a:p>
                <a:pPr lvl="1">
                  <a:lnSpc>
                    <a:spcPct val="120000"/>
                  </a:lnSpc>
                  <a:buSzPct val="60000"/>
                  <a:buFont typeface="Wingdings" panose="05000000000000000000" pitchFamily="2" charset="2"/>
                  <a:buChar char="n"/>
                </a:pPr>
                <a:r>
                  <a:rPr lang="zh-CN" altLang="en-US" sz="1600" dirty="0"/>
                  <a:t>比如福特的汽车组装流水线的创新</a:t>
                </a:r>
                <a:endParaRPr lang="en-US" altLang="zh-CN" sz="1600" dirty="0"/>
              </a:p>
              <a:p>
                <a:pPr>
                  <a:lnSpc>
                    <a:spcPct val="120000"/>
                  </a:lnSpc>
                  <a:buSzPct val="80000"/>
                  <a:buFont typeface="Wingdings" panose="05000000000000000000" pitchFamily="2" charset="2"/>
                  <a:buChar char="l"/>
                </a:pPr>
                <a:r>
                  <a:rPr lang="zh-CN" altLang="en-US" sz="1800" dirty="0"/>
                  <a:t>表达式 </a:t>
                </a:r>
                <a14:m>
                  <m:oMath xmlns:m="http://schemas.openxmlformats.org/officeDocument/2006/math">
                    <m:r>
                      <a:rPr lang="en-US" altLang="zh-CN" sz="1800" b="1" i="1" dirty="0" smtClean="0">
                        <a:solidFill>
                          <a:srgbClr val="0070C0"/>
                        </a:solidFill>
                        <a:latin typeface="Cambria Math"/>
                      </a:rPr>
                      <m:t>𝑨𝑵</m:t>
                    </m:r>
                  </m:oMath>
                </a14:m>
                <a:r>
                  <a:rPr lang="en-US" altLang="zh-CN" sz="1800" dirty="0"/>
                  <a:t> </a:t>
                </a:r>
                <a:r>
                  <a:rPr lang="zh-CN" altLang="en-US" sz="1800" dirty="0"/>
                  <a:t>被称为</a:t>
                </a:r>
                <a:r>
                  <a:rPr lang="zh-CN" altLang="en-US" sz="1800" b="1" dirty="0">
                    <a:solidFill>
                      <a:srgbClr val="0070C0"/>
                    </a:solidFill>
                  </a:rPr>
                  <a:t>有效劳动</a:t>
                </a:r>
                <a:endParaRPr lang="en-US" altLang="zh-CN" sz="1800" b="1" dirty="0">
                  <a:solidFill>
                    <a:srgbClr val="0070C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81887"/>
                <a:ext cx="8229600" cy="3394472"/>
              </a:xfrm>
              <a:blipFill>
                <a:blip r:embed="rId2"/>
                <a:stretch>
                  <a:fillRect l="-148" t="-539" b="-179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46</a:t>
            </a:fld>
            <a:endParaRPr lang="en-US" dirty="0"/>
          </a:p>
        </p:txBody>
      </p:sp>
      <p:sp>
        <p:nvSpPr>
          <p:cNvPr id="5" name="Title 1">
            <a:extLst>
              <a:ext uri="{FF2B5EF4-FFF2-40B4-BE49-F238E27FC236}">
                <a16:creationId xmlns:a16="http://schemas.microsoft.com/office/drawing/2014/main" id="{DEF264E2-3ACB-422E-A50F-875709D16291}"/>
              </a:ext>
            </a:extLst>
          </p:cNvPr>
          <p:cNvSpPr txBox="1">
            <a:spLocks/>
          </p:cNvSpPr>
          <p:nvPr/>
        </p:nvSpPr>
        <p:spPr>
          <a:xfrm>
            <a:off x="533400" y="297418"/>
            <a:ext cx="3657600" cy="369332"/>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a:lstStyle>
          <a:p>
            <a:pPr algn="l"/>
            <a:r>
              <a:rPr lang="zh-CN" altLang="en-US" sz="1800" b="0" dirty="0">
                <a:solidFill>
                  <a:srgbClr val="6B748A"/>
                </a:solidFill>
                <a:latin typeface="微软雅黑" panose="020B0503020204020204" pitchFamily="34" charset="-122"/>
                <a:ea typeface="微软雅黑" panose="020B0503020204020204" pitchFamily="34" charset="-122"/>
              </a:rPr>
              <a:t>具有技术进步的新古典增长模型</a:t>
            </a:r>
            <a:endParaRPr lang="en-US" sz="1800" b="0" dirty="0">
              <a:solidFill>
                <a:srgbClr val="6B748A"/>
              </a:solidFill>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F3B01D36-3F20-4ACF-B4BB-2B6BD28F4D81}"/>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7479B007-58B8-4E0C-A1B6-E00408C60301}"/>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57ABB944-AC66-4BA9-916B-A78A82625F48}"/>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371DF3EA-290C-44B1-97B5-4CDAFC984C86}"/>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A58C8AEE-D5C0-40FD-8906-14389F15AEC1}"/>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5059165A-BBB4-43DE-8CD7-C01F67069897}"/>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A5E25909-7273-4567-9C75-16C046644EF9}"/>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62902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4757" y="915136"/>
                <a:ext cx="8229600" cy="3394472"/>
              </a:xfrm>
            </p:spPr>
            <p:txBody>
              <a:bodyPr/>
              <a:lstStyle/>
              <a:p>
                <a:pPr>
                  <a:lnSpc>
                    <a:spcPct val="110000"/>
                  </a:lnSpc>
                  <a:buSzPct val="80000"/>
                  <a:buFont typeface="Wingdings" panose="05000000000000000000" pitchFamily="2" charset="2"/>
                  <a:buChar char="l"/>
                </a:pPr>
                <a:r>
                  <a:rPr lang="zh-CN" altLang="en-US" sz="1800" dirty="0">
                    <a:ea typeface="宋体" panose="02010600030101010101" pitchFamily="2" charset="-122"/>
                  </a:rPr>
                  <a:t>生产函数的假定为：产出</a:t>
                </a:r>
                <a14:m>
                  <m:oMath xmlns:m="http://schemas.openxmlformats.org/officeDocument/2006/math">
                    <m:r>
                      <a:rPr lang="en-US" altLang="zh-CN" sz="1800" i="1" dirty="0">
                        <a:latin typeface="Cambria Math"/>
                      </a:rPr>
                      <m:t>𝑌</m:t>
                    </m:r>
                  </m:oMath>
                </a14:m>
                <a:r>
                  <a:rPr lang="zh-CN" altLang="en-US" sz="1800" dirty="0">
                    <a:ea typeface="宋体" panose="02010600030101010101" pitchFamily="2" charset="-122"/>
                  </a:rPr>
                  <a:t>是资本</a:t>
                </a:r>
                <a14:m>
                  <m:oMath xmlns:m="http://schemas.openxmlformats.org/officeDocument/2006/math">
                    <m:r>
                      <a:rPr lang="en-US" altLang="zh-CN" sz="1800" i="1" dirty="0">
                        <a:latin typeface="Cambria Math"/>
                      </a:rPr>
                      <m:t>𝐾</m:t>
                    </m:r>
                  </m:oMath>
                </a14:m>
                <a:r>
                  <a:rPr lang="zh-CN" altLang="en-US" sz="1800" dirty="0">
                    <a:ea typeface="宋体" panose="02010600030101010101" pitchFamily="2" charset="-122"/>
                  </a:rPr>
                  <a:t>和有效劳动</a:t>
                </a:r>
                <a14:m>
                  <m:oMath xmlns:m="http://schemas.openxmlformats.org/officeDocument/2006/math">
                    <m:r>
                      <a:rPr lang="en-US" altLang="zh-CN" sz="1800" i="1" dirty="0">
                        <a:latin typeface="Cambria Math"/>
                      </a:rPr>
                      <m:t>𝐴𝑁</m:t>
                    </m:r>
                  </m:oMath>
                </a14:m>
                <a:r>
                  <a:rPr lang="zh-CN" altLang="en-US" sz="1800" dirty="0">
                    <a:ea typeface="宋体" panose="02010600030101010101" pitchFamily="2" charset="-122"/>
                  </a:rPr>
                  <a:t>的一次齐次函数</a:t>
                </a:r>
                <a:endParaRPr lang="en-US" altLang="zh-CN" sz="1800" dirty="0">
                  <a:ea typeface="宋体" panose="02010600030101010101" pitchFamily="2" charset="-122"/>
                </a:endParaRPr>
              </a:p>
              <a:p>
                <a:pPr lvl="1">
                  <a:lnSpc>
                    <a:spcPct val="110000"/>
                  </a:lnSpc>
                  <a:buSzPct val="60000"/>
                  <a:buFont typeface="Wingdings" panose="05000000000000000000" pitchFamily="2" charset="2"/>
                  <a:buChar char="n"/>
                </a:pPr>
                <a:r>
                  <a:rPr lang="zh-CN" altLang="en-US" sz="1600" dirty="0">
                    <a:ea typeface="宋体" panose="02010600030101010101" pitchFamily="2" charset="-122"/>
                  </a:rPr>
                  <a:t>即对于</a:t>
                </a:r>
                <a14:m>
                  <m:oMath xmlns:m="http://schemas.openxmlformats.org/officeDocument/2006/math">
                    <m:r>
                      <a:rPr lang="zh-CN" altLang="en-US" sz="1600" i="1">
                        <a:latin typeface="Cambria Math"/>
                      </a:rPr>
                      <m:t>∀</m:t>
                    </m:r>
                    <m:r>
                      <a:rPr lang="en-US" altLang="zh-CN" sz="1600" i="1">
                        <a:latin typeface="Cambria Math"/>
                      </a:rPr>
                      <m:t>𝜆</m:t>
                    </m:r>
                    <m:r>
                      <a:rPr lang="en-US" altLang="zh-CN" sz="1600" i="1">
                        <a:latin typeface="Cambria Math"/>
                      </a:rPr>
                      <m:t>&gt;0</m:t>
                    </m:r>
                  </m:oMath>
                </a14:m>
                <a:r>
                  <a:rPr lang="zh-CN" altLang="en-US" sz="1600" dirty="0">
                    <a:ea typeface="宋体" panose="02010600030101010101" pitchFamily="2" charset="-122"/>
                  </a:rPr>
                  <a:t>，有 </a:t>
                </a:r>
                <a14:m>
                  <m:oMath xmlns:m="http://schemas.openxmlformats.org/officeDocument/2006/math">
                    <m:r>
                      <a:rPr lang="en-US" altLang="zh-CN" sz="1600" i="1">
                        <a:latin typeface="Cambria Math"/>
                      </a:rPr>
                      <m:t>𝜆</m:t>
                    </m:r>
                    <m:r>
                      <a:rPr lang="en-US" altLang="zh-CN" sz="1600" i="1">
                        <a:latin typeface="Cambria Math"/>
                      </a:rPr>
                      <m:t>𝑌</m:t>
                    </m:r>
                    <m:r>
                      <a:rPr lang="en-US" altLang="zh-CN" sz="1600" i="1">
                        <a:latin typeface="Cambria Math"/>
                      </a:rPr>
                      <m:t>=</m:t>
                    </m:r>
                    <m:r>
                      <a:rPr lang="en-US" altLang="zh-CN" sz="1600" i="1">
                        <a:latin typeface="Cambria Math"/>
                      </a:rPr>
                      <m:t>𝐹</m:t>
                    </m:r>
                    <m:d>
                      <m:dPr>
                        <m:ctrlPr>
                          <a:rPr lang="en-US" altLang="zh-CN" sz="1600" i="1">
                            <a:latin typeface="Cambria Math" panose="02040503050406030204" pitchFamily="18" charset="0"/>
                          </a:rPr>
                        </m:ctrlPr>
                      </m:dPr>
                      <m:e>
                        <m:r>
                          <a:rPr lang="en-US" altLang="zh-CN" sz="1600" i="1">
                            <a:latin typeface="Cambria Math"/>
                          </a:rPr>
                          <m:t>𝜆</m:t>
                        </m:r>
                        <m:r>
                          <a:rPr lang="en-US" altLang="zh-CN" sz="1600" i="1">
                            <a:latin typeface="Cambria Math"/>
                          </a:rPr>
                          <m:t>𝐴𝑁</m:t>
                        </m:r>
                        <m:r>
                          <a:rPr lang="en-US" altLang="zh-CN" sz="1600" i="1">
                            <a:latin typeface="Cambria Math"/>
                          </a:rPr>
                          <m:t>,</m:t>
                        </m:r>
                        <m:r>
                          <a:rPr lang="en-US" altLang="zh-CN" sz="1600" i="1">
                            <a:latin typeface="Cambria Math"/>
                          </a:rPr>
                          <m:t>𝜆</m:t>
                        </m:r>
                        <m:r>
                          <a:rPr lang="en-US" altLang="zh-CN" sz="1600" i="1">
                            <a:latin typeface="Cambria Math"/>
                          </a:rPr>
                          <m:t>𝐾</m:t>
                        </m:r>
                      </m:e>
                    </m:d>
                  </m:oMath>
                </a14:m>
                <a:r>
                  <a:rPr lang="zh-CN" altLang="en-US" sz="1600" dirty="0">
                    <a:ea typeface="宋体" panose="02010600030101010101" pitchFamily="2" charset="-122"/>
                  </a:rPr>
                  <a:t>，说明了什么？</a:t>
                </a:r>
                <a:endParaRPr lang="en-US" altLang="zh-CN" sz="1600" dirty="0">
                  <a:ea typeface="宋体" panose="02010600030101010101" pitchFamily="2" charset="-122"/>
                </a:endParaRPr>
              </a:p>
              <a:p>
                <a:pPr>
                  <a:lnSpc>
                    <a:spcPct val="110000"/>
                  </a:lnSpc>
                  <a:buSzPct val="80000"/>
                  <a:buFont typeface="Wingdings" panose="05000000000000000000" pitchFamily="2" charset="2"/>
                  <a:buChar char="l"/>
                </a:pPr>
                <a:r>
                  <a:rPr lang="zh-CN" altLang="en-US" sz="1800" dirty="0">
                    <a:ea typeface="宋体" panose="02010600030101010101" pitchFamily="2" charset="-122"/>
                  </a:rPr>
                  <a:t>记 </a:t>
                </a:r>
                <a14:m>
                  <m:oMath xmlns:m="http://schemas.openxmlformats.org/officeDocument/2006/math">
                    <m:acc>
                      <m:accPr>
                        <m:chr m:val="̂"/>
                        <m:ctrlPr>
                          <a:rPr lang="en-US" altLang="zh-CN" sz="1800" b="1" i="1" dirty="0" smtClean="0">
                            <a:latin typeface="Cambria Math" panose="02040503050406030204" pitchFamily="18" charset="0"/>
                          </a:rPr>
                        </m:ctrlPr>
                      </m:accPr>
                      <m:e>
                        <m:r>
                          <a:rPr lang="en-US" altLang="zh-CN" sz="1800" b="1" i="1" dirty="0" smtClean="0">
                            <a:latin typeface="Cambria Math" panose="02040503050406030204" pitchFamily="18" charset="0"/>
                          </a:rPr>
                          <m:t>𝒌</m:t>
                        </m:r>
                      </m:e>
                    </m:acc>
                    <m:r>
                      <a:rPr lang="en-US" altLang="zh-CN" sz="1800" b="1" i="1" dirty="0" smtClean="0">
                        <a:latin typeface="Cambria Math"/>
                      </a:rPr>
                      <m:t>=</m:t>
                    </m:r>
                    <m:r>
                      <a:rPr lang="en-US" altLang="zh-CN" sz="1800" b="1" i="1" dirty="0" smtClean="0">
                        <a:latin typeface="Cambria Math"/>
                      </a:rPr>
                      <m:t>𝑲</m:t>
                    </m:r>
                    <m:r>
                      <a:rPr lang="en-US" altLang="zh-CN" sz="1800" b="1" i="1" dirty="0" smtClean="0">
                        <a:latin typeface="Cambria Math"/>
                      </a:rPr>
                      <m:t>/</m:t>
                    </m:r>
                    <m:r>
                      <a:rPr lang="en-US" altLang="zh-CN" sz="1800" b="1" i="1" dirty="0" smtClean="0">
                        <a:latin typeface="Cambria Math"/>
                      </a:rPr>
                      <m:t>𝑨𝑵</m:t>
                    </m:r>
                  </m:oMath>
                </a14:m>
                <a:r>
                  <a:rPr lang="zh-CN" altLang="en-US" sz="1800" dirty="0">
                    <a:ea typeface="宋体" panose="02010600030101010101" pitchFamily="2" charset="-122"/>
                  </a:rPr>
                  <a:t> 为</a:t>
                </a:r>
                <a:r>
                  <a:rPr lang="zh-CN" altLang="en-US" sz="1800" b="1" dirty="0">
                    <a:solidFill>
                      <a:srgbClr val="0070C0"/>
                    </a:solidFill>
                    <a:ea typeface="宋体" panose="02010600030101010101" pitchFamily="2" charset="-122"/>
                  </a:rPr>
                  <a:t>按有效劳动平均的资本 </a:t>
                </a:r>
                <a:r>
                  <a:rPr lang="en-US" altLang="zh-CN" sz="1800" b="1" dirty="0">
                    <a:solidFill>
                      <a:srgbClr val="0070C0"/>
                    </a:solidFill>
                    <a:ea typeface="宋体" panose="02010600030101010101" pitchFamily="2" charset="-122"/>
                  </a:rPr>
                  <a:t>(capital per effective worker)</a:t>
                </a:r>
                <a:endParaRPr lang="en-US" altLang="zh-CN" sz="1800" dirty="0">
                  <a:solidFill>
                    <a:srgbClr val="0070C0"/>
                  </a:solidFill>
                  <a:ea typeface="宋体" panose="02010600030101010101" pitchFamily="2" charset="-122"/>
                </a:endParaRPr>
              </a:p>
              <a:p>
                <a:pPr>
                  <a:lnSpc>
                    <a:spcPct val="110000"/>
                  </a:lnSpc>
                  <a:buSzPct val="80000"/>
                  <a:buFont typeface="Wingdings" panose="05000000000000000000" pitchFamily="2" charset="2"/>
                  <a:buChar char="l"/>
                </a:pPr>
                <a:r>
                  <a:rPr lang="zh-CN" altLang="en-US" sz="1800" dirty="0">
                    <a:ea typeface="宋体" panose="02010600030101010101" pitchFamily="2" charset="-122"/>
                  </a:rPr>
                  <a:t>记 </a:t>
                </a:r>
                <a14:m>
                  <m:oMath xmlns:m="http://schemas.openxmlformats.org/officeDocument/2006/math">
                    <m:acc>
                      <m:accPr>
                        <m:chr m:val="̂"/>
                        <m:ctrlPr>
                          <a:rPr lang="en-US" altLang="zh-CN" sz="1800" b="1" i="1" dirty="0" smtClean="0">
                            <a:latin typeface="Cambria Math" panose="02040503050406030204" pitchFamily="18" charset="0"/>
                          </a:rPr>
                        </m:ctrlPr>
                      </m:accPr>
                      <m:e>
                        <m:r>
                          <a:rPr lang="en-US" altLang="zh-CN" sz="1800" b="1" i="1" dirty="0">
                            <a:latin typeface="Cambria Math" panose="02040503050406030204" pitchFamily="18" charset="0"/>
                          </a:rPr>
                          <m:t>𝒚</m:t>
                        </m:r>
                      </m:e>
                    </m:acc>
                    <m:r>
                      <a:rPr lang="en-US" altLang="zh-CN" sz="1800" b="1" i="1" dirty="0">
                        <a:latin typeface="Cambria Math"/>
                      </a:rPr>
                      <m:t>=</m:t>
                    </m:r>
                    <m:r>
                      <a:rPr lang="en-US" altLang="zh-CN" sz="1800" b="1" i="1" dirty="0" smtClean="0">
                        <a:latin typeface="Cambria Math"/>
                      </a:rPr>
                      <m:t>𝒀</m:t>
                    </m:r>
                    <m:r>
                      <a:rPr lang="en-US" altLang="zh-CN" sz="1800" b="1" i="1" dirty="0">
                        <a:latin typeface="Cambria Math"/>
                      </a:rPr>
                      <m:t>/</m:t>
                    </m:r>
                    <m:r>
                      <a:rPr lang="en-US" altLang="zh-CN" sz="1800" b="1" i="1" dirty="0">
                        <a:latin typeface="Cambria Math"/>
                      </a:rPr>
                      <m:t>𝑨𝑵</m:t>
                    </m:r>
                  </m:oMath>
                </a14:m>
                <a:r>
                  <a:rPr lang="zh-CN" altLang="en-US" sz="1800" dirty="0">
                    <a:ea typeface="宋体" panose="02010600030101010101" pitchFamily="2" charset="-122"/>
                  </a:rPr>
                  <a:t> 为</a:t>
                </a:r>
                <a:r>
                  <a:rPr lang="zh-CN" altLang="en-US" sz="1800" b="1" dirty="0">
                    <a:solidFill>
                      <a:srgbClr val="0070C0"/>
                    </a:solidFill>
                    <a:ea typeface="宋体" panose="02010600030101010101" pitchFamily="2" charset="-122"/>
                  </a:rPr>
                  <a:t>按有效劳动平均的产量 </a:t>
                </a:r>
                <a:r>
                  <a:rPr lang="en-US" altLang="zh-CN" sz="1800" b="1" dirty="0">
                    <a:solidFill>
                      <a:srgbClr val="0070C0"/>
                    </a:solidFill>
                    <a:ea typeface="宋体" panose="02010600030101010101" pitchFamily="2" charset="-122"/>
                  </a:rPr>
                  <a:t>(output per effective worker)</a:t>
                </a:r>
                <a:endParaRPr lang="en-US" altLang="zh-CN" sz="1800" dirty="0">
                  <a:solidFill>
                    <a:srgbClr val="0070C0"/>
                  </a:solidFill>
                  <a:ea typeface="宋体" panose="02010600030101010101" pitchFamily="2" charset="-122"/>
                </a:endParaRPr>
              </a:p>
              <a:p>
                <a:pPr>
                  <a:lnSpc>
                    <a:spcPct val="110000"/>
                  </a:lnSpc>
                  <a:buSzPct val="80000"/>
                  <a:buFont typeface="Wingdings" panose="05000000000000000000" pitchFamily="2" charset="2"/>
                  <a:buChar char="l"/>
                </a:pPr>
                <a:r>
                  <a:rPr lang="zh-CN" altLang="en-US" sz="1800" dirty="0">
                    <a:ea typeface="宋体" panose="02010600030101010101" pitchFamily="2" charset="-122"/>
                  </a:rPr>
                  <a:t>生产函数可以写为</a:t>
                </a:r>
                <a:endParaRPr lang="en-US" altLang="zh-CN" sz="1800" dirty="0">
                  <a:ea typeface="宋体" panose="02010600030101010101" pitchFamily="2" charset="-122"/>
                </a:endParaRPr>
              </a:p>
              <a:p>
                <a:pPr marL="0" indent="0" algn="ctr">
                  <a:lnSpc>
                    <a:spcPct val="110000"/>
                  </a:lnSpc>
                  <a:buNone/>
                </a:pPr>
                <a14:m>
                  <m:oMath xmlns:m="http://schemas.openxmlformats.org/officeDocument/2006/math">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𝑦</m:t>
                        </m:r>
                      </m:e>
                    </m:acc>
                    <m:r>
                      <a:rPr lang="en-US" altLang="zh-CN" sz="1800" b="0" i="1" smtClean="0">
                        <a:latin typeface="Cambria Math"/>
                      </a:rPr>
                      <m:t>=</m:t>
                    </m:r>
                    <m:r>
                      <a:rPr lang="en-US" altLang="zh-CN" sz="1800" b="0" i="1" smtClean="0">
                        <a:latin typeface="Cambria Math"/>
                      </a:rPr>
                      <m:t>𝑓</m:t>
                    </m:r>
                    <m:d>
                      <m:dPr>
                        <m:ctrlPr>
                          <a:rPr lang="en-US" altLang="zh-CN" sz="1800" b="0" i="1" smtClean="0">
                            <a:latin typeface="Cambria Math" panose="02040503050406030204" pitchFamily="18" charset="0"/>
                          </a:rPr>
                        </m:ctrlPr>
                      </m:dPr>
                      <m:e>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𝑘</m:t>
                            </m:r>
                          </m:e>
                        </m:acc>
                      </m:e>
                    </m:d>
                  </m:oMath>
                </a14:m>
                <a:r>
                  <a:rPr lang="zh-CN" altLang="en-US" sz="1800" dirty="0">
                    <a:ea typeface="宋体" panose="02010600030101010101" pitchFamily="2" charset="-122"/>
                  </a:rPr>
                  <a:t>，其中</a:t>
                </a:r>
                <a14:m>
                  <m:oMath xmlns:m="http://schemas.openxmlformats.org/officeDocument/2006/math">
                    <m:r>
                      <a:rPr lang="en-US" altLang="zh-CN" sz="1800" b="0" i="1" smtClean="0">
                        <a:latin typeface="Cambria Math"/>
                      </a:rPr>
                      <m:t>𝑓</m:t>
                    </m:r>
                    <m:d>
                      <m:dPr>
                        <m:ctrlPr>
                          <a:rPr lang="en-US" altLang="zh-CN" sz="1800" b="0" i="1" smtClean="0">
                            <a:latin typeface="Cambria Math" panose="02040503050406030204" pitchFamily="18" charset="0"/>
                          </a:rPr>
                        </m:ctrlPr>
                      </m:dPr>
                      <m:e>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𝑘</m:t>
                            </m:r>
                          </m:e>
                        </m:acc>
                      </m:e>
                    </m:d>
                    <m:r>
                      <a:rPr lang="en-US" altLang="zh-CN" sz="1800" b="0" i="1" smtClean="0">
                        <a:latin typeface="Cambria Math"/>
                      </a:rPr>
                      <m:t>=</m:t>
                    </m:r>
                    <m:r>
                      <a:rPr lang="en-US" altLang="zh-CN" sz="1800" b="0" i="1" smtClean="0">
                        <a:latin typeface="Cambria Math"/>
                      </a:rPr>
                      <m:t>𝐹</m:t>
                    </m:r>
                    <m:d>
                      <m:dPr>
                        <m:ctrlPr>
                          <a:rPr lang="en-US" altLang="zh-CN" sz="1800" b="0" i="1" smtClean="0">
                            <a:latin typeface="Cambria Math" panose="02040503050406030204" pitchFamily="18" charset="0"/>
                          </a:rPr>
                        </m:ctrlPr>
                      </m:dPr>
                      <m:e>
                        <m:r>
                          <a:rPr lang="en-US" altLang="zh-CN" sz="1800" b="0" i="1" smtClean="0">
                            <a:latin typeface="Cambria Math"/>
                          </a:rPr>
                          <m:t>1,</m:t>
                        </m:r>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𝑘</m:t>
                            </m:r>
                          </m:e>
                        </m:acc>
                      </m:e>
                    </m:d>
                  </m:oMath>
                </a14:m>
                <a:endParaRPr lang="en-US" altLang="zh-CN" sz="1800" dirty="0">
                  <a:ea typeface="宋体" panose="02010600030101010101" pitchFamily="2" charset="-122"/>
                </a:endParaRPr>
              </a:p>
              <a:p>
                <a:pPr>
                  <a:lnSpc>
                    <a:spcPct val="110000"/>
                  </a:lnSpc>
                  <a:buSzPct val="80000"/>
                  <a:buFont typeface="Wingdings" panose="05000000000000000000" pitchFamily="2" charset="2"/>
                  <a:buChar char="l"/>
                </a:pPr>
                <a:r>
                  <a:rPr lang="zh-CN" altLang="en-US" sz="1800" dirty="0">
                    <a:ea typeface="宋体" panose="02010600030101010101" pitchFamily="2" charset="-122"/>
                  </a:rPr>
                  <a:t>假定技术进步率</a:t>
                </a:r>
                <a14:m>
                  <m:oMath xmlns:m="http://schemas.openxmlformats.org/officeDocument/2006/math">
                    <m:r>
                      <a:rPr lang="en-US" altLang="zh-CN" sz="1800" b="1" i="1" smtClean="0">
                        <a:latin typeface="Cambria Math" panose="02040503050406030204" pitchFamily="18" charset="0"/>
                      </a:rPr>
                      <m:t>𝒈</m:t>
                    </m:r>
                  </m:oMath>
                </a14:m>
                <a:r>
                  <a:rPr lang="zh-CN" altLang="en-US" sz="1800" dirty="0">
                    <a:ea typeface="宋体" panose="02010600030101010101" pitchFamily="2" charset="-122"/>
                  </a:rPr>
                  <a:t>是外生的，</a:t>
                </a:r>
                <a14:m>
                  <m:oMath xmlns:m="http://schemas.openxmlformats.org/officeDocument/2006/math">
                    <m:acc>
                      <m:accPr>
                        <m:chr m:val="̇"/>
                        <m:ctrlPr>
                          <a:rPr lang="en-US" altLang="zh-CN" sz="1800" b="1" i="1">
                            <a:latin typeface="Cambria Math" panose="02040503050406030204" pitchFamily="18" charset="0"/>
                          </a:rPr>
                        </m:ctrlPr>
                      </m:accPr>
                      <m:e>
                        <m:r>
                          <a:rPr lang="en-US" altLang="zh-CN" sz="1800" b="1" i="1">
                            <a:latin typeface="Cambria Math"/>
                          </a:rPr>
                          <m:t>𝑨</m:t>
                        </m:r>
                      </m:e>
                    </m:acc>
                    <m:r>
                      <a:rPr lang="en-US" altLang="zh-CN" sz="1800" b="1" i="1" smtClean="0">
                        <a:latin typeface="Cambria Math"/>
                      </a:rPr>
                      <m:t>/</m:t>
                    </m:r>
                    <m:r>
                      <a:rPr lang="en-US" altLang="zh-CN" sz="1800" b="1" i="1" smtClean="0">
                        <a:latin typeface="Cambria Math"/>
                      </a:rPr>
                      <m:t>𝑨</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panose="02040503050406030204" pitchFamily="18" charset="0"/>
                          </a:rPr>
                          <m:t>𝑨</m:t>
                        </m:r>
                      </m:sub>
                    </m:sSub>
                  </m:oMath>
                </a14:m>
                <a:endParaRPr lang="en-US" altLang="zh-CN" sz="1800" b="1" dirty="0">
                  <a:ea typeface="宋体" panose="02010600030101010101" pitchFamily="2" charset="-122"/>
                </a:endParaRPr>
              </a:p>
              <a:p>
                <a:pPr>
                  <a:lnSpc>
                    <a:spcPct val="110000"/>
                  </a:lnSpc>
                  <a:buSzPct val="80000"/>
                  <a:buFont typeface="Wingdings" panose="05000000000000000000" pitchFamily="2" charset="2"/>
                  <a:buChar char="l"/>
                </a:pPr>
                <a:r>
                  <a:rPr lang="zh-CN" altLang="en-US" sz="1800" dirty="0">
                    <a:ea typeface="宋体" panose="02010600030101010101" pitchFamily="2" charset="-122"/>
                  </a:rPr>
                  <a:t>由 </a:t>
                </a:r>
                <a14:m>
                  <m:oMath xmlns:m="http://schemas.openxmlformats.org/officeDocument/2006/math">
                    <m:acc>
                      <m:accPr>
                        <m:chr m:val="̇"/>
                        <m:ctrlPr>
                          <a:rPr lang="en-US" altLang="zh-CN" sz="1800" b="0" i="1" smtClean="0">
                            <a:latin typeface="Cambria Math" panose="02040503050406030204" pitchFamily="18" charset="0"/>
                          </a:rPr>
                        </m:ctrlPr>
                      </m:accPr>
                      <m:e>
                        <m:r>
                          <a:rPr lang="en-US" altLang="zh-CN" sz="1800" b="0" i="1" smtClean="0">
                            <a:latin typeface="Cambria Math"/>
                          </a:rPr>
                          <m:t>𝐾</m:t>
                        </m:r>
                      </m:e>
                    </m:acc>
                    <m:r>
                      <a:rPr lang="en-US" altLang="zh-CN" sz="1800" b="0" i="1" smtClean="0">
                        <a:latin typeface="Cambria Math"/>
                      </a:rPr>
                      <m:t>=</m:t>
                    </m:r>
                    <m:r>
                      <a:rPr lang="en-US" altLang="zh-CN" sz="1800" b="0" i="1" smtClean="0">
                        <a:latin typeface="Cambria Math"/>
                      </a:rPr>
                      <m:t>𝑠𝑌</m:t>
                    </m:r>
                    <m:r>
                      <a:rPr lang="en-US" altLang="zh-CN" sz="1800" b="0" i="1" smtClean="0">
                        <a:latin typeface="Cambria Math"/>
                      </a:rPr>
                      <m:t>−</m:t>
                    </m:r>
                    <m:r>
                      <a:rPr lang="en-US" altLang="zh-CN" sz="1800" b="0" i="1" smtClean="0">
                        <a:latin typeface="Cambria Math"/>
                      </a:rPr>
                      <m:t>𝛿</m:t>
                    </m:r>
                    <m:r>
                      <a:rPr lang="en-US" altLang="zh-CN" sz="1800" b="0" i="1" smtClean="0">
                        <a:latin typeface="Cambria Math"/>
                      </a:rPr>
                      <m:t>𝐾</m:t>
                    </m:r>
                  </m:oMath>
                </a14:m>
                <a:r>
                  <a:rPr lang="zh-CN" altLang="en-US" sz="1800" dirty="0">
                    <a:ea typeface="宋体" panose="02010600030101010101" pitchFamily="2" charset="-122"/>
                  </a:rPr>
                  <a:t> 推导具有技术进步的新古典增长模型的基本方程为</a:t>
                </a:r>
                <a:endParaRPr lang="en-US" altLang="zh-CN" sz="1800" dirty="0">
                  <a:ea typeface="宋体" panose="02010600030101010101" pitchFamily="2" charset="-122"/>
                </a:endParaRPr>
              </a:p>
              <a:p>
                <a:pPr marL="0" indent="0">
                  <a:lnSpc>
                    <a:spcPct val="110000"/>
                  </a:lnSpc>
                  <a:buNone/>
                </a:pPr>
                <a14:m>
                  <m:oMathPara xmlns:m="http://schemas.openxmlformats.org/officeDocument/2006/math">
                    <m:oMathParaPr>
                      <m:jc m:val="centerGroup"/>
                    </m:oMathParaPr>
                    <m:oMath xmlns:m="http://schemas.openxmlformats.org/officeDocument/2006/math">
                      <m:acc>
                        <m:accPr>
                          <m:chr m:val="̇"/>
                          <m:ctrlPr>
                            <a:rPr lang="en-US" altLang="zh-CN" sz="1800" b="1" i="1" dirty="0" smtClean="0">
                              <a:latin typeface="Cambria Math" panose="02040503050406030204" pitchFamily="18" charset="0"/>
                            </a:rPr>
                          </m:ctrlPr>
                        </m:accPr>
                        <m:e>
                          <m:acc>
                            <m:accPr>
                              <m:chr m:val="̂"/>
                              <m:ctrlPr>
                                <a:rPr lang="en-US" altLang="zh-CN" sz="1800" b="1" i="1" smtClean="0">
                                  <a:latin typeface="Cambria Math" panose="02040503050406030204" pitchFamily="18" charset="0"/>
                                </a:rPr>
                              </m:ctrlPr>
                            </m:accPr>
                            <m:e>
                              <m:r>
                                <a:rPr lang="en-US" altLang="zh-CN" sz="1800" b="1" i="1" smtClean="0">
                                  <a:latin typeface="Cambria Math" panose="02040503050406030204" pitchFamily="18" charset="0"/>
                                </a:rPr>
                                <m:t>𝒌</m:t>
                              </m:r>
                            </m:e>
                          </m:acc>
                        </m:e>
                      </m:acc>
                      <m:r>
                        <a:rPr lang="en-US" altLang="zh-CN" sz="1800" b="1" i="1" dirty="0" smtClean="0">
                          <a:latin typeface="Cambria Math"/>
                        </a:rPr>
                        <m:t>=</m:t>
                      </m:r>
                      <m:r>
                        <a:rPr lang="en-US" altLang="zh-CN" sz="1800" b="1" i="1" dirty="0" smtClean="0">
                          <a:latin typeface="Cambria Math"/>
                        </a:rPr>
                        <m:t>𝒔</m:t>
                      </m:r>
                      <m:acc>
                        <m:accPr>
                          <m:chr m:val="̂"/>
                          <m:ctrlPr>
                            <a:rPr lang="en-US" altLang="zh-CN" sz="1800" b="1" i="1" dirty="0" smtClean="0">
                              <a:latin typeface="Cambria Math" panose="02040503050406030204" pitchFamily="18" charset="0"/>
                            </a:rPr>
                          </m:ctrlPr>
                        </m:accPr>
                        <m:e>
                          <m:r>
                            <a:rPr lang="en-US" altLang="zh-CN" sz="1800" b="1" i="1" dirty="0" smtClean="0">
                              <a:latin typeface="Cambria Math" panose="02040503050406030204" pitchFamily="18" charset="0"/>
                            </a:rPr>
                            <m:t>𝒚</m:t>
                          </m:r>
                        </m:e>
                      </m:acc>
                      <m:r>
                        <a:rPr lang="en-US" altLang="zh-CN" sz="1800" b="1" i="1" dirty="0" smtClean="0">
                          <a:latin typeface="Cambria Math"/>
                        </a:rPr>
                        <m:t>−</m:t>
                      </m:r>
                      <m:d>
                        <m:dPr>
                          <m:ctrlPr>
                            <a:rPr lang="en-US" altLang="zh-CN" sz="1800" b="1" i="1" dirty="0" smtClean="0">
                              <a:latin typeface="Cambria Math" panose="02040503050406030204" pitchFamily="18" charset="0"/>
                            </a:rPr>
                          </m:ctrlPr>
                        </m:dPr>
                        <m:e>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𝒈</m:t>
                              </m:r>
                            </m:e>
                            <m:sub>
                              <m:r>
                                <a:rPr lang="en-US" altLang="zh-CN" sz="1800" b="1" i="1" dirty="0" smtClean="0">
                                  <a:latin typeface="Cambria Math" panose="02040503050406030204" pitchFamily="18" charset="0"/>
                                </a:rPr>
                                <m:t>𝑵</m:t>
                              </m:r>
                            </m:sub>
                          </m:sSub>
                          <m:r>
                            <a:rPr lang="en-US" altLang="zh-CN" sz="1800" b="1" i="1" dirty="0" smtClean="0">
                              <a:latin typeface="Cambria Math"/>
                            </a:rPr>
                            <m:t>+</m:t>
                          </m:r>
                          <m:sSub>
                            <m:sSubPr>
                              <m:ctrlPr>
                                <a:rPr lang="en-US" altLang="zh-CN" sz="1800" b="1" i="1" dirty="0" smtClean="0">
                                  <a:latin typeface="Cambria Math" panose="02040503050406030204" pitchFamily="18" charset="0"/>
                                </a:rPr>
                              </m:ctrlPr>
                            </m:sSubPr>
                            <m:e>
                              <m:r>
                                <a:rPr lang="en-US" altLang="zh-CN" sz="1800" b="1" i="1" dirty="0" smtClean="0">
                                  <a:latin typeface="Cambria Math"/>
                                </a:rPr>
                                <m:t>𝒈</m:t>
                              </m:r>
                            </m:e>
                            <m:sub>
                              <m:r>
                                <a:rPr lang="en-US" altLang="zh-CN" sz="1800" b="1" i="1" dirty="0" smtClean="0">
                                  <a:latin typeface="Cambria Math" panose="02040503050406030204" pitchFamily="18" charset="0"/>
                                </a:rPr>
                                <m:t>𝑨</m:t>
                              </m:r>
                            </m:sub>
                          </m:sSub>
                          <m:r>
                            <a:rPr lang="en-US" altLang="zh-CN" sz="1800" b="1" i="1" dirty="0" smtClean="0">
                              <a:latin typeface="Cambria Math"/>
                            </a:rPr>
                            <m:t>+</m:t>
                          </m:r>
                          <m:r>
                            <a:rPr lang="en-US" altLang="zh-CN" sz="1800" b="1" i="1" dirty="0" smtClean="0">
                              <a:latin typeface="Cambria Math"/>
                            </a:rPr>
                            <m:t>𝜹</m:t>
                          </m:r>
                        </m:e>
                      </m:d>
                      <m:acc>
                        <m:accPr>
                          <m:chr m:val="̂"/>
                          <m:ctrlPr>
                            <a:rPr lang="en-US" altLang="zh-CN" sz="1800" b="1" i="1" dirty="0" smtClean="0">
                              <a:latin typeface="Cambria Math" panose="02040503050406030204" pitchFamily="18" charset="0"/>
                            </a:rPr>
                          </m:ctrlPr>
                        </m:accPr>
                        <m:e>
                          <m:r>
                            <a:rPr lang="en-US" altLang="zh-CN" sz="1800" b="1" i="1" dirty="0" smtClean="0">
                              <a:latin typeface="Cambria Math" panose="02040503050406030204" pitchFamily="18" charset="0"/>
                            </a:rPr>
                            <m:t>𝒌</m:t>
                          </m:r>
                        </m:e>
                      </m:acc>
                    </m:oMath>
                  </m:oMathPara>
                </a14:m>
                <a:endParaRPr lang="en-US" altLang="zh-CN" sz="1800" b="1" dirty="0">
                  <a:ea typeface="宋体" panose="02010600030101010101" pitchFamily="2"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4757" y="915136"/>
                <a:ext cx="8229600" cy="3394472"/>
              </a:xfrm>
              <a:blipFill>
                <a:blip r:embed="rId2"/>
                <a:stretch>
                  <a:fillRect l="-148" t="-1257"/>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47</a:t>
            </a:fld>
            <a:endParaRPr lang="en-US" dirty="0"/>
          </a:p>
        </p:txBody>
      </p:sp>
      <p:sp>
        <p:nvSpPr>
          <p:cNvPr id="5" name="Title 1">
            <a:extLst>
              <a:ext uri="{FF2B5EF4-FFF2-40B4-BE49-F238E27FC236}">
                <a16:creationId xmlns:a16="http://schemas.microsoft.com/office/drawing/2014/main" id="{38440151-46AA-46B5-A736-393F4CE31314}"/>
              </a:ext>
            </a:extLst>
          </p:cNvPr>
          <p:cNvSpPr txBox="1">
            <a:spLocks/>
          </p:cNvSpPr>
          <p:nvPr/>
        </p:nvSpPr>
        <p:spPr>
          <a:xfrm>
            <a:off x="533400" y="297418"/>
            <a:ext cx="3657600" cy="369332"/>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a:lstStyle>
          <a:p>
            <a:pPr algn="l"/>
            <a:r>
              <a:rPr lang="zh-CN" altLang="en-US" sz="1800" b="0" dirty="0">
                <a:solidFill>
                  <a:srgbClr val="6B748A"/>
                </a:solidFill>
                <a:latin typeface="微软雅黑" panose="020B0503020204020204" pitchFamily="34" charset="-122"/>
                <a:ea typeface="微软雅黑" panose="020B0503020204020204" pitchFamily="34" charset="-122"/>
              </a:rPr>
              <a:t>具有技术进步的新古典增长模型</a:t>
            </a:r>
            <a:endParaRPr lang="en-US" sz="1800" b="0" dirty="0">
              <a:solidFill>
                <a:srgbClr val="6B748A"/>
              </a:solidFill>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812C2E35-DA78-4D5A-A510-E420DE6F908C}"/>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7B357468-0BCE-4F92-816E-B37EE1103C38}"/>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55BD6919-A3ED-4256-B71A-32AAE8D47161}"/>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BB7ECB7B-94D9-41DB-B602-F9DD6156A685}"/>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AD8D3B4C-127E-4D5B-9C80-C82F89A0189F}"/>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61FED82D-7B39-429C-B020-91F8A8669F79}"/>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E231E3BE-8F87-4A9D-BECD-7B012251F2C6}"/>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611967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a:extLst>
              <a:ext uri="{FF2B5EF4-FFF2-40B4-BE49-F238E27FC236}">
                <a16:creationId xmlns:a16="http://schemas.microsoft.com/office/drawing/2014/main" id="{80350CB0-361B-4E30-9BB9-87D470BB18B8}"/>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稳态时的的增长率</a:t>
            </a:r>
            <a:r>
              <a:rPr lang="en-US" altLang="zh-CN" dirty="0">
                <a:solidFill>
                  <a:srgbClr val="6B748A"/>
                </a:solidFill>
                <a:latin typeface="微软雅黑" panose="020B0503020204020204" pitchFamily="34" charset="-122"/>
                <a:ea typeface="微软雅黑" panose="020B0503020204020204" pitchFamily="34" charset="-122"/>
              </a:rPr>
              <a:t>——</a:t>
            </a:r>
            <a:r>
              <a:rPr lang="zh-CN" altLang="en-US" dirty="0">
                <a:solidFill>
                  <a:srgbClr val="6B748A"/>
                </a:solidFill>
                <a:latin typeface="微软雅黑" panose="020B0503020204020204" pitchFamily="34" charset="-122"/>
                <a:ea typeface="微软雅黑" panose="020B0503020204020204" pitchFamily="34" charset="-122"/>
              </a:rPr>
              <a:t>具有技术进步的新古典增长模型</a:t>
            </a:r>
            <a:endParaRPr lang="en-US" altLang="zh-CN" dirty="0">
              <a:solidFill>
                <a:srgbClr val="6B748A"/>
              </a:solidFill>
              <a:latin typeface="微软雅黑" panose="020B0503020204020204" pitchFamily="34" charset="-122"/>
              <a:ea typeface="微软雅黑" panose="020B0503020204020204" pitchFamily="34" charset="-122"/>
            </a:endParaRPr>
          </a:p>
        </p:txBody>
      </p:sp>
      <p:grpSp>
        <p:nvGrpSpPr>
          <p:cNvPr id="5" name="组合 5">
            <a:extLst>
              <a:ext uri="{FF2B5EF4-FFF2-40B4-BE49-F238E27FC236}">
                <a16:creationId xmlns:a16="http://schemas.microsoft.com/office/drawing/2014/main" id="{E43B8BA3-602D-4C14-B2EA-537C27B128AA}"/>
              </a:ext>
            </a:extLst>
          </p:cNvPr>
          <p:cNvGrpSpPr/>
          <p:nvPr/>
        </p:nvGrpSpPr>
        <p:grpSpPr>
          <a:xfrm>
            <a:off x="239334" y="290253"/>
            <a:ext cx="229174" cy="330963"/>
            <a:chOff x="362743" y="188119"/>
            <a:chExt cx="348993" cy="504000"/>
          </a:xfrm>
          <a:solidFill>
            <a:srgbClr val="6B748A"/>
          </a:solidFill>
        </p:grpSpPr>
        <p:sp>
          <p:nvSpPr>
            <p:cNvPr id="6" name="矩形: 圆角 6">
              <a:extLst>
                <a:ext uri="{FF2B5EF4-FFF2-40B4-BE49-F238E27FC236}">
                  <a16:creationId xmlns:a16="http://schemas.microsoft.com/office/drawing/2014/main" id="{94921BF6-3ED7-49F2-8050-6491D69D3A53}"/>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7" name="矩形: 圆角 7">
              <a:extLst>
                <a:ext uri="{FF2B5EF4-FFF2-40B4-BE49-F238E27FC236}">
                  <a16:creationId xmlns:a16="http://schemas.microsoft.com/office/drawing/2014/main" id="{AD060C4F-725D-44AA-BEC7-28FC7498183E}"/>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8">
              <a:extLst>
                <a:ext uri="{FF2B5EF4-FFF2-40B4-BE49-F238E27FC236}">
                  <a16:creationId xmlns:a16="http://schemas.microsoft.com/office/drawing/2014/main" id="{F35209BE-93A6-45C2-8E31-F14AC12B6916}"/>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9">
              <a:extLst>
                <a:ext uri="{FF2B5EF4-FFF2-40B4-BE49-F238E27FC236}">
                  <a16:creationId xmlns:a16="http://schemas.microsoft.com/office/drawing/2014/main" id="{371F2646-66E7-4CC2-92E2-3FA968E22A69}"/>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0" name="直接连接符 10">
            <a:extLst>
              <a:ext uri="{FF2B5EF4-FFF2-40B4-BE49-F238E27FC236}">
                <a16:creationId xmlns:a16="http://schemas.microsoft.com/office/drawing/2014/main" id="{D99770B3-0B7A-46C3-846C-6247C9FB303E}"/>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1" name="图片 11">
            <a:extLst>
              <a:ext uri="{FF2B5EF4-FFF2-40B4-BE49-F238E27FC236}">
                <a16:creationId xmlns:a16="http://schemas.microsoft.com/office/drawing/2014/main" id="{22537707-9D3E-4B3A-B81F-0384FA5EE706}"/>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pic>
        <p:nvPicPr>
          <p:cNvPr id="3" name="Picture 2">
            <a:extLst>
              <a:ext uri="{FF2B5EF4-FFF2-40B4-BE49-F238E27FC236}">
                <a16:creationId xmlns:a16="http://schemas.microsoft.com/office/drawing/2014/main" id="{8A08937B-63E0-4F4D-8BC4-234FB2A642EC}"/>
              </a:ext>
            </a:extLst>
          </p:cNvPr>
          <p:cNvPicPr>
            <a:picLocks noChangeAspect="1"/>
          </p:cNvPicPr>
          <p:nvPr/>
        </p:nvPicPr>
        <p:blipFill>
          <a:blip r:embed="rId3"/>
          <a:stretch>
            <a:fillRect/>
          </a:stretch>
        </p:blipFill>
        <p:spPr>
          <a:xfrm>
            <a:off x="801695" y="720944"/>
            <a:ext cx="7540610" cy="4114800"/>
          </a:xfrm>
          <a:prstGeom prst="rect">
            <a:avLst/>
          </a:prstGeom>
        </p:spPr>
      </p:pic>
    </p:spTree>
    <p:extLst>
      <p:ext uri="{BB962C8B-B14F-4D97-AF65-F5344CB8AC3E}">
        <p14:creationId xmlns:p14="http://schemas.microsoft.com/office/powerpoint/2010/main" val="33402008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996" y="1944812"/>
            <a:ext cx="3886200" cy="1224118"/>
          </a:xfrm>
        </p:spPr>
        <p:txBody>
          <a:bodyPr vert="horz" wrap="square" lIns="91440" tIns="45720" rIns="91440" bIns="45720" rtlCol="0" anchor="ctr">
            <a:spAutoFit/>
          </a:bodyPr>
          <a:lstStyle/>
          <a:p>
            <a:pPr>
              <a:lnSpc>
                <a:spcPct val="120000"/>
              </a:lnSpc>
            </a:pP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cs"/>
              </a:rPr>
              <a:t>第十六章 </a:t>
            </a:r>
            <a:br>
              <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cs typeface="+mn-cs"/>
              </a:rPr>
            </a:b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cs"/>
              </a:rPr>
              <a:t>经济增长</a:t>
            </a:r>
            <a:endParaRPr lang="en-US" sz="320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49</a:t>
            </a:fld>
            <a:endParaRPr lang="en-US" dirty="0"/>
          </a:p>
        </p:txBody>
      </p:sp>
      <p:sp>
        <p:nvSpPr>
          <p:cNvPr id="6" name="Slide Number Placeholder 3">
            <a:extLst>
              <a:ext uri="{FF2B5EF4-FFF2-40B4-BE49-F238E27FC236}">
                <a16:creationId xmlns:a16="http://schemas.microsoft.com/office/drawing/2014/main" id="{DAA2E198-8E3D-460E-A4C6-7C599489403C}"/>
              </a:ext>
            </a:extLst>
          </p:cNvPr>
          <p:cNvSpPr txBox="1">
            <a:spLocks/>
          </p:cNvSpPr>
          <p:nvPr/>
        </p:nvSpPr>
        <p:spPr>
          <a:xfrm>
            <a:off x="6553200" y="4767263"/>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49</a:t>
            </a:fld>
            <a:endParaRPr lang="en-US" dirty="0"/>
          </a:p>
        </p:txBody>
      </p:sp>
      <p:sp>
        <p:nvSpPr>
          <p:cNvPr id="7" name="灯片编号占位符 3">
            <a:extLst>
              <a:ext uri="{FF2B5EF4-FFF2-40B4-BE49-F238E27FC236}">
                <a16:creationId xmlns:a16="http://schemas.microsoft.com/office/drawing/2014/main" id="{78352512-3178-4934-A2B6-6A315B6580C4}"/>
              </a:ext>
            </a:extLst>
          </p:cNvPr>
          <p:cNvSpPr txBox="1">
            <a:spLocks/>
          </p:cNvSpPr>
          <p:nvPr/>
        </p:nvSpPr>
        <p:spPr>
          <a:xfrm>
            <a:off x="6553200" y="4767263"/>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49</a:t>
            </a:fld>
            <a:endParaRPr lang="en-US" dirty="0"/>
          </a:p>
        </p:txBody>
      </p:sp>
      <p:sp>
        <p:nvSpPr>
          <p:cNvPr id="8" name="灯片编号占位符 3">
            <a:extLst>
              <a:ext uri="{FF2B5EF4-FFF2-40B4-BE49-F238E27FC236}">
                <a16:creationId xmlns:a16="http://schemas.microsoft.com/office/drawing/2014/main" id="{AA1217B7-FB17-4A9A-AC88-1695706C596C}"/>
              </a:ext>
            </a:extLst>
          </p:cNvPr>
          <p:cNvSpPr txBox="1">
            <a:spLocks/>
          </p:cNvSpPr>
          <p:nvPr/>
        </p:nvSpPr>
        <p:spPr>
          <a:xfrm>
            <a:off x="6705600" y="4869656"/>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49</a:t>
            </a:fld>
            <a:endParaRPr lang="en-US" dirty="0"/>
          </a:p>
        </p:txBody>
      </p:sp>
      <p:sp>
        <p:nvSpPr>
          <p:cNvPr id="9" name="矩形 8">
            <a:extLst>
              <a:ext uri="{FF2B5EF4-FFF2-40B4-BE49-F238E27FC236}">
                <a16:creationId xmlns:a16="http://schemas.microsoft.com/office/drawing/2014/main" id="{0FB026D9-CC0D-4BC0-A751-19F9E8BFD0A9}"/>
              </a:ext>
            </a:extLst>
          </p:cNvPr>
          <p:cNvSpPr/>
          <p:nvPr/>
        </p:nvSpPr>
        <p:spPr>
          <a:xfrm>
            <a:off x="-1676400" y="4171950"/>
            <a:ext cx="14859000" cy="2750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A68EAE7-E1F8-4450-BDCC-C58D072442BF}"/>
              </a:ext>
            </a:extLst>
          </p:cNvPr>
          <p:cNvSpPr/>
          <p:nvPr/>
        </p:nvSpPr>
        <p:spPr>
          <a:xfrm>
            <a:off x="4233459" y="0"/>
            <a:ext cx="4910541" cy="6189756"/>
          </a:xfrm>
          <a:prstGeom prst="rect">
            <a:avLst/>
          </a:prstGeom>
          <a:solidFill>
            <a:srgbClr val="8088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2" name="灯片编号占位符 3">
            <a:extLst>
              <a:ext uri="{FF2B5EF4-FFF2-40B4-BE49-F238E27FC236}">
                <a16:creationId xmlns:a16="http://schemas.microsoft.com/office/drawing/2014/main" id="{B5829EBC-EBA2-423B-9FC6-39C61D36700A}"/>
              </a:ext>
            </a:extLst>
          </p:cNvPr>
          <p:cNvSpPr txBox="1">
            <a:spLocks/>
          </p:cNvSpPr>
          <p:nvPr/>
        </p:nvSpPr>
        <p:spPr>
          <a:xfrm>
            <a:off x="6553200" y="4781550"/>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49</a:t>
            </a:fld>
            <a:endParaRPr lang="en-US" dirty="0"/>
          </a:p>
        </p:txBody>
      </p:sp>
      <p:sp>
        <p:nvSpPr>
          <p:cNvPr id="13" name="矩形 12">
            <a:extLst>
              <a:ext uri="{FF2B5EF4-FFF2-40B4-BE49-F238E27FC236}">
                <a16:creationId xmlns:a16="http://schemas.microsoft.com/office/drawing/2014/main" id="{2C082C69-E151-443B-80CD-D779FA4B677D}"/>
              </a:ext>
            </a:extLst>
          </p:cNvPr>
          <p:cNvSpPr/>
          <p:nvPr/>
        </p:nvSpPr>
        <p:spPr>
          <a:xfrm>
            <a:off x="4526280" y="1147574"/>
            <a:ext cx="3050667"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第一节 经济增长的描述和事实</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E47B11F4-8D1A-4818-8832-6EAAD65F07CD}"/>
              </a:ext>
            </a:extLst>
          </p:cNvPr>
          <p:cNvSpPr/>
          <p:nvPr/>
        </p:nvSpPr>
        <p:spPr>
          <a:xfrm>
            <a:off x="4526280" y="1668739"/>
            <a:ext cx="2697480" cy="338554"/>
          </a:xfrm>
          <a:prstGeom prst="rect">
            <a:avLst/>
          </a:prstGeom>
        </p:spPr>
        <p:txBody>
          <a:bodyPr wrap="square">
            <a:spAutoFit/>
          </a:bodyPr>
          <a:lstStyle/>
          <a:p>
            <a:pPr algn="dist"/>
            <a:r>
              <a:rPr lang="zh-CN" altLang="en-US" sz="1600" dirty="0">
                <a:solidFill>
                  <a:schemeClr val="bg1">
                    <a:lumMod val="65000"/>
                  </a:schemeClr>
                </a:solidFill>
                <a:latin typeface="微软雅黑" panose="020B0503020204020204" pitchFamily="34" charset="-122"/>
                <a:ea typeface="微软雅黑" panose="020B0503020204020204" pitchFamily="34" charset="-122"/>
              </a:rPr>
              <a:t>第二节 经济增长的决定因素</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6" name="Title 1">
            <a:extLst>
              <a:ext uri="{FF2B5EF4-FFF2-40B4-BE49-F238E27FC236}">
                <a16:creationId xmlns:a16="http://schemas.microsoft.com/office/drawing/2014/main" id="{BC3F7CD7-E5E2-4C9E-85FD-8E9C7A63F66C}"/>
              </a:ext>
            </a:extLst>
          </p:cNvPr>
          <p:cNvSpPr txBox="1">
            <a:spLocks/>
          </p:cNvSpPr>
          <p:nvPr/>
        </p:nvSpPr>
        <p:spPr>
          <a:xfrm>
            <a:off x="1660235" y="845693"/>
            <a:ext cx="184730" cy="497957"/>
          </a:xfrm>
          <a:prstGeom prst="rect">
            <a:avLst/>
          </a:prstGeom>
        </p:spPr>
        <p:txBody>
          <a:bodyPr vert="horz" wrap="none" lIns="91440" tIns="45720" rIns="91440" bIns="45720" rtlCol="0" anchor="ctr">
            <a:spAutoFit/>
          </a:bodyPr>
          <a:lstStyle>
            <a:defPPr>
              <a:defRPr lang="en-US"/>
            </a:defPPr>
            <a:lvl1pPr algn="ctr">
              <a:lnSpc>
                <a:spcPct val="120000"/>
              </a:lnSpc>
              <a:spcBef>
                <a:spcPct val="0"/>
              </a:spcBef>
              <a:buNone/>
              <a:defRPr sz="2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endParaRPr lang="en-US" dirty="0"/>
          </a:p>
        </p:txBody>
      </p:sp>
      <p:sp>
        <p:nvSpPr>
          <p:cNvPr id="20" name="矩形 19">
            <a:extLst>
              <a:ext uri="{FF2B5EF4-FFF2-40B4-BE49-F238E27FC236}">
                <a16:creationId xmlns:a16="http://schemas.microsoft.com/office/drawing/2014/main" id="{620773CF-6864-4CFA-A10A-4B563C7B25C7}"/>
              </a:ext>
            </a:extLst>
          </p:cNvPr>
          <p:cNvSpPr/>
          <p:nvPr/>
        </p:nvSpPr>
        <p:spPr>
          <a:xfrm>
            <a:off x="4526280" y="3241914"/>
            <a:ext cx="2092239"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第五节 增长核算</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D996D176-EAEF-4B13-BAA9-31C671A4D387}"/>
              </a:ext>
            </a:extLst>
          </p:cNvPr>
          <p:cNvSpPr/>
          <p:nvPr/>
        </p:nvSpPr>
        <p:spPr>
          <a:xfrm>
            <a:off x="4526280" y="3763079"/>
            <a:ext cx="2697480" cy="338554"/>
          </a:xfrm>
          <a:prstGeom prst="rect">
            <a:avLst/>
          </a:prstGeom>
        </p:spPr>
        <p:txBody>
          <a:bodyPr wrap="square">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第六节 促进经济增长的政策</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7" name="矩形 13">
            <a:extLst>
              <a:ext uri="{FF2B5EF4-FFF2-40B4-BE49-F238E27FC236}">
                <a16:creationId xmlns:a16="http://schemas.microsoft.com/office/drawing/2014/main" id="{6ECEDE79-1373-4013-92D9-CE0B390F6C54}"/>
              </a:ext>
            </a:extLst>
          </p:cNvPr>
          <p:cNvSpPr/>
          <p:nvPr/>
        </p:nvSpPr>
        <p:spPr>
          <a:xfrm>
            <a:off x="4526280" y="2199584"/>
            <a:ext cx="2316480"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第三节 新古典增长模型</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8" name="矩形 10">
            <a:extLst>
              <a:ext uri="{FF2B5EF4-FFF2-40B4-BE49-F238E27FC236}">
                <a16:creationId xmlns:a16="http://schemas.microsoft.com/office/drawing/2014/main" id="{71FD009E-65F4-4F43-887E-87BF1E4BB7C3}"/>
              </a:ext>
            </a:extLst>
          </p:cNvPr>
          <p:cNvSpPr/>
          <p:nvPr/>
        </p:nvSpPr>
        <p:spPr>
          <a:xfrm>
            <a:off x="4541520" y="2704999"/>
            <a:ext cx="2316480"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9">
            <a:extLst>
              <a:ext uri="{FF2B5EF4-FFF2-40B4-BE49-F238E27FC236}">
                <a16:creationId xmlns:a16="http://schemas.microsoft.com/office/drawing/2014/main" id="{43BE4D53-E112-469B-9E6D-36C9BB764275}"/>
              </a:ext>
            </a:extLst>
          </p:cNvPr>
          <p:cNvSpPr/>
          <p:nvPr/>
        </p:nvSpPr>
        <p:spPr>
          <a:xfrm>
            <a:off x="4526280" y="2711069"/>
            <a:ext cx="2092239" cy="338554"/>
          </a:xfrm>
          <a:prstGeom prst="rect">
            <a:avLst/>
          </a:prstGeom>
        </p:spPr>
        <p:txBody>
          <a:bodyPr wrap="square">
            <a:spAutoFit/>
          </a:bodyPr>
          <a:lstStyle/>
          <a:p>
            <a:pPr marL="809625" indent="-809625"/>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第四节 内生增长理论</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7619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4083446"/>
            <a:ext cx="8763000" cy="584775"/>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hlinkClick r:id="rId3"/>
              </a:rPr>
              <a:t>The vulture and the little girl, 1993</a:t>
            </a:r>
            <a:r>
              <a:rPr lang="en-US" sz="1600" dirty="0">
                <a:latin typeface="Times New Roman" panose="02020603050405020304" pitchFamily="18" charset="0"/>
                <a:cs typeface="Times New Roman" panose="02020603050405020304" pitchFamily="18" charset="0"/>
              </a:rPr>
              <a:t>: Kevin Carter’s Pulitzer Prize winning photograph of a starving Sudanese toddler and a vulture in the background</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7400" y="806846"/>
            <a:ext cx="4799100" cy="3200400"/>
          </a:xfrm>
          <a:prstGeom prst="rect">
            <a:avLst/>
          </a:prstGeom>
          <a:ln>
            <a:solidFill>
              <a:schemeClr val="tx1"/>
            </a:solidFill>
          </a:ln>
        </p:spPr>
      </p:pic>
      <p:sp>
        <p:nvSpPr>
          <p:cNvPr id="6" name="矩形 5">
            <a:extLst>
              <a:ext uri="{FF2B5EF4-FFF2-40B4-BE49-F238E27FC236}">
                <a16:creationId xmlns:a16="http://schemas.microsoft.com/office/drawing/2014/main" id="{64647823-CED4-4FD5-AD98-131A466E04AB}"/>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经济增长的一些事实</a:t>
            </a:r>
          </a:p>
        </p:txBody>
      </p:sp>
      <p:grpSp>
        <p:nvGrpSpPr>
          <p:cNvPr id="7" name="组合 6">
            <a:extLst>
              <a:ext uri="{FF2B5EF4-FFF2-40B4-BE49-F238E27FC236}">
                <a16:creationId xmlns:a16="http://schemas.microsoft.com/office/drawing/2014/main" id="{F8C29E37-6288-4DD8-A6D6-C7D7C6E1E1A8}"/>
              </a:ext>
            </a:extLst>
          </p:cNvPr>
          <p:cNvGrpSpPr/>
          <p:nvPr/>
        </p:nvGrpSpPr>
        <p:grpSpPr>
          <a:xfrm>
            <a:off x="239334" y="290253"/>
            <a:ext cx="229174" cy="330963"/>
            <a:chOff x="362743" y="188119"/>
            <a:chExt cx="348993" cy="504000"/>
          </a:xfrm>
          <a:solidFill>
            <a:srgbClr val="6B748A"/>
          </a:solidFill>
        </p:grpSpPr>
        <p:sp>
          <p:nvSpPr>
            <p:cNvPr id="8" name="矩形: 圆角 7">
              <a:extLst>
                <a:ext uri="{FF2B5EF4-FFF2-40B4-BE49-F238E27FC236}">
                  <a16:creationId xmlns:a16="http://schemas.microsoft.com/office/drawing/2014/main" id="{AB5946D8-78B9-42C1-9FB8-7B2D284722A8}"/>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45171C87-C9FA-414D-BE43-27DA471DBDC7}"/>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92946284-6865-4A67-8098-027FDC137C3C}"/>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1" name="矩形: 圆角 10">
              <a:extLst>
                <a:ext uri="{FF2B5EF4-FFF2-40B4-BE49-F238E27FC236}">
                  <a16:creationId xmlns:a16="http://schemas.microsoft.com/office/drawing/2014/main" id="{51505B59-CDAE-4681-866B-35103E74761A}"/>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2" name="直接连接符 11">
            <a:extLst>
              <a:ext uri="{FF2B5EF4-FFF2-40B4-BE49-F238E27FC236}">
                <a16:creationId xmlns:a16="http://schemas.microsoft.com/office/drawing/2014/main" id="{8E6A28EA-678A-4F0C-B0D8-A6BDBC0E3DED}"/>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99DB3112-FECB-482F-95F1-3B7A746B2157}"/>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8323354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6197" y="1047750"/>
                <a:ext cx="8229600" cy="3394472"/>
              </a:xfrm>
            </p:spPr>
            <p:txBody>
              <a:bodyPr/>
              <a:lstStyle/>
              <a:p>
                <a:pPr>
                  <a:lnSpc>
                    <a:spcPct val="120000"/>
                  </a:lnSpc>
                  <a:buSzPct val="80000"/>
                  <a:buFont typeface="Wingdings" panose="05000000000000000000" pitchFamily="2" charset="2"/>
                  <a:buChar char="l"/>
                </a:pPr>
                <a:r>
                  <a:rPr lang="zh-CN" altLang="en-US" sz="1800" dirty="0">
                    <a:ea typeface="宋体" panose="02010600030101010101" pitchFamily="2" charset="-122"/>
                  </a:rPr>
                  <a:t>在新古典 </a:t>
                </a:r>
                <a:r>
                  <a:rPr lang="en-US" altLang="zh-CN" sz="1800" dirty="0">
                    <a:ea typeface="宋体" panose="02010600030101010101" pitchFamily="2" charset="-122"/>
                  </a:rPr>
                  <a:t>(</a:t>
                </a:r>
                <a:r>
                  <a:rPr lang="zh-CN" altLang="en-US" sz="1800" dirty="0">
                    <a:ea typeface="宋体" panose="02010600030101010101" pitchFamily="2" charset="-122"/>
                  </a:rPr>
                  <a:t>外生</a:t>
                </a:r>
                <a:r>
                  <a:rPr lang="en-US" altLang="zh-CN" sz="1800" dirty="0">
                    <a:ea typeface="宋体" panose="02010600030101010101" pitchFamily="2" charset="-122"/>
                  </a:rPr>
                  <a:t>) </a:t>
                </a:r>
                <a:r>
                  <a:rPr lang="zh-CN" altLang="en-US" sz="1800" dirty="0">
                    <a:ea typeface="宋体" panose="02010600030101010101" pitchFamily="2" charset="-122"/>
                  </a:rPr>
                  <a:t>增长模型中，经济增长率由</a:t>
                </a:r>
                <a:r>
                  <a:rPr lang="zh-CN" altLang="en-US" sz="1800" b="1" dirty="0">
                    <a:ea typeface="宋体" panose="02010600030101010101" pitchFamily="2" charset="-122"/>
                  </a:rPr>
                  <a:t>外生的</a:t>
                </a:r>
                <a:r>
                  <a:rPr lang="zh-CN" altLang="en-US" sz="1800" dirty="0">
                    <a:ea typeface="宋体" panose="02010600030101010101" pitchFamily="2" charset="-122"/>
                  </a:rPr>
                  <a:t>增长率决定</a:t>
                </a:r>
                <a:endParaRPr lang="en-US" altLang="zh-CN" sz="18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不考虑技术进步</a:t>
                </a:r>
                <a:endParaRPr lang="en-US" altLang="zh-CN" sz="1600" dirty="0">
                  <a:ea typeface="宋体" panose="02010600030101010101" pitchFamily="2" charset="-122"/>
                </a:endParaRPr>
              </a:p>
              <a:p>
                <a:pPr lvl="2">
                  <a:lnSpc>
                    <a:spcPct val="120000"/>
                  </a:lnSpc>
                </a:pPr>
                <a:r>
                  <a:rPr lang="zh-CN" altLang="en-US" sz="1600" dirty="0">
                    <a:ea typeface="宋体" panose="02010600030101010101" pitchFamily="2" charset="-122"/>
                  </a:rPr>
                  <a:t>稳态时，</a:t>
                </a:r>
                <a14:m>
                  <m:oMath xmlns:m="http://schemas.openxmlformats.org/officeDocument/2006/math">
                    <m:acc>
                      <m:accPr>
                        <m:chr m:val="̇"/>
                        <m:ctrlPr>
                          <a:rPr lang="en-US" altLang="zh-CN" sz="1600" b="0" i="1" smtClean="0">
                            <a:latin typeface="Cambria Math" panose="02040503050406030204" pitchFamily="18" charset="0"/>
                          </a:rPr>
                        </m:ctrlPr>
                      </m:accPr>
                      <m:e>
                        <m:r>
                          <a:rPr lang="en-US" altLang="zh-CN" sz="1600" b="0" i="1" smtClean="0">
                            <a:latin typeface="Cambria Math"/>
                          </a:rPr>
                          <m:t>𝑘</m:t>
                        </m:r>
                      </m:e>
                    </m:acc>
                    <m:r>
                      <a:rPr lang="en-US" altLang="zh-CN" sz="1600" b="0" i="1" smtClean="0">
                        <a:latin typeface="Cambria Math"/>
                      </a:rPr>
                      <m:t>=</m:t>
                    </m:r>
                    <m:acc>
                      <m:accPr>
                        <m:chr m:val="̇"/>
                        <m:ctrlPr>
                          <a:rPr lang="en-US" altLang="zh-CN" sz="1600" b="0" i="1" smtClean="0">
                            <a:latin typeface="Cambria Math" panose="02040503050406030204" pitchFamily="18" charset="0"/>
                          </a:rPr>
                        </m:ctrlPr>
                      </m:accPr>
                      <m:e>
                        <m:r>
                          <a:rPr lang="en-US" altLang="zh-CN" sz="1600" b="0" i="1" smtClean="0">
                            <a:latin typeface="Cambria Math"/>
                          </a:rPr>
                          <m:t>𝑦</m:t>
                        </m:r>
                      </m:e>
                    </m:acc>
                    <m:r>
                      <a:rPr lang="en-US" altLang="zh-CN" sz="1600" b="0" i="1" smtClean="0">
                        <a:latin typeface="Cambria Math"/>
                      </a:rPr>
                      <m:t>=0</m:t>
                    </m:r>
                  </m:oMath>
                </a14:m>
                <a:endParaRPr lang="en-US" altLang="zh-CN" sz="1600" dirty="0">
                  <a:ea typeface="宋体" panose="02010600030101010101" pitchFamily="2" charset="-122"/>
                </a:endParaRPr>
              </a:p>
              <a:p>
                <a:pPr lvl="2">
                  <a:lnSpc>
                    <a:spcPct val="120000"/>
                  </a:lnSpc>
                </a:pPr>
                <a:r>
                  <a:rPr lang="zh-CN" altLang="en-US" sz="1600" dirty="0">
                    <a:ea typeface="宋体" panose="02010600030101010101" pitchFamily="2" charset="-122"/>
                  </a:rPr>
                  <a:t>人均产出稳态增长率为</a:t>
                </a:r>
                <a:r>
                  <a:rPr lang="en-US" altLang="zh-CN" sz="1600" dirty="0">
                    <a:ea typeface="宋体" panose="02010600030101010101" pitchFamily="2" charset="-122"/>
                  </a:rPr>
                  <a:t>0</a:t>
                </a:r>
                <a:r>
                  <a:rPr lang="zh-CN" altLang="en-US" sz="1600" dirty="0">
                    <a:ea typeface="宋体" panose="02010600030101010101" pitchFamily="2" charset="-122"/>
                  </a:rPr>
                  <a:t>，总产出稳态增长率等于人口增长率</a:t>
                </a:r>
                <a14:m>
                  <m:oMath xmlns:m="http://schemas.openxmlformats.org/officeDocument/2006/math">
                    <m:sSub>
                      <m:sSubPr>
                        <m:ctrlPr>
                          <a:rPr lang="en-US" altLang="zh-CN" sz="1600" b="0" i="1" smtClean="0">
                            <a:latin typeface="Cambria Math" panose="02040503050406030204" pitchFamily="18" charset="0"/>
                            <a:ea typeface="宋体" panose="02010600030101010101" pitchFamily="2" charset="-122"/>
                          </a:rPr>
                        </m:ctrlPr>
                      </m:sSubPr>
                      <m:e>
                        <m:r>
                          <a:rPr lang="en-US" altLang="zh-CN" sz="1600" b="0" i="1" smtClean="0">
                            <a:latin typeface="Cambria Math" panose="02040503050406030204" pitchFamily="18" charset="0"/>
                            <a:ea typeface="宋体" panose="02010600030101010101" pitchFamily="2" charset="-122"/>
                          </a:rPr>
                          <m:t>𝑔</m:t>
                        </m:r>
                      </m:e>
                      <m:sub>
                        <m:r>
                          <a:rPr lang="en-US" altLang="zh-CN" sz="1600" b="0" i="1" smtClean="0">
                            <a:latin typeface="Cambria Math" panose="02040503050406030204" pitchFamily="18" charset="0"/>
                            <a:ea typeface="宋体" panose="02010600030101010101" pitchFamily="2" charset="-122"/>
                          </a:rPr>
                          <m:t>𝑁</m:t>
                        </m:r>
                      </m:sub>
                    </m:sSub>
                  </m:oMath>
                </a14:m>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考虑技术进步</a:t>
                </a:r>
                <a:endParaRPr lang="en-US" altLang="zh-CN" sz="1600" dirty="0">
                  <a:ea typeface="宋体" panose="02010600030101010101" pitchFamily="2" charset="-122"/>
                </a:endParaRPr>
              </a:p>
              <a:p>
                <a:pPr lvl="2">
                  <a:lnSpc>
                    <a:spcPct val="120000"/>
                  </a:lnSpc>
                </a:pPr>
                <a:r>
                  <a:rPr lang="zh-CN" altLang="en-US" sz="1600" dirty="0">
                    <a:ea typeface="宋体" panose="02010600030101010101" pitchFamily="2" charset="-122"/>
                  </a:rPr>
                  <a:t>稳态时，</a:t>
                </a:r>
                <a14:m>
                  <m:oMath xmlns:m="http://schemas.openxmlformats.org/officeDocument/2006/math">
                    <m:acc>
                      <m:accPr>
                        <m:chr m:val="̇"/>
                        <m:ctrlPr>
                          <a:rPr lang="en-US" altLang="zh-CN" sz="1800" b="0" i="1" dirty="0" smtClean="0">
                            <a:latin typeface="Cambria Math" panose="02040503050406030204" pitchFamily="18" charset="0"/>
                          </a:rPr>
                        </m:ctrlPr>
                      </m:accPr>
                      <m:e>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rPr>
                              <m:t>𝑘</m:t>
                            </m:r>
                          </m:e>
                        </m:acc>
                      </m:e>
                    </m:acc>
                    <m:r>
                      <a:rPr lang="en-US" altLang="zh-CN" sz="1800" b="0" i="1" dirty="0" smtClean="0">
                        <a:latin typeface="Cambria Math" panose="02040503050406030204" pitchFamily="18" charset="0"/>
                      </a:rPr>
                      <m:t>=</m:t>
                    </m:r>
                    <m:acc>
                      <m:accPr>
                        <m:chr m:val="̇"/>
                        <m:ctrlPr>
                          <a:rPr lang="en-US" altLang="zh-CN" sz="1800" b="0" i="1" dirty="0" smtClean="0">
                            <a:latin typeface="Cambria Math" panose="02040503050406030204" pitchFamily="18" charset="0"/>
                          </a:rPr>
                        </m:ctrlPr>
                      </m:accPr>
                      <m:e>
                        <m:acc>
                          <m:accPr>
                            <m:chr m:val="̂"/>
                            <m:ctrlPr>
                              <a:rPr lang="en-US" altLang="zh-CN" sz="1800" b="0" i="1" dirty="0" smtClean="0">
                                <a:latin typeface="Cambria Math" panose="02040503050406030204" pitchFamily="18" charset="0"/>
                              </a:rPr>
                            </m:ctrlPr>
                          </m:accPr>
                          <m:e>
                            <m:r>
                              <a:rPr lang="en-US" altLang="zh-CN" sz="1800" b="0" i="1" dirty="0" smtClean="0">
                                <a:latin typeface="Cambria Math" panose="02040503050406030204" pitchFamily="18" charset="0"/>
                              </a:rPr>
                              <m:t>𝑦</m:t>
                            </m:r>
                          </m:e>
                        </m:acc>
                      </m:e>
                    </m:acc>
                    <m:r>
                      <a:rPr lang="en-US" altLang="zh-CN" sz="1800" b="0" i="1" dirty="0" smtClean="0">
                        <a:latin typeface="Cambria Math" panose="02040503050406030204" pitchFamily="18" charset="0"/>
                      </a:rPr>
                      <m:t>=0</m:t>
                    </m:r>
                  </m:oMath>
                </a14:m>
                <a:endParaRPr lang="en-US" altLang="zh-CN" sz="1600" dirty="0">
                  <a:ea typeface="宋体" panose="02010600030101010101" pitchFamily="2" charset="-122"/>
                </a:endParaRPr>
              </a:p>
              <a:p>
                <a:pPr lvl="2">
                  <a:lnSpc>
                    <a:spcPct val="120000"/>
                  </a:lnSpc>
                </a:pPr>
                <a:r>
                  <a:rPr lang="zh-CN" altLang="en-US" sz="1600" dirty="0">
                    <a:ea typeface="宋体" panose="02010600030101010101" pitchFamily="2" charset="-122"/>
                  </a:rPr>
                  <a:t>人均产出稳态增长率等于技术进步率</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a:rPr>
                          <m:t>𝑔</m:t>
                        </m:r>
                      </m:e>
                      <m:sub>
                        <m:r>
                          <a:rPr lang="en-US" altLang="zh-CN" sz="1600" b="0" i="1" smtClean="0">
                            <a:latin typeface="Cambria Math" panose="02040503050406030204" pitchFamily="18" charset="0"/>
                          </a:rPr>
                          <m:t>𝐴</m:t>
                        </m:r>
                      </m:sub>
                    </m:sSub>
                  </m:oMath>
                </a14:m>
                <a:r>
                  <a:rPr lang="zh-CN" altLang="en-US" sz="1600" dirty="0">
                    <a:ea typeface="宋体" panose="02010600030101010101" pitchFamily="2" charset="-122"/>
                  </a:rPr>
                  <a:t>，总产出稳态增长率等于</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𝑔</m:t>
                        </m:r>
                      </m:e>
                      <m:sub>
                        <m:r>
                          <a:rPr lang="en-US" altLang="zh-CN" sz="1600" b="0" i="1" smtClean="0">
                            <a:latin typeface="Cambria Math" panose="02040503050406030204" pitchFamily="18" charset="0"/>
                          </a:rPr>
                          <m:t>𝐴</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𝑔</m:t>
                        </m:r>
                      </m:e>
                      <m:sub>
                        <m:r>
                          <a:rPr lang="en-US" altLang="zh-CN" sz="1600" b="0" i="1" smtClean="0">
                            <a:latin typeface="Cambria Math" panose="02040503050406030204" pitchFamily="18" charset="0"/>
                          </a:rPr>
                          <m:t>𝑁</m:t>
                        </m:r>
                      </m:sub>
                    </m:sSub>
                  </m:oMath>
                </a14:m>
                <a:endParaRPr lang="en-US" altLang="zh-CN" sz="16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内生增长理论使经济增长率</a:t>
                </a:r>
                <a:r>
                  <a:rPr lang="zh-CN" altLang="en-US" sz="1800" b="1" dirty="0">
                    <a:ea typeface="宋体" panose="02010600030101010101" pitchFamily="2" charset="-122"/>
                  </a:rPr>
                  <a:t>内生化</a:t>
                </a:r>
                <a:r>
                  <a:rPr lang="zh-CN" altLang="en-US" sz="1800" dirty="0">
                    <a:ea typeface="宋体" panose="02010600030101010101" pitchFamily="2" charset="-122"/>
                  </a:rPr>
                  <a:t>，即经济增长率由模型本身决定</a:t>
                </a:r>
                <a:endParaRPr lang="en-US" altLang="zh-CN" sz="1800" dirty="0">
                  <a:ea typeface="宋体" panose="02010600030101010101" pitchFamily="2"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6197" y="1047750"/>
                <a:ext cx="8229600" cy="3394472"/>
              </a:xfrm>
              <a:blipFill>
                <a:blip r:embed="rId2"/>
                <a:stretch>
                  <a:fillRect l="-148" t="-718"/>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50</a:t>
            </a:fld>
            <a:endParaRPr lang="en-US" dirty="0"/>
          </a:p>
        </p:txBody>
      </p:sp>
      <p:sp>
        <p:nvSpPr>
          <p:cNvPr id="5" name="Title 1">
            <a:extLst>
              <a:ext uri="{FF2B5EF4-FFF2-40B4-BE49-F238E27FC236}">
                <a16:creationId xmlns:a16="http://schemas.microsoft.com/office/drawing/2014/main" id="{35E6249F-5135-4538-832E-BBCB04A6C45E}"/>
              </a:ext>
            </a:extLst>
          </p:cNvPr>
          <p:cNvSpPr txBox="1">
            <a:spLocks/>
          </p:cNvSpPr>
          <p:nvPr/>
        </p:nvSpPr>
        <p:spPr>
          <a:xfrm>
            <a:off x="533400" y="297418"/>
            <a:ext cx="4800600" cy="369332"/>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a:lstStyle>
          <a:p>
            <a:pPr algn="l"/>
            <a:r>
              <a:rPr lang="zh-CN" altLang="en-US" sz="1800" b="0" dirty="0">
                <a:solidFill>
                  <a:srgbClr val="6B748A"/>
                </a:solidFill>
                <a:latin typeface="微软雅黑" panose="020B0503020204020204" pitchFamily="34" charset="-122"/>
                <a:ea typeface="微软雅黑" panose="020B0503020204020204" pitchFamily="34" charset="-122"/>
              </a:rPr>
              <a:t>新古典</a:t>
            </a:r>
            <a:r>
              <a:rPr lang="en-US" altLang="zh-CN" sz="1800" b="0" dirty="0">
                <a:solidFill>
                  <a:srgbClr val="6B748A"/>
                </a:solidFill>
                <a:latin typeface="微软雅黑" panose="020B0503020204020204" pitchFamily="34" charset="-122"/>
                <a:ea typeface="微软雅黑" panose="020B0503020204020204" pitchFamily="34" charset="-122"/>
              </a:rPr>
              <a:t>(</a:t>
            </a:r>
            <a:r>
              <a:rPr lang="zh-CN" altLang="en-US" sz="1800" b="0" dirty="0">
                <a:solidFill>
                  <a:srgbClr val="6B748A"/>
                </a:solidFill>
                <a:latin typeface="微软雅黑" panose="020B0503020204020204" pitchFamily="34" charset="-122"/>
                <a:ea typeface="微软雅黑" panose="020B0503020204020204" pitchFamily="34" charset="-122"/>
              </a:rPr>
              <a:t>外生</a:t>
            </a:r>
            <a:r>
              <a:rPr lang="en-US" altLang="zh-CN" sz="1800" b="0" dirty="0">
                <a:solidFill>
                  <a:srgbClr val="6B748A"/>
                </a:solidFill>
                <a:latin typeface="微软雅黑" panose="020B0503020204020204" pitchFamily="34" charset="-122"/>
                <a:ea typeface="微软雅黑" panose="020B0503020204020204" pitchFamily="34" charset="-122"/>
              </a:rPr>
              <a:t>)</a:t>
            </a:r>
            <a:r>
              <a:rPr lang="zh-CN" altLang="en-US" sz="1800" b="0" dirty="0">
                <a:solidFill>
                  <a:srgbClr val="6B748A"/>
                </a:solidFill>
                <a:latin typeface="微软雅黑" panose="020B0503020204020204" pitchFamily="34" charset="-122"/>
                <a:ea typeface="微软雅黑" panose="020B0503020204020204" pitchFamily="34" charset="-122"/>
              </a:rPr>
              <a:t>增长模型与内生增长模型的区别</a:t>
            </a:r>
            <a:endParaRPr lang="en-US" sz="1800" b="0" dirty="0">
              <a:solidFill>
                <a:srgbClr val="6B748A"/>
              </a:solidFill>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9E5AA9FA-51B4-4FCF-95A2-62F65C2A19A9}"/>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AE85AAC3-0826-46E6-A09C-17745BEE07C0}"/>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0DA5CDF1-B9EB-4643-9570-73B226E8485F}"/>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0104C5EB-2FD9-418E-9279-E4D8AF06C91E}"/>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2708CF19-21C9-4CA2-B0DD-B86D81B10E3F}"/>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BD8B00E0-7710-44A5-A8DE-72DEBCE98642}"/>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14B9F029-0FBA-45AF-8705-274B822E8E92}"/>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871958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425" y="807581"/>
            <a:ext cx="8229600" cy="3394472"/>
          </a:xfrm>
        </p:spPr>
        <p:txBody>
          <a:bodyPr/>
          <a:lstStyle/>
          <a:p>
            <a:pPr>
              <a:lnSpc>
                <a:spcPct val="150000"/>
              </a:lnSpc>
              <a:buSzPct val="80000"/>
              <a:buFont typeface="Wingdings" panose="05000000000000000000" pitchFamily="2" charset="2"/>
              <a:buChar char="l"/>
            </a:pPr>
            <a:r>
              <a:rPr lang="zh-CN" altLang="en-US" sz="1800" dirty="0">
                <a:ea typeface="宋体" panose="02010600030101010101" pitchFamily="2" charset="-122"/>
              </a:rPr>
              <a:t>内生增长模型的产生是由于新古典增长模型的缺陷</a:t>
            </a:r>
            <a:endParaRPr lang="en-US" altLang="zh-CN" sz="1800" dirty="0">
              <a:ea typeface="宋体" panose="02010600030101010101" pitchFamily="2" charset="-122"/>
            </a:endParaRPr>
          </a:p>
          <a:p>
            <a:pPr>
              <a:lnSpc>
                <a:spcPct val="150000"/>
              </a:lnSpc>
              <a:buSzPct val="80000"/>
              <a:buFont typeface="Wingdings" panose="05000000000000000000" pitchFamily="2" charset="2"/>
              <a:buChar char="l"/>
            </a:pPr>
            <a:r>
              <a:rPr lang="zh-CN" altLang="en-US" sz="1800" dirty="0">
                <a:ea typeface="宋体" panose="02010600030101010101" pitchFamily="2" charset="-122"/>
              </a:rPr>
              <a:t>新古典增长模型的缺陷</a:t>
            </a:r>
            <a:endParaRPr lang="en-US" altLang="zh-CN" sz="18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持续的人均产出增长只有在技术进步存在的条件下才能发生</a:t>
            </a:r>
            <a:endParaRPr lang="en-US" altLang="zh-CN" sz="1600" dirty="0">
              <a:ea typeface="宋体" panose="02010600030101010101" pitchFamily="2" charset="-122"/>
            </a:endParaRPr>
          </a:p>
          <a:p>
            <a:pPr lvl="2">
              <a:lnSpc>
                <a:spcPct val="150000"/>
              </a:lnSpc>
            </a:pPr>
            <a:r>
              <a:rPr lang="zh-CN" altLang="en-US" sz="1400" dirty="0">
                <a:ea typeface="宋体" panose="02010600030101010101" pitchFamily="2" charset="-122"/>
              </a:rPr>
              <a:t>如果没有技术进步，人均收入增长将因资本边际报酬递减作用而停止</a:t>
            </a:r>
            <a:endParaRPr lang="en-US" altLang="zh-CN" sz="1400" dirty="0">
              <a:ea typeface="宋体" panose="02010600030101010101" pitchFamily="2" charset="-122"/>
            </a:endParaRPr>
          </a:p>
          <a:p>
            <a:pPr lvl="2">
              <a:lnSpc>
                <a:spcPct val="150000"/>
              </a:lnSpc>
            </a:pPr>
            <a:r>
              <a:rPr lang="zh-CN" altLang="en-US" sz="1400" dirty="0">
                <a:ea typeface="宋体" panose="02010600030101010101" pitchFamily="2" charset="-122"/>
              </a:rPr>
              <a:t>技术进步是解释可持续增长的关键</a:t>
            </a:r>
            <a:endParaRPr lang="en-US" altLang="zh-CN" sz="14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在解释国家间收入差异的原因时，该模型是不完善的</a:t>
            </a:r>
            <a:endParaRPr lang="en-US" altLang="zh-CN" sz="1600" dirty="0">
              <a:ea typeface="宋体" panose="02010600030101010101" pitchFamily="2" charset="-122"/>
            </a:endParaRPr>
          </a:p>
          <a:p>
            <a:pPr lvl="2">
              <a:lnSpc>
                <a:spcPct val="150000"/>
              </a:lnSpc>
            </a:pPr>
            <a:r>
              <a:rPr lang="zh-CN" altLang="en-US" sz="1400" dirty="0">
                <a:ea typeface="宋体" panose="02010600030101010101" pitchFamily="2" charset="-122"/>
              </a:rPr>
              <a:t>国家间人均收入差异的唯一原因是人均资本量存在差异，忽略了其他生产要素的差异，也忽略了把生产要素结合起来的生产函数的差异</a:t>
            </a:r>
            <a:endParaRPr lang="en-US" altLang="zh-CN" sz="1400" dirty="0">
              <a:ea typeface="宋体" panose="02010600030101010101" pitchFamily="2" charset="-122"/>
            </a:endParaRPr>
          </a:p>
        </p:txBody>
      </p:sp>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51</a:t>
            </a:fld>
            <a:endParaRPr lang="en-US" dirty="0"/>
          </a:p>
        </p:txBody>
      </p:sp>
      <p:sp>
        <p:nvSpPr>
          <p:cNvPr id="5" name="Title 1">
            <a:extLst>
              <a:ext uri="{FF2B5EF4-FFF2-40B4-BE49-F238E27FC236}">
                <a16:creationId xmlns:a16="http://schemas.microsoft.com/office/drawing/2014/main" id="{1268C173-796D-41C5-96F3-275EE24382E0}"/>
              </a:ext>
            </a:extLst>
          </p:cNvPr>
          <p:cNvSpPr txBox="1">
            <a:spLocks/>
          </p:cNvSpPr>
          <p:nvPr/>
        </p:nvSpPr>
        <p:spPr>
          <a:xfrm>
            <a:off x="533400" y="297418"/>
            <a:ext cx="4800600" cy="369332"/>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a:lstStyle>
          <a:p>
            <a:pPr algn="l"/>
            <a:r>
              <a:rPr lang="zh-CN" altLang="en-US" sz="1800" b="0" dirty="0">
                <a:solidFill>
                  <a:srgbClr val="6B748A"/>
                </a:solidFill>
                <a:latin typeface="微软雅黑" panose="020B0503020204020204" pitchFamily="34" charset="-122"/>
                <a:ea typeface="微软雅黑" panose="020B0503020204020204" pitchFamily="34" charset="-122"/>
              </a:rPr>
              <a:t>新古典增长模型的缺陷</a:t>
            </a:r>
            <a:endParaRPr lang="en-US" sz="1800" b="0" dirty="0">
              <a:solidFill>
                <a:srgbClr val="6B748A"/>
              </a:solidFill>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C4D2AFB0-7A95-4ADB-A476-7113D60DED0F}"/>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885120E2-BA87-4BA1-8191-5AACA502E319}"/>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C37D029D-E30E-49E3-A276-B92A85D75E2A}"/>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29486474-5944-4E78-BF4C-8C27D990EC53}"/>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77C03235-25D1-43EE-8473-FB18754AD754}"/>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CCB0C17F-8EAF-463F-9459-476F6A576C7C}"/>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FB946859-C11A-4784-B5D3-5B76DD66F725}"/>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675519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3080" y="874514"/>
            <a:ext cx="8411922" cy="3394472"/>
          </a:xfrm>
        </p:spPr>
        <p:txBody>
          <a:bodyPr/>
          <a:lstStyle/>
          <a:p>
            <a:pPr>
              <a:lnSpc>
                <a:spcPct val="120000"/>
              </a:lnSpc>
              <a:buSzPct val="80000"/>
              <a:buFont typeface="Wingdings" panose="05000000000000000000" pitchFamily="2" charset="2"/>
              <a:buChar char="l"/>
            </a:pPr>
            <a:r>
              <a:rPr lang="zh-CN" altLang="en-US" sz="1800" dirty="0">
                <a:ea typeface="宋体" panose="02010600030101010101" pitchFamily="2" charset="-122"/>
              </a:rPr>
              <a:t>内生增长模型的三种类型</a:t>
            </a:r>
            <a:endParaRPr lang="en-US" altLang="zh-CN" sz="1800" dirty="0">
              <a:ea typeface="宋体" panose="02010600030101010101" pitchFamily="2" charset="-122"/>
            </a:endParaRPr>
          </a:p>
          <a:p>
            <a:pPr marL="800100" lvl="1" indent="-342900">
              <a:lnSpc>
                <a:spcPct val="120000"/>
              </a:lnSpc>
              <a:buFont typeface="+mj-lt"/>
              <a:buAutoNum type="arabicPeriod"/>
            </a:pPr>
            <a:r>
              <a:rPr lang="zh-CN" altLang="en-US" sz="1600" dirty="0">
                <a:ea typeface="宋体" panose="02010600030101010101" pitchFamily="2" charset="-122"/>
              </a:rPr>
              <a:t>通过放弃资本积累回报递减的假设而解释连续增长</a:t>
            </a:r>
            <a:endParaRPr lang="en-US" altLang="zh-CN" sz="1600" dirty="0">
              <a:ea typeface="宋体" panose="02010600030101010101" pitchFamily="2" charset="-122"/>
            </a:endParaRPr>
          </a:p>
          <a:p>
            <a:pPr marL="800100" lvl="1" indent="-342900">
              <a:lnSpc>
                <a:spcPct val="120000"/>
              </a:lnSpc>
              <a:buFont typeface="+mj-lt"/>
              <a:buAutoNum type="arabicPeriod"/>
            </a:pPr>
            <a:r>
              <a:rPr lang="zh-CN" altLang="en-US" sz="1600" dirty="0">
                <a:ea typeface="宋体" panose="02010600030101010101" pitchFamily="2" charset="-122"/>
              </a:rPr>
              <a:t>知识的积累是企业家追求私人利润最大化的有意行为的结果，即技术进步被内生化</a:t>
            </a:r>
            <a:endParaRPr lang="en-US" altLang="zh-CN" sz="1600" dirty="0">
              <a:ea typeface="宋体" panose="02010600030101010101" pitchFamily="2" charset="-122"/>
            </a:endParaRPr>
          </a:p>
          <a:p>
            <a:pPr marL="800100" lvl="1" indent="-342900">
              <a:lnSpc>
                <a:spcPct val="120000"/>
              </a:lnSpc>
              <a:buFont typeface="+mj-lt"/>
              <a:buAutoNum type="arabicPeriod"/>
            </a:pPr>
            <a:r>
              <a:rPr lang="zh-CN" altLang="en-US" sz="1600" dirty="0">
                <a:ea typeface="宋体" panose="02010600030101010101" pitchFamily="2" charset="-122"/>
              </a:rPr>
              <a:t>将新古典增长模型中资本的概念加以扩展，把人力资本也包括在内</a:t>
            </a:r>
            <a:endParaRPr lang="en-US" altLang="zh-CN" sz="16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前两类模型构成了内生增长理论的核心</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第三类模型被称为一次“新古典的复兴”</a:t>
            </a:r>
            <a:r>
              <a:rPr lang="en-US" altLang="zh-CN" sz="1800" dirty="0"/>
              <a:t>(Mankiw, Romer, and Weil, 1992)</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内生增长理论的中心命题是</a:t>
            </a:r>
            <a:endParaRPr lang="en-US" altLang="zh-CN" sz="18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广义资本积累 </a:t>
            </a:r>
            <a:r>
              <a:rPr lang="en-US" altLang="zh-CN" sz="1600" dirty="0">
                <a:ea typeface="宋体" panose="02010600030101010101" pitchFamily="2" charset="-122"/>
              </a:rPr>
              <a:t>(</a:t>
            </a:r>
            <a:r>
              <a:rPr lang="zh-CN" altLang="en-US" sz="1600" dirty="0">
                <a:ea typeface="宋体" panose="02010600030101010101" pitchFamily="2" charset="-122"/>
              </a:rPr>
              <a:t>实物和人力资本</a:t>
            </a:r>
            <a:r>
              <a:rPr lang="en-US" altLang="zh-CN" sz="1600" dirty="0">
                <a:ea typeface="宋体" panose="02010600030101010101" pitchFamily="2" charset="-122"/>
              </a:rPr>
              <a:t>) </a:t>
            </a:r>
            <a:r>
              <a:rPr lang="zh-CN" altLang="en-US" sz="1600" dirty="0">
                <a:ea typeface="宋体" panose="02010600030101010101" pitchFamily="2" charset="-122"/>
              </a:rPr>
              <a:t>不会产生回报递减</a:t>
            </a:r>
            <a:endParaRPr lang="en-US" altLang="zh-CN" sz="1600" dirty="0">
              <a:ea typeface="宋体" panose="02010600030101010101" pitchFamily="2" charset="-122"/>
            </a:endParaRPr>
          </a:p>
          <a:p>
            <a:pPr lvl="1">
              <a:lnSpc>
                <a:spcPct val="120000"/>
              </a:lnSpc>
              <a:buSzPct val="60000"/>
              <a:buFont typeface="Wingdings" panose="05000000000000000000" pitchFamily="2" charset="2"/>
              <a:buChar char="n"/>
            </a:pPr>
            <a:r>
              <a:rPr lang="zh-CN" altLang="en-US" sz="1600" dirty="0">
                <a:ea typeface="宋体" panose="02010600030101010101" pitchFamily="2" charset="-122"/>
              </a:rPr>
              <a:t>增长由广义资本的积累所推动，同时由研发所创造的新知识促进增长</a:t>
            </a:r>
            <a:endParaRPr lang="en-US" altLang="zh-CN" sz="1600" dirty="0">
              <a:ea typeface="宋体" panose="02010600030101010101" pitchFamily="2" charset="-122"/>
            </a:endParaRPr>
          </a:p>
        </p:txBody>
      </p:sp>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52</a:t>
            </a:fld>
            <a:endParaRPr lang="en-US" dirty="0"/>
          </a:p>
        </p:txBody>
      </p:sp>
      <p:sp>
        <p:nvSpPr>
          <p:cNvPr id="5" name="Title 1">
            <a:extLst>
              <a:ext uri="{FF2B5EF4-FFF2-40B4-BE49-F238E27FC236}">
                <a16:creationId xmlns:a16="http://schemas.microsoft.com/office/drawing/2014/main" id="{64BDFD84-F1A5-41C1-8235-2950E4B9A1BE}"/>
              </a:ext>
            </a:extLst>
          </p:cNvPr>
          <p:cNvSpPr txBox="1">
            <a:spLocks/>
          </p:cNvSpPr>
          <p:nvPr/>
        </p:nvSpPr>
        <p:spPr>
          <a:xfrm>
            <a:off x="533400" y="297418"/>
            <a:ext cx="4800600" cy="369332"/>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a:lstStyle>
          <a:p>
            <a:pPr algn="l"/>
            <a:r>
              <a:rPr lang="zh-CN" altLang="en-US" sz="1800" b="0" dirty="0">
                <a:solidFill>
                  <a:srgbClr val="6B748A"/>
                </a:solidFill>
                <a:latin typeface="微软雅黑" panose="020B0503020204020204" pitchFamily="34" charset="-122"/>
                <a:ea typeface="微软雅黑" panose="020B0503020204020204" pitchFamily="34" charset="-122"/>
              </a:rPr>
              <a:t>内生增长模型的基本思路</a:t>
            </a:r>
            <a:endParaRPr lang="en-US" sz="1800" b="0" dirty="0">
              <a:solidFill>
                <a:srgbClr val="6B748A"/>
              </a:solidFill>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369B2B14-20FC-4BF5-9046-26D66E5462F0}"/>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A926BBF7-819A-44E3-9C5F-EDFCAF9AD208}"/>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AE87B1E3-3710-4C7F-99C2-F8D1EA43CD4C}"/>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3094A76E-27E9-45D6-A60E-94A9779277FE}"/>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533D66B6-E7B0-41BF-9F8D-6E835306DE6D}"/>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A72FED13-5D31-4A80-B076-FDB6EFBC8B20}"/>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9D38CC49-3E47-4EF4-9518-BE3A3A468E97}"/>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56739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fade">
                                      <p:cBhvr>
                                        <p:cTn id="2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88475"/>
                <a:ext cx="8229600" cy="3394472"/>
              </a:xfrm>
            </p:spPr>
            <p:txBody>
              <a:bodyPr/>
              <a:lstStyle/>
              <a:p>
                <a:pPr>
                  <a:lnSpc>
                    <a:spcPct val="110000"/>
                  </a:lnSpc>
                  <a:spcBef>
                    <a:spcPts val="600"/>
                  </a:spcBef>
                  <a:buSzPct val="80000"/>
                  <a:buFont typeface="Wingdings" panose="05000000000000000000" pitchFamily="2" charset="2"/>
                  <a:buChar char="l"/>
                </a:pPr>
                <a:r>
                  <a:rPr lang="zh-CN" altLang="en-US" sz="1800" dirty="0"/>
                  <a:t>一个简单的生产函数</a:t>
                </a:r>
                <a:endParaRPr lang="en-US" altLang="zh-CN" sz="1800" dirty="0"/>
              </a:p>
              <a:p>
                <a:pPr marL="457200" lvl="1" indent="0">
                  <a:lnSpc>
                    <a:spcPct val="110000"/>
                  </a:lnSpc>
                  <a:spcBef>
                    <a:spcPts val="600"/>
                  </a:spcBef>
                  <a:buNone/>
                </a:pPr>
                <a14:m>
                  <m:oMathPara xmlns:m="http://schemas.openxmlformats.org/officeDocument/2006/math">
                    <m:oMathParaPr>
                      <m:jc m:val="centerGroup"/>
                    </m:oMathParaPr>
                    <m:oMath xmlns:m="http://schemas.openxmlformats.org/officeDocument/2006/math">
                      <m:r>
                        <a:rPr lang="en-US" b="0" i="1" smtClean="0">
                          <a:latin typeface="Cambria Math"/>
                        </a:rPr>
                        <m:t>𝑌</m:t>
                      </m:r>
                      <m:r>
                        <a:rPr lang="en-US" b="0" i="1" smtClean="0">
                          <a:latin typeface="Cambria Math"/>
                        </a:rPr>
                        <m:t>=</m:t>
                      </m:r>
                      <m:r>
                        <a:rPr lang="en-US" b="0" i="1" smtClean="0">
                          <a:latin typeface="Cambria Math"/>
                        </a:rPr>
                        <m:t>𝐴𝐾</m:t>
                      </m:r>
                    </m:oMath>
                  </m:oMathPara>
                </a14:m>
                <a:endParaRPr lang="en-US" dirty="0"/>
              </a:p>
              <a:p>
                <a:pPr lvl="1">
                  <a:lnSpc>
                    <a:spcPct val="110000"/>
                  </a:lnSpc>
                  <a:spcBef>
                    <a:spcPts val="600"/>
                  </a:spcBef>
                  <a:buSzPct val="60000"/>
                  <a:buFont typeface="Wingdings" panose="05000000000000000000" pitchFamily="2" charset="2"/>
                  <a:buChar char="n"/>
                </a:pPr>
                <a:r>
                  <a:rPr lang="zh-CN" altLang="en-US" sz="1600" dirty="0"/>
                  <a:t>这个生产函数不反映资本边际收益递减的性质</a:t>
                </a:r>
                <a:endParaRPr lang="en-US" altLang="zh-CN" sz="1600" dirty="0"/>
              </a:p>
              <a:p>
                <a:pPr lvl="1">
                  <a:lnSpc>
                    <a:spcPct val="110000"/>
                  </a:lnSpc>
                  <a:spcBef>
                    <a:spcPts val="600"/>
                  </a:spcBef>
                  <a:buSzPct val="60000"/>
                  <a:buFont typeface="Wingdings" panose="05000000000000000000" pitchFamily="2" charset="2"/>
                  <a:buChar char="n"/>
                </a:pPr>
                <a:r>
                  <a:rPr lang="zh-CN" altLang="en-US" sz="1600" dirty="0"/>
                  <a:t>无论资本量为多少，额外</a:t>
                </a:r>
                <a:r>
                  <a:rPr lang="en-US" altLang="zh-CN" sz="1600" dirty="0"/>
                  <a:t>1</a:t>
                </a:r>
                <a:r>
                  <a:rPr lang="zh-CN" altLang="en-US" sz="1600" dirty="0"/>
                  <a:t>单位资本生产</a:t>
                </a:r>
                <a14:m>
                  <m:oMath xmlns:m="http://schemas.openxmlformats.org/officeDocument/2006/math">
                    <m:r>
                      <a:rPr lang="en-US" altLang="zh-CN" sz="1600" i="1" dirty="0" smtClean="0">
                        <a:latin typeface="Cambria Math"/>
                      </a:rPr>
                      <m:t>𝐴</m:t>
                    </m:r>
                  </m:oMath>
                </a14:m>
                <a:r>
                  <a:rPr lang="zh-CN" altLang="en-US" sz="1600" dirty="0"/>
                  <a:t>单位的额外产出</a:t>
                </a:r>
                <a:endParaRPr lang="en-US" altLang="zh-CN" sz="1600" dirty="0"/>
              </a:p>
              <a:p>
                <a:pPr lvl="1">
                  <a:lnSpc>
                    <a:spcPct val="110000"/>
                  </a:lnSpc>
                  <a:spcBef>
                    <a:spcPts val="600"/>
                  </a:spcBef>
                  <a:buSzPct val="60000"/>
                  <a:buFont typeface="Wingdings" panose="05000000000000000000" pitchFamily="2" charset="2"/>
                  <a:buChar char="n"/>
                </a:pPr>
                <a:r>
                  <a:rPr lang="zh-CN" altLang="en-US" sz="1600" dirty="0"/>
                  <a:t>这是与新古典增长模型的关键区别</a:t>
                </a:r>
                <a:endParaRPr lang="en-US" altLang="zh-CN" sz="1600" dirty="0"/>
              </a:p>
              <a:p>
                <a:pPr lvl="1">
                  <a:lnSpc>
                    <a:spcPct val="110000"/>
                  </a:lnSpc>
                  <a:spcBef>
                    <a:spcPts val="600"/>
                  </a:spcBef>
                  <a:buSzPct val="60000"/>
                  <a:buFont typeface="Wingdings" panose="05000000000000000000" pitchFamily="2" charset="2"/>
                  <a:buChar char="n"/>
                </a:pPr>
                <a14:m>
                  <m:oMath xmlns:m="http://schemas.openxmlformats.org/officeDocument/2006/math">
                    <m:r>
                      <a:rPr lang="en-US" altLang="zh-CN" sz="1600" b="1" i="1" dirty="0" smtClean="0">
                        <a:solidFill>
                          <a:srgbClr val="FF0000"/>
                        </a:solidFill>
                        <a:latin typeface="Cambria Math"/>
                      </a:rPr>
                      <m:t>𝑨𝑲</m:t>
                    </m:r>
                  </m:oMath>
                </a14:m>
                <a:r>
                  <a:rPr lang="zh-CN" altLang="en-US" sz="1600" b="1" dirty="0">
                    <a:solidFill>
                      <a:srgbClr val="FF0000"/>
                    </a:solidFill>
                  </a:rPr>
                  <a:t>模型：</a:t>
                </a:r>
                <a:r>
                  <a:rPr lang="zh-CN" altLang="en-US" sz="1600" dirty="0"/>
                  <a:t>总产出</a:t>
                </a:r>
                <a14:m>
                  <m:oMath xmlns:m="http://schemas.openxmlformats.org/officeDocument/2006/math">
                    <m:r>
                      <a:rPr lang="en-US" altLang="zh-CN" sz="1600" i="1" dirty="0" smtClean="0">
                        <a:latin typeface="Cambria Math"/>
                      </a:rPr>
                      <m:t>𝑌</m:t>
                    </m:r>
                  </m:oMath>
                </a14:m>
                <a:r>
                  <a:rPr lang="zh-CN" altLang="en-US" sz="1600" dirty="0"/>
                  <a:t>是反映技术水平的常数</a:t>
                </a:r>
                <a14:m>
                  <m:oMath xmlns:m="http://schemas.openxmlformats.org/officeDocument/2006/math">
                    <m:r>
                      <a:rPr lang="en-US" altLang="zh-CN" sz="1600" i="1" dirty="0" smtClean="0">
                        <a:latin typeface="Cambria Math"/>
                      </a:rPr>
                      <m:t>𝐴</m:t>
                    </m:r>
                  </m:oMath>
                </a14:m>
                <a:r>
                  <a:rPr lang="zh-CN" altLang="en-US" sz="1600" dirty="0"/>
                  <a:t>与资本存量</a:t>
                </a:r>
                <a14:m>
                  <m:oMath xmlns:m="http://schemas.openxmlformats.org/officeDocument/2006/math">
                    <m:r>
                      <a:rPr lang="en-US" altLang="zh-CN" sz="1600" i="1" dirty="0" smtClean="0">
                        <a:latin typeface="Cambria Math"/>
                      </a:rPr>
                      <m:t>𝐾</m:t>
                    </m:r>
                  </m:oMath>
                </a14:m>
                <a:r>
                  <a:rPr lang="zh-CN" altLang="en-US" sz="1600" dirty="0"/>
                  <a:t>的乘积</a:t>
                </a:r>
                <a:endParaRPr lang="en-US" sz="1600" b="1" dirty="0"/>
              </a:p>
              <a:p>
                <a:pPr>
                  <a:lnSpc>
                    <a:spcPct val="110000"/>
                  </a:lnSpc>
                  <a:spcBef>
                    <a:spcPts val="600"/>
                  </a:spcBef>
                  <a:buSzPct val="80000"/>
                  <a:buFont typeface="Wingdings" panose="05000000000000000000" pitchFamily="2" charset="2"/>
                  <a:buChar char="l"/>
                </a:pPr>
                <a:r>
                  <a:rPr lang="zh-CN" altLang="en-US" sz="1800" dirty="0"/>
                  <a:t>经济中资本积累仍由下式描述</a:t>
                </a:r>
                <a:endParaRPr lang="en-US" altLang="zh-CN" sz="1800" dirty="0"/>
              </a:p>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rPr>
                          </m:ctrlPr>
                        </m:accPr>
                        <m:e>
                          <m:r>
                            <a:rPr lang="en-US" sz="1800" b="0" i="1" smtClean="0">
                              <a:latin typeface="Cambria Math"/>
                            </a:rPr>
                            <m:t>𝐾</m:t>
                          </m:r>
                        </m:e>
                      </m:acc>
                      <m:r>
                        <a:rPr lang="en-US" sz="1800" b="0" i="1" smtClean="0">
                          <a:latin typeface="Cambria Math"/>
                        </a:rPr>
                        <m:t>=</m:t>
                      </m:r>
                      <m:r>
                        <a:rPr lang="en-US" sz="1800" b="0" i="1" smtClean="0">
                          <a:latin typeface="Cambria Math"/>
                        </a:rPr>
                        <m:t>𝑠𝑌</m:t>
                      </m:r>
                      <m:r>
                        <a:rPr lang="en-US" sz="1800" b="0" i="1" smtClean="0">
                          <a:latin typeface="Cambria Math"/>
                        </a:rPr>
                        <m:t>−</m:t>
                      </m:r>
                      <m:r>
                        <a:rPr lang="en-US" sz="1800" b="0" i="1" smtClean="0">
                          <a:latin typeface="Cambria Math"/>
                        </a:rPr>
                        <m:t>𝛿</m:t>
                      </m:r>
                      <m:r>
                        <a:rPr lang="en-US" sz="1800" b="0" i="1" smtClean="0">
                          <a:latin typeface="Cambria Math"/>
                        </a:rPr>
                        <m:t>𝐾</m:t>
                      </m:r>
                    </m:oMath>
                  </m:oMathPara>
                </a14:m>
                <a:endParaRPr lang="en-US" sz="1800" b="0" dirty="0"/>
              </a:p>
              <a:p>
                <a:pPr>
                  <a:lnSpc>
                    <a:spcPct val="110000"/>
                  </a:lnSpc>
                  <a:spcBef>
                    <a:spcPts val="600"/>
                  </a:spcBef>
                  <a:buSzPct val="80000"/>
                  <a:buFont typeface="Wingdings" panose="05000000000000000000" pitchFamily="2" charset="2"/>
                  <a:buChar char="l"/>
                </a:pPr>
                <a:r>
                  <a:rPr lang="zh-CN" altLang="en-US" sz="1800" dirty="0"/>
                  <a:t>技术进步率为 </a:t>
                </a:r>
                <a:r>
                  <a:rPr lang="en-US" altLang="zh-CN" sz="1800" dirty="0"/>
                  <a:t>0</a:t>
                </a:r>
                <a:r>
                  <a:rPr lang="zh-CN" altLang="en-US" sz="1800" dirty="0"/>
                  <a:t>，即 </a:t>
                </a:r>
                <a14:m>
                  <m:oMath xmlns:m="http://schemas.openxmlformats.org/officeDocument/2006/math">
                    <m:acc>
                      <m:accPr>
                        <m:chr m:val="̇"/>
                        <m:ctrlPr>
                          <a:rPr lang="en-US" altLang="zh-CN" sz="1800" b="0" i="1" smtClean="0">
                            <a:latin typeface="Cambria Math" panose="02040503050406030204" pitchFamily="18" charset="0"/>
                          </a:rPr>
                        </m:ctrlPr>
                      </m:accPr>
                      <m:e>
                        <m:r>
                          <a:rPr lang="en-US" altLang="zh-CN" sz="1800" b="0" i="1" smtClean="0">
                            <a:latin typeface="Cambria Math"/>
                          </a:rPr>
                          <m:t>𝐴</m:t>
                        </m:r>
                      </m:e>
                    </m:acc>
                    <m:r>
                      <a:rPr lang="en-US" altLang="zh-CN" sz="1800" b="0" i="1" smtClean="0">
                        <a:latin typeface="Cambria Math"/>
                      </a:rPr>
                      <m:t>/</m:t>
                    </m:r>
                    <m:r>
                      <a:rPr lang="en-US" altLang="zh-CN" sz="1800" b="0" i="1" smtClean="0">
                        <a:latin typeface="Cambria Math"/>
                      </a:rPr>
                      <m:t>𝐴</m:t>
                    </m:r>
                    <m:r>
                      <a:rPr lang="en-US" altLang="zh-CN" sz="1800" b="0" i="1" smtClean="0">
                        <a:latin typeface="Cambria Math"/>
                      </a:rPr>
                      <m:t>=0</m:t>
                    </m:r>
                  </m:oMath>
                </a14:m>
                <a:endParaRPr lang="en-US" sz="1800" b="0" dirty="0"/>
              </a:p>
              <a:p>
                <a:pPr>
                  <a:lnSpc>
                    <a:spcPct val="110000"/>
                  </a:lnSpc>
                  <a:spcBef>
                    <a:spcPts val="600"/>
                  </a:spcBef>
                  <a:buSzPct val="80000"/>
                  <a:buFont typeface="Wingdings" panose="05000000000000000000" pitchFamily="2" charset="2"/>
                  <a:buChar char="l"/>
                </a:pPr>
                <a:r>
                  <a:rPr lang="zh-CN" altLang="en-US" sz="1800" dirty="0"/>
                  <a:t>人口增长率为 </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𝑔</m:t>
                        </m:r>
                      </m:e>
                      <m:sub>
                        <m:r>
                          <a:rPr lang="en-US" altLang="zh-CN" sz="1800" b="0" i="1" smtClean="0">
                            <a:latin typeface="Cambria Math" panose="02040503050406030204" pitchFamily="18" charset="0"/>
                          </a:rPr>
                          <m:t>𝑁</m:t>
                        </m:r>
                      </m:sub>
                    </m:sSub>
                  </m:oMath>
                </a14:m>
                <a:r>
                  <a:rPr lang="zh-CN" altLang="en-US" sz="1800" b="0" dirty="0"/>
                  <a:t>，即 </a:t>
                </a:r>
                <a14:m>
                  <m:oMath xmlns:m="http://schemas.openxmlformats.org/officeDocument/2006/math">
                    <m:acc>
                      <m:accPr>
                        <m:chr m:val="̇"/>
                        <m:ctrlPr>
                          <a:rPr lang="en-US" altLang="zh-CN" sz="1800" b="0" i="1" smtClean="0">
                            <a:latin typeface="Cambria Math" panose="02040503050406030204" pitchFamily="18" charset="0"/>
                          </a:rPr>
                        </m:ctrlPr>
                      </m:accPr>
                      <m:e>
                        <m:r>
                          <a:rPr lang="en-US" altLang="zh-CN" sz="1800" b="0" i="1" smtClean="0">
                            <a:latin typeface="Cambria Math"/>
                          </a:rPr>
                          <m:t>𝑁</m:t>
                        </m:r>
                      </m:e>
                    </m:acc>
                    <m:r>
                      <a:rPr lang="en-US" altLang="zh-CN" sz="1800" b="0" i="1" smtClean="0">
                        <a:latin typeface="Cambria Math"/>
                      </a:rPr>
                      <m:t>/</m:t>
                    </m:r>
                    <m:r>
                      <a:rPr lang="en-US" altLang="zh-CN" sz="1800" b="0" i="1" smtClean="0">
                        <a:latin typeface="Cambria Math"/>
                      </a:rPr>
                      <m:t>𝑁</m:t>
                    </m:r>
                    <m:r>
                      <a:rPr lang="en-US" altLang="zh-CN" sz="1800" b="0" i="1" smtClean="0">
                        <a:latin typeface="Cambria Math"/>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𝑔</m:t>
                        </m:r>
                      </m:e>
                      <m:sub>
                        <m:r>
                          <a:rPr lang="en-US" altLang="zh-CN" sz="1800" b="0" i="1" smtClean="0">
                            <a:latin typeface="Cambria Math" panose="02040503050406030204" pitchFamily="18" charset="0"/>
                          </a:rPr>
                          <m:t>𝑁</m:t>
                        </m:r>
                      </m:sub>
                    </m:sSub>
                  </m:oMath>
                </a14:m>
                <a:endParaRPr lang="en-US" sz="1800"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88475"/>
                <a:ext cx="8229600" cy="3394472"/>
              </a:xfrm>
              <a:blipFill>
                <a:blip r:embed="rId2"/>
                <a:stretch>
                  <a:fillRect l="-148" t="-1257" b="-6463"/>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53</a:t>
            </a:fld>
            <a:endParaRPr lang="en-US" dirty="0"/>
          </a:p>
        </p:txBody>
      </p:sp>
      <mc:AlternateContent xmlns:mc="http://schemas.openxmlformats.org/markup-compatibility/2006" xmlns:a14="http://schemas.microsoft.com/office/drawing/2010/main">
        <mc:Choice Requires="a14">
          <p:sp>
            <p:nvSpPr>
              <p:cNvPr id="5" name="Title 1">
                <a:extLst>
                  <a:ext uri="{FF2B5EF4-FFF2-40B4-BE49-F238E27FC236}">
                    <a16:creationId xmlns:a16="http://schemas.microsoft.com/office/drawing/2014/main" id="{62426C57-9BE4-4B5C-83E0-908DF803DEE8}"/>
                  </a:ext>
                </a:extLst>
              </p:cNvPr>
              <p:cNvSpPr txBox="1">
                <a:spLocks/>
              </p:cNvSpPr>
              <p:nvPr/>
            </p:nvSpPr>
            <p:spPr>
              <a:xfrm>
                <a:off x="533400" y="297418"/>
                <a:ext cx="4800600" cy="369332"/>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a:lstStyle>
              <a:p>
                <a:pPr algn="l"/>
                <a:r>
                  <a:rPr lang="zh-CN" altLang="en-US" sz="1800" b="0" dirty="0">
                    <a:solidFill>
                      <a:srgbClr val="6B748A"/>
                    </a:solidFill>
                    <a:latin typeface="微软雅黑" panose="020B0503020204020204" pitchFamily="34" charset="-122"/>
                    <a:ea typeface="微软雅黑" panose="020B0503020204020204" pitchFamily="34" charset="-122"/>
                  </a:rPr>
                  <a:t>一个简单的内生增长模型</a:t>
                </a:r>
                <a:r>
                  <a:rPr lang="en-US" altLang="zh-CN" sz="1800" b="0" dirty="0">
                    <a:solidFill>
                      <a:srgbClr val="6B748A"/>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1800" b="0" i="1" dirty="0" smtClean="0">
                        <a:solidFill>
                          <a:srgbClr val="6B748A"/>
                        </a:solidFill>
                        <a:latin typeface="Cambria Math" panose="02040503050406030204" pitchFamily="18" charset="0"/>
                        <a:ea typeface="微软雅黑" panose="020B0503020204020204" pitchFamily="34" charset="-122"/>
                      </a:rPr>
                      <m:t>𝐴𝐾</m:t>
                    </m:r>
                  </m:oMath>
                </a14:m>
                <a:r>
                  <a:rPr lang="zh-CN" altLang="en-US" sz="1800" b="0" dirty="0">
                    <a:solidFill>
                      <a:srgbClr val="6B748A"/>
                    </a:solidFill>
                    <a:latin typeface="微软雅黑" panose="020B0503020204020204" pitchFamily="34" charset="-122"/>
                    <a:ea typeface="微软雅黑" panose="020B0503020204020204" pitchFamily="34" charset="-122"/>
                  </a:rPr>
                  <a:t>模型</a:t>
                </a:r>
                <a:endParaRPr lang="en-US" sz="1800" b="0" dirty="0">
                  <a:solidFill>
                    <a:srgbClr val="6B748A"/>
                  </a:solidFill>
                  <a:latin typeface="微软雅黑" panose="020B0503020204020204" pitchFamily="34" charset="-122"/>
                  <a:ea typeface="微软雅黑" panose="020B0503020204020204" pitchFamily="34" charset="-122"/>
                  <a:cs typeface="+mn-cs"/>
                </a:endParaRPr>
              </a:p>
            </p:txBody>
          </p:sp>
        </mc:Choice>
        <mc:Fallback xmlns="">
          <p:sp>
            <p:nvSpPr>
              <p:cNvPr id="5" name="Title 1">
                <a:extLst>
                  <a:ext uri="{FF2B5EF4-FFF2-40B4-BE49-F238E27FC236}">
                    <a16:creationId xmlns:a16="http://schemas.microsoft.com/office/drawing/2014/main" id="{62426C57-9BE4-4B5C-83E0-908DF803DEE8}"/>
                  </a:ext>
                </a:extLst>
              </p:cNvPr>
              <p:cNvSpPr txBox="1">
                <a:spLocks noRot="1" noChangeAspect="1" noMove="1" noResize="1" noEditPoints="1" noAdjustHandles="1" noChangeArrowheads="1" noChangeShapeType="1" noTextEdit="1"/>
              </p:cNvSpPr>
              <p:nvPr/>
            </p:nvSpPr>
            <p:spPr>
              <a:xfrm>
                <a:off x="533400" y="297418"/>
                <a:ext cx="4800600" cy="369332"/>
              </a:xfrm>
              <a:prstGeom prst="rect">
                <a:avLst/>
              </a:prstGeom>
              <a:blipFill>
                <a:blip r:embed="rId3"/>
                <a:stretch>
                  <a:fillRect l="-1144" t="-8333" b="-26667"/>
                </a:stretch>
              </a:blipFill>
            </p:spPr>
            <p:txBody>
              <a:bodyPr/>
              <a:lstStyle/>
              <a:p>
                <a:r>
                  <a:rPr lang="en-US">
                    <a:noFill/>
                  </a:rPr>
                  <a:t> </a:t>
                </a:r>
              </a:p>
            </p:txBody>
          </p:sp>
        </mc:Fallback>
      </mc:AlternateContent>
      <p:grpSp>
        <p:nvGrpSpPr>
          <p:cNvPr id="6" name="组合 5">
            <a:extLst>
              <a:ext uri="{FF2B5EF4-FFF2-40B4-BE49-F238E27FC236}">
                <a16:creationId xmlns:a16="http://schemas.microsoft.com/office/drawing/2014/main" id="{1C9CAC33-7741-4E83-B68E-97D794EABBCC}"/>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1385E044-9AEE-4B56-B355-28C8E185CCCB}"/>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5BDEC2F4-0450-4F31-A335-AD1EB37013BF}"/>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1B81C7E8-1AE5-4B82-9D36-32E172422E3A}"/>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E8E12DE0-C0FA-47FC-B167-B85F514B75BB}"/>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941FE01D-C080-4728-97D1-19F076F57891}"/>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FCFAB2F2-79A9-4F41-8D8A-C865D865F6A9}"/>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0262150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nSpc>
                    <a:spcPct val="120000"/>
                  </a:lnSpc>
                  <a:buSzPct val="80000"/>
                  <a:buFont typeface="Wingdings" panose="05000000000000000000" pitchFamily="2" charset="2"/>
                  <a:buChar char="l"/>
                </a:pPr>
                <a:r>
                  <a:rPr lang="zh-CN" altLang="en-US" sz="1800" dirty="0">
                    <a:ea typeface="宋体" panose="02010600030101010101" pitchFamily="2" charset="-122"/>
                  </a:rPr>
                  <a:t>结合 </a:t>
                </a:r>
                <a14:m>
                  <m:oMath xmlns:m="http://schemas.openxmlformats.org/officeDocument/2006/math">
                    <m:r>
                      <a:rPr lang="en-US" altLang="zh-CN" sz="1800" i="1">
                        <a:latin typeface="Cambria Math"/>
                      </a:rPr>
                      <m:t>𝑌</m:t>
                    </m:r>
                    <m:r>
                      <a:rPr lang="en-US" altLang="zh-CN" sz="1800" i="1">
                        <a:latin typeface="Cambria Math"/>
                      </a:rPr>
                      <m:t>=</m:t>
                    </m:r>
                    <m:r>
                      <a:rPr lang="en-US" altLang="zh-CN" sz="1800" i="1">
                        <a:latin typeface="Cambria Math"/>
                      </a:rPr>
                      <m:t>𝐴𝐾</m:t>
                    </m:r>
                  </m:oMath>
                </a14:m>
                <a:r>
                  <a:rPr lang="zh-CN" altLang="en-US" sz="1800" dirty="0">
                    <a:ea typeface="宋体" panose="02010600030101010101" pitchFamily="2" charset="-122"/>
                  </a:rPr>
                  <a:t> 得到总产出和总的资本存量增长率</a:t>
                </a:r>
                <a:endParaRPr lang="en-US" altLang="zh-CN" sz="1800" dirty="0">
                  <a:ea typeface="宋体" panose="02010600030101010101" pitchFamily="2" charset="-122"/>
                </a:endParaRP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n-US" sz="1800" i="1">
                              <a:latin typeface="Cambria Math" panose="02040503050406030204" pitchFamily="18" charset="0"/>
                            </a:rPr>
                          </m:ctrlPr>
                        </m:fPr>
                        <m:num>
                          <m:acc>
                            <m:accPr>
                              <m:chr m:val="̇"/>
                              <m:ctrlPr>
                                <a:rPr lang="en-US" sz="1800" i="1">
                                  <a:latin typeface="Cambria Math" panose="02040503050406030204" pitchFamily="18" charset="0"/>
                                </a:rPr>
                              </m:ctrlPr>
                            </m:accPr>
                            <m:e>
                              <m:r>
                                <a:rPr lang="en-US" sz="1800" i="1">
                                  <a:latin typeface="Cambria Math"/>
                                </a:rPr>
                                <m:t>𝑌</m:t>
                              </m:r>
                            </m:e>
                          </m:acc>
                        </m:num>
                        <m:den>
                          <m:r>
                            <a:rPr lang="en-US" sz="1800" i="1">
                              <a:latin typeface="Cambria Math"/>
                            </a:rPr>
                            <m:t>𝑌</m:t>
                          </m:r>
                        </m:den>
                      </m:f>
                      <m:r>
                        <a:rPr lang="en-US" sz="1800" i="1">
                          <a:latin typeface="Cambria Math"/>
                        </a:rPr>
                        <m:t>=</m:t>
                      </m:r>
                      <m:f>
                        <m:fPr>
                          <m:ctrlPr>
                            <a:rPr lang="en-US" sz="1800" i="1">
                              <a:latin typeface="Cambria Math" panose="02040503050406030204" pitchFamily="18" charset="0"/>
                            </a:rPr>
                          </m:ctrlPr>
                        </m:fPr>
                        <m:num>
                          <m:acc>
                            <m:accPr>
                              <m:chr m:val="̇"/>
                              <m:ctrlPr>
                                <a:rPr lang="en-US" sz="1800" i="1">
                                  <a:latin typeface="Cambria Math" panose="02040503050406030204" pitchFamily="18" charset="0"/>
                                </a:rPr>
                              </m:ctrlPr>
                            </m:accPr>
                            <m:e>
                              <m:r>
                                <a:rPr lang="en-US" sz="1800" i="1">
                                  <a:latin typeface="Cambria Math"/>
                                </a:rPr>
                                <m:t>𝐾</m:t>
                              </m:r>
                            </m:e>
                          </m:acc>
                        </m:num>
                        <m:den>
                          <m:r>
                            <a:rPr lang="en-US" sz="1800" i="1">
                              <a:latin typeface="Cambria Math"/>
                            </a:rPr>
                            <m:t>𝐾</m:t>
                          </m:r>
                        </m:den>
                      </m:f>
                      <m:r>
                        <a:rPr lang="en-US" sz="1800" i="1">
                          <a:latin typeface="Cambria Math"/>
                        </a:rPr>
                        <m:t>=</m:t>
                      </m:r>
                      <m:r>
                        <a:rPr lang="en-US" sz="1800" i="1">
                          <a:latin typeface="Cambria Math"/>
                        </a:rPr>
                        <m:t>𝑠𝐴</m:t>
                      </m:r>
                      <m:r>
                        <a:rPr lang="en-US" sz="1800" i="1">
                          <a:latin typeface="Cambria Math"/>
                        </a:rPr>
                        <m:t>−</m:t>
                      </m:r>
                      <m:r>
                        <a:rPr lang="en-US" sz="1800" i="1">
                          <a:latin typeface="Cambria Math"/>
                        </a:rPr>
                        <m:t>𝛿</m:t>
                      </m:r>
                    </m:oMath>
                  </m:oMathPara>
                </a14:m>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只要</a:t>
                </a:r>
                <a14:m>
                  <m:oMath xmlns:m="http://schemas.openxmlformats.org/officeDocument/2006/math">
                    <m:r>
                      <a:rPr lang="en-US" altLang="zh-CN" sz="1800" b="0" i="1" smtClean="0">
                        <a:latin typeface="Cambria Math"/>
                      </a:rPr>
                      <m:t>𝑠𝐴</m:t>
                    </m:r>
                    <m:r>
                      <a:rPr lang="en-US" altLang="zh-CN" sz="1800" b="0" i="1" smtClean="0">
                        <a:latin typeface="Cambria Math"/>
                      </a:rPr>
                      <m:t>&gt;</m:t>
                    </m:r>
                    <m:r>
                      <a:rPr lang="en-US" altLang="zh-CN" sz="1800" b="0" i="1" smtClean="0">
                        <a:latin typeface="Cambria Math"/>
                      </a:rPr>
                      <m:t>𝛿</m:t>
                    </m:r>
                  </m:oMath>
                </a14:m>
                <a:r>
                  <a:rPr lang="zh-CN" altLang="en-US" sz="1800" dirty="0">
                    <a:ea typeface="宋体" panose="02010600030101010101" pitchFamily="2" charset="-122"/>
                  </a:rPr>
                  <a:t>，总产出和总的资本存量一定增长</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结合 </a:t>
                </a:r>
                <a14:m>
                  <m:oMath xmlns:m="http://schemas.openxmlformats.org/officeDocument/2006/math">
                    <m:r>
                      <a:rPr lang="en-US" altLang="zh-CN" sz="1800" b="0" i="1" smtClean="0">
                        <a:latin typeface="Cambria Math"/>
                      </a:rPr>
                      <m:t>𝑦</m:t>
                    </m:r>
                    <m:r>
                      <a:rPr lang="en-US" altLang="zh-CN" sz="1800" b="0" i="1" smtClean="0">
                        <a:latin typeface="Cambria Math"/>
                      </a:rPr>
                      <m:t>=</m:t>
                    </m:r>
                    <m:r>
                      <a:rPr lang="en-US" altLang="zh-CN" sz="1800" b="0" i="1" smtClean="0">
                        <a:latin typeface="Cambria Math"/>
                      </a:rPr>
                      <m:t>𝑌</m:t>
                    </m:r>
                    <m:r>
                      <a:rPr lang="en-US" altLang="zh-CN" sz="1800" b="0" i="1" smtClean="0">
                        <a:latin typeface="Cambria Math"/>
                      </a:rPr>
                      <m:t>/</m:t>
                    </m:r>
                    <m:r>
                      <a:rPr lang="en-US" altLang="zh-CN" sz="1800" b="0" i="1" smtClean="0">
                        <a:latin typeface="Cambria Math"/>
                      </a:rPr>
                      <m:t>𝑁</m:t>
                    </m:r>
                  </m:oMath>
                </a14:m>
                <a:r>
                  <a:rPr lang="en-US" sz="1800" dirty="0">
                    <a:ea typeface="宋体" panose="02010600030101010101" pitchFamily="2" charset="-122"/>
                  </a:rPr>
                  <a:t>, </a:t>
                </a:r>
                <a14:m>
                  <m:oMath xmlns:m="http://schemas.openxmlformats.org/officeDocument/2006/math">
                    <m:r>
                      <a:rPr lang="en-US" sz="1800" b="0" i="1" smtClean="0">
                        <a:latin typeface="Cambria Math"/>
                      </a:rPr>
                      <m:t>𝑘</m:t>
                    </m:r>
                    <m:r>
                      <a:rPr lang="en-US" sz="1800" b="0" i="1" smtClean="0">
                        <a:latin typeface="Cambria Math"/>
                      </a:rPr>
                      <m:t>=</m:t>
                    </m:r>
                    <m:r>
                      <a:rPr lang="en-US" sz="1800" b="0" i="1" smtClean="0">
                        <a:latin typeface="Cambria Math"/>
                      </a:rPr>
                      <m:t>𝐾</m:t>
                    </m:r>
                    <m:r>
                      <a:rPr lang="en-US" sz="1800" b="0" i="1" smtClean="0">
                        <a:latin typeface="Cambria Math"/>
                      </a:rPr>
                      <m:t>/</m:t>
                    </m:r>
                    <m:r>
                      <a:rPr lang="en-US" sz="1800" b="0" i="1" smtClean="0">
                        <a:latin typeface="Cambria Math"/>
                      </a:rPr>
                      <m:t>𝑁</m:t>
                    </m:r>
                  </m:oMath>
                </a14:m>
                <a:r>
                  <a:rPr lang="en-US" sz="1800" dirty="0">
                    <a:ea typeface="宋体" panose="02010600030101010101" pitchFamily="2" charset="-122"/>
                  </a:rPr>
                  <a:t>, </a:t>
                </a:r>
                <a:r>
                  <a:rPr lang="zh-CN" altLang="en-US" sz="1800" dirty="0">
                    <a:ea typeface="宋体" panose="02010600030101010101" pitchFamily="2" charset="-122"/>
                  </a:rPr>
                  <a:t>得到人均产出和人均资本增长率</a:t>
                </a:r>
                <a:endParaRPr lang="en-US" altLang="zh-CN" sz="1800" dirty="0">
                  <a:ea typeface="宋体" panose="02010600030101010101" pitchFamily="2" charset="-122"/>
                </a:endParaRP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acc>
                            <m:accPr>
                              <m:chr m:val="̇"/>
                              <m:ctrlPr>
                                <a:rPr lang="en-US" sz="1800" b="0" i="1" smtClean="0">
                                  <a:latin typeface="Cambria Math" panose="02040503050406030204" pitchFamily="18" charset="0"/>
                                </a:rPr>
                              </m:ctrlPr>
                            </m:accPr>
                            <m:e>
                              <m:r>
                                <a:rPr lang="en-US" sz="1800" b="0" i="1" smtClean="0">
                                  <a:latin typeface="Cambria Math"/>
                                </a:rPr>
                                <m:t>𝑦</m:t>
                              </m:r>
                            </m:e>
                          </m:acc>
                        </m:num>
                        <m:den>
                          <m:r>
                            <a:rPr lang="en-US" sz="1800" b="0" i="1" smtClean="0">
                              <a:latin typeface="Cambria Math"/>
                            </a:rPr>
                            <m:t>𝑦</m:t>
                          </m:r>
                        </m:den>
                      </m:f>
                      <m:r>
                        <a:rPr lang="en-US" sz="1800" b="0" i="1" smtClean="0">
                          <a:latin typeface="Cambria Math"/>
                        </a:rPr>
                        <m:t>=</m:t>
                      </m:r>
                      <m:f>
                        <m:fPr>
                          <m:ctrlPr>
                            <a:rPr lang="en-US" sz="1800" b="0" i="1" smtClean="0">
                              <a:latin typeface="Cambria Math" panose="02040503050406030204" pitchFamily="18" charset="0"/>
                            </a:rPr>
                          </m:ctrlPr>
                        </m:fPr>
                        <m:num>
                          <m:acc>
                            <m:accPr>
                              <m:chr m:val="̇"/>
                              <m:ctrlPr>
                                <a:rPr lang="en-US" sz="1800" b="0" i="1" smtClean="0">
                                  <a:latin typeface="Cambria Math" panose="02040503050406030204" pitchFamily="18" charset="0"/>
                                </a:rPr>
                              </m:ctrlPr>
                            </m:accPr>
                            <m:e>
                              <m:r>
                                <a:rPr lang="en-US" sz="1800" b="0" i="1" smtClean="0">
                                  <a:latin typeface="Cambria Math"/>
                                </a:rPr>
                                <m:t>𝑘</m:t>
                              </m:r>
                            </m:e>
                          </m:acc>
                        </m:num>
                        <m:den>
                          <m:r>
                            <a:rPr lang="en-US" altLang="zh-CN" sz="1800" b="0" i="1" dirty="0" smtClean="0">
                              <a:latin typeface="Cambria Math"/>
                            </a:rPr>
                            <m:t>𝑘</m:t>
                          </m:r>
                        </m:den>
                      </m:f>
                      <m:r>
                        <a:rPr lang="en-US" sz="1800" b="0" i="1" smtClean="0">
                          <a:latin typeface="Cambria Math"/>
                        </a:rPr>
                        <m:t>=</m:t>
                      </m:r>
                      <m:r>
                        <a:rPr lang="en-US" sz="1800" b="0" i="1" smtClean="0">
                          <a:latin typeface="Cambria Math"/>
                        </a:rPr>
                        <m:t>𝑠𝐴</m:t>
                      </m:r>
                      <m:r>
                        <a:rPr lang="en-US" sz="1800" b="0" i="1" smtClean="0">
                          <a:latin typeface="Cambria Math"/>
                        </a:rPr>
                        <m:t>−(</m:t>
                      </m:r>
                      <m:r>
                        <a:rPr lang="en-US" sz="1800" b="0" i="1" smtClean="0">
                          <a:latin typeface="Cambria Math"/>
                        </a:rPr>
                        <m:t>𝛿</m:t>
                      </m:r>
                      <m:r>
                        <a:rPr lang="en-US" sz="1800" b="0" i="1" smtClean="0">
                          <a:latin typeface="Cambria Math"/>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𝑔</m:t>
                          </m:r>
                        </m:e>
                        <m:sub>
                          <m:r>
                            <a:rPr lang="en-US" sz="1800" b="0" i="1" smtClean="0">
                              <a:latin typeface="Cambria Math" panose="02040503050406030204" pitchFamily="18" charset="0"/>
                            </a:rPr>
                            <m:t>𝑁</m:t>
                          </m:r>
                        </m:sub>
                      </m:sSub>
                      <m:r>
                        <a:rPr lang="en-US" sz="1800" b="0" i="1" smtClean="0">
                          <a:latin typeface="Cambria Math"/>
                        </a:rPr>
                        <m:t>)</m:t>
                      </m:r>
                    </m:oMath>
                  </m:oMathPara>
                </a14:m>
                <a:endParaRPr lang="en-US"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只要</a:t>
                </a:r>
                <a14:m>
                  <m:oMath xmlns:m="http://schemas.openxmlformats.org/officeDocument/2006/math">
                    <m:r>
                      <a:rPr lang="en-US" altLang="zh-CN" sz="1800" b="0" i="1" smtClean="0">
                        <a:latin typeface="Cambria Math"/>
                      </a:rPr>
                      <m:t>𝑠𝐴</m:t>
                    </m:r>
                    <m:r>
                      <a:rPr lang="en-US" altLang="zh-CN" sz="1800" b="0" i="1" smtClean="0">
                        <a:latin typeface="Cambria Math"/>
                      </a:rPr>
                      <m:t>&gt;</m:t>
                    </m:r>
                    <m:r>
                      <a:rPr lang="en-US" altLang="zh-CN" sz="1800" b="0" i="1" smtClean="0">
                        <a:latin typeface="Cambria Math"/>
                      </a:rPr>
                      <m:t>𝛿</m:t>
                    </m:r>
                    <m:r>
                      <a:rPr lang="en-US" altLang="zh-CN" sz="1800" b="0" i="1" smtClean="0">
                        <a:latin typeface="Cambria Math"/>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𝑔</m:t>
                        </m:r>
                      </m:e>
                      <m:sub>
                        <m:r>
                          <a:rPr lang="en-US" altLang="zh-CN" sz="1800" b="0" i="1" smtClean="0">
                            <a:latin typeface="Cambria Math" panose="02040503050406030204" pitchFamily="18" charset="0"/>
                          </a:rPr>
                          <m:t>𝑁</m:t>
                        </m:r>
                      </m:sub>
                    </m:sSub>
                  </m:oMath>
                </a14:m>
                <a:r>
                  <a:rPr lang="zh-CN" altLang="en-US" sz="1800" dirty="0">
                    <a:ea typeface="宋体" panose="02010600030101010101" pitchFamily="2" charset="-122"/>
                  </a:rPr>
                  <a:t>，人均产出和人均资本一定增长</a:t>
                </a:r>
                <a:endParaRPr lang="en-US" sz="1800" dirty="0">
                  <a:ea typeface="宋体" panose="02010600030101010101" pitchFamily="2"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48" t="-526"/>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54</a:t>
            </a:fld>
            <a:endParaRPr lang="en-US" dirty="0"/>
          </a:p>
        </p:txBody>
      </p:sp>
      <p:grpSp>
        <p:nvGrpSpPr>
          <p:cNvPr id="6" name="组合 5">
            <a:extLst>
              <a:ext uri="{FF2B5EF4-FFF2-40B4-BE49-F238E27FC236}">
                <a16:creationId xmlns:a16="http://schemas.microsoft.com/office/drawing/2014/main" id="{EAB92B98-047E-4560-9923-55D935C8BF84}"/>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B16C9C86-5FB4-4F69-9058-AAC0B9000247}"/>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1C3A85DE-D44A-4122-BE5C-34F651C816DF}"/>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8DBD19F2-B0E7-40A0-B71F-DD42D1AAF17F}"/>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2DF0762D-EEB4-4E24-9572-192D9476E2EA}"/>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9E90EB3E-C1D7-41DB-82A5-AA99C63EBAB9}"/>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A0BEDFD-67D4-4F55-92AF-E3349E0A50DF}"/>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mc:AlternateContent xmlns:mc="http://schemas.openxmlformats.org/markup-compatibility/2006" xmlns:a14="http://schemas.microsoft.com/office/drawing/2010/main">
        <mc:Choice Requires="a14">
          <p:sp>
            <p:nvSpPr>
              <p:cNvPr id="13" name="Title 1">
                <a:extLst>
                  <a:ext uri="{FF2B5EF4-FFF2-40B4-BE49-F238E27FC236}">
                    <a16:creationId xmlns:a16="http://schemas.microsoft.com/office/drawing/2014/main" id="{2B6E3E94-6442-46BA-8020-1666B4F202AF}"/>
                  </a:ext>
                </a:extLst>
              </p:cNvPr>
              <p:cNvSpPr txBox="1">
                <a:spLocks/>
              </p:cNvSpPr>
              <p:nvPr/>
            </p:nvSpPr>
            <p:spPr>
              <a:xfrm>
                <a:off x="533400" y="297418"/>
                <a:ext cx="4800600" cy="369332"/>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a:lstStyle>
              <a:p>
                <a:pPr algn="l"/>
                <a:r>
                  <a:rPr lang="zh-CN" altLang="en-US" sz="1800" b="0" dirty="0">
                    <a:solidFill>
                      <a:srgbClr val="6B748A"/>
                    </a:solidFill>
                    <a:latin typeface="微软雅黑" panose="020B0503020204020204" pitchFamily="34" charset="-122"/>
                    <a:ea typeface="微软雅黑" panose="020B0503020204020204" pitchFamily="34" charset="-122"/>
                  </a:rPr>
                  <a:t>一个简单的内生增长模型</a:t>
                </a:r>
                <a:r>
                  <a:rPr lang="en-US" altLang="zh-CN" sz="1800" b="0" dirty="0">
                    <a:solidFill>
                      <a:srgbClr val="6B748A"/>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1800" b="0" i="1" dirty="0" smtClean="0">
                        <a:solidFill>
                          <a:srgbClr val="6B748A"/>
                        </a:solidFill>
                        <a:latin typeface="Cambria Math" panose="02040503050406030204" pitchFamily="18" charset="0"/>
                        <a:ea typeface="微软雅黑" panose="020B0503020204020204" pitchFamily="34" charset="-122"/>
                      </a:rPr>
                      <m:t>𝐴𝐾</m:t>
                    </m:r>
                  </m:oMath>
                </a14:m>
                <a:r>
                  <a:rPr lang="zh-CN" altLang="en-US" sz="1800" b="0" dirty="0">
                    <a:solidFill>
                      <a:srgbClr val="6B748A"/>
                    </a:solidFill>
                    <a:latin typeface="微软雅黑" panose="020B0503020204020204" pitchFamily="34" charset="-122"/>
                    <a:ea typeface="微软雅黑" panose="020B0503020204020204" pitchFamily="34" charset="-122"/>
                  </a:rPr>
                  <a:t>模型</a:t>
                </a:r>
                <a:endParaRPr lang="en-US" sz="1800" b="0" dirty="0">
                  <a:solidFill>
                    <a:srgbClr val="6B748A"/>
                  </a:solidFill>
                  <a:latin typeface="微软雅黑" panose="020B0503020204020204" pitchFamily="34" charset="-122"/>
                  <a:ea typeface="微软雅黑" panose="020B0503020204020204" pitchFamily="34" charset="-122"/>
                  <a:cs typeface="+mn-cs"/>
                </a:endParaRPr>
              </a:p>
            </p:txBody>
          </p:sp>
        </mc:Choice>
        <mc:Fallback xmlns="">
          <p:sp>
            <p:nvSpPr>
              <p:cNvPr id="13" name="Title 1">
                <a:extLst>
                  <a:ext uri="{FF2B5EF4-FFF2-40B4-BE49-F238E27FC236}">
                    <a16:creationId xmlns:a16="http://schemas.microsoft.com/office/drawing/2014/main" id="{2B6E3E94-6442-46BA-8020-1666B4F202AF}"/>
                  </a:ext>
                </a:extLst>
              </p:cNvPr>
              <p:cNvSpPr txBox="1">
                <a:spLocks noRot="1" noChangeAspect="1" noMove="1" noResize="1" noEditPoints="1" noAdjustHandles="1" noChangeArrowheads="1" noChangeShapeType="1" noTextEdit="1"/>
              </p:cNvSpPr>
              <p:nvPr/>
            </p:nvSpPr>
            <p:spPr>
              <a:xfrm>
                <a:off x="533400" y="297418"/>
                <a:ext cx="4800600" cy="369332"/>
              </a:xfrm>
              <a:prstGeom prst="rect">
                <a:avLst/>
              </a:prstGeom>
              <a:blipFill>
                <a:blip r:embed="rId4"/>
                <a:stretch>
                  <a:fillRect l="-1144" t="-8333" b="-26667"/>
                </a:stretch>
              </a:blipFill>
            </p:spPr>
            <p:txBody>
              <a:bodyPr/>
              <a:lstStyle/>
              <a:p>
                <a:r>
                  <a:rPr lang="en-US">
                    <a:noFill/>
                  </a:rPr>
                  <a:t> </a:t>
                </a:r>
              </a:p>
            </p:txBody>
          </p:sp>
        </mc:Fallback>
      </mc:AlternateContent>
    </p:spTree>
    <p:extLst>
      <p:ext uri="{BB962C8B-B14F-4D97-AF65-F5344CB8AC3E}">
        <p14:creationId xmlns:p14="http://schemas.microsoft.com/office/powerpoint/2010/main" val="20086931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55</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294" y="990548"/>
            <a:ext cx="4335236" cy="320040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mc:AlternateContent xmlns:mc="http://schemas.openxmlformats.org/markup-compatibility/2006" xmlns:a14="http://schemas.microsoft.com/office/drawing/2010/main">
        <mc:Choice Requires="a14">
          <p:sp>
            <p:nvSpPr>
              <p:cNvPr id="6" name="TextBox 5"/>
              <p:cNvSpPr txBox="1"/>
              <p:nvPr/>
            </p:nvSpPr>
            <p:spPr>
              <a:xfrm>
                <a:off x="283294" y="4308832"/>
                <a:ext cx="4335236" cy="338554"/>
              </a:xfrm>
              <a:prstGeom prst="rect">
                <a:avLst/>
              </a:prstGeom>
              <a:noFill/>
            </p:spPr>
            <p:txBody>
              <a:bodyPr wrap="square" rtlCol="0">
                <a:spAutoFit/>
              </a:bodyPr>
              <a:lstStyle/>
              <a:p>
                <a:pPr algn="ctr"/>
                <a14:m>
                  <m:oMath xmlns:m="http://schemas.openxmlformats.org/officeDocument/2006/math">
                    <m:r>
                      <a:rPr lang="en-US" altLang="zh-CN" sz="1600" b="1" i="1" dirty="0" smtClean="0">
                        <a:latin typeface="Cambria Math" panose="02040503050406030204" pitchFamily="18" charset="0"/>
                        <a:cs typeface="Times New Roman" panose="02020603050405020304" pitchFamily="18" charset="0"/>
                      </a:rPr>
                      <m:t>𝑨𝑲</m:t>
                    </m:r>
                  </m:oMath>
                </a14:m>
                <a:r>
                  <a:rPr lang="zh-CN" altLang="en-US" sz="1600" b="1" dirty="0">
                    <a:latin typeface="Times New Roman" panose="02020603050405020304" pitchFamily="18" charset="0"/>
                    <a:cs typeface="Times New Roman" panose="02020603050405020304" pitchFamily="18" charset="0"/>
                  </a:rPr>
                  <a:t>模型的内生增长</a:t>
                </a:r>
                <a:endParaRPr lang="en-US" sz="1600" b="1"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83294" y="4308832"/>
                <a:ext cx="4335236" cy="338554"/>
              </a:xfrm>
              <a:prstGeom prst="rect">
                <a:avLst/>
              </a:prstGeom>
              <a:blipFill>
                <a:blip r:embed="rId3"/>
                <a:stretch>
                  <a:fillRect t="-7273" b="-2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770938" y="898341"/>
                <a:ext cx="4154064" cy="3755131"/>
              </a:xfrm>
              <a:prstGeom prst="rect">
                <a:avLst/>
              </a:prstGeom>
            </p:spPr>
            <p:txBody>
              <a:bodyPr wrap="square">
                <a:spAutoFit/>
              </a:bodyPr>
              <a:lstStyle/>
              <a:p>
                <a:pPr marL="285750" indent="-285750">
                  <a:lnSpc>
                    <a:spcPct val="120000"/>
                  </a:lnSpc>
                  <a:spcBef>
                    <a:spcPts val="600"/>
                  </a:spcBef>
                  <a:buSzPct val="80000"/>
                  <a:buFont typeface="Wingdings" panose="05000000000000000000" pitchFamily="2" charset="2"/>
                  <a:buChar char="l"/>
                </a:pPr>
                <a:r>
                  <a:rPr lang="zh-CN" altLang="en-US" b="0" dirty="0">
                    <a:latin typeface="Times New Roman" panose="02020603050405020304" pitchFamily="18" charset="0"/>
                    <a:cs typeface="Times New Roman" panose="02020603050405020304" pitchFamily="18" charset="0"/>
                  </a:rPr>
                  <a:t>由于</a:t>
                </a:r>
                <a14:m>
                  <m:oMath xmlns:m="http://schemas.openxmlformats.org/officeDocument/2006/math">
                    <m:r>
                      <a:rPr lang="en-US" altLang="zh-CN" b="0" i="1" smtClean="0">
                        <a:latin typeface="Cambria Math"/>
                      </a:rPr>
                      <m:t>𝑌</m:t>
                    </m:r>
                    <m:r>
                      <a:rPr lang="en-US" altLang="zh-CN" b="0" i="1" smtClean="0">
                        <a:latin typeface="Cambria Math"/>
                      </a:rPr>
                      <m:t>=</m:t>
                    </m:r>
                    <m:r>
                      <a:rPr lang="en-US" altLang="zh-CN" b="0" i="1" smtClean="0">
                        <a:latin typeface="Cambria Math"/>
                      </a:rPr>
                      <m:t>𝐴𝐾</m:t>
                    </m:r>
                  </m:oMath>
                </a14:m>
                <a:r>
                  <a:rPr lang="en-US" altLang="zh-CN" b="0" dirty="0">
                    <a:latin typeface="Times New Roman" panose="02020603050405020304" pitchFamily="18" charset="0"/>
                    <a:cs typeface="Times New Roman" panose="02020603050405020304" pitchFamily="18" charset="0"/>
                  </a:rPr>
                  <a:t>,</a:t>
                </a:r>
                <a:r>
                  <a:rPr lang="zh-CN" altLang="en-US" b="0"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所以</a:t>
                </a:r>
                <a:r>
                  <a:rPr lang="zh-CN" altLang="en-US" b="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1" smtClean="0">
                        <a:latin typeface="Cambria Math"/>
                      </a:rPr>
                      <m:t>𝑦</m:t>
                    </m:r>
                    <m:r>
                      <a:rPr lang="en-US" altLang="zh-CN" b="0" i="0" smtClean="0">
                        <a:latin typeface="Cambria Math"/>
                      </a:rPr>
                      <m:t>=</m:t>
                    </m:r>
                    <m:r>
                      <a:rPr lang="en-US" altLang="zh-CN" b="0" i="1" smtClean="0">
                        <a:latin typeface="Cambria Math"/>
                      </a:rPr>
                      <m:t>𝑓</m:t>
                    </m:r>
                    <m:d>
                      <m:dPr>
                        <m:ctrlPr>
                          <a:rPr lang="en-US" altLang="zh-CN" b="0" i="1" smtClean="0">
                            <a:latin typeface="Cambria Math" panose="02040503050406030204" pitchFamily="18" charset="0"/>
                          </a:rPr>
                        </m:ctrlPr>
                      </m:dPr>
                      <m:e>
                        <m:r>
                          <a:rPr lang="en-US" altLang="zh-CN" b="0" i="1" smtClean="0">
                            <a:latin typeface="Cambria Math"/>
                          </a:rPr>
                          <m:t>𝑘</m:t>
                        </m:r>
                      </m:e>
                    </m:d>
                    <m:r>
                      <a:rPr lang="en-US" altLang="zh-CN" b="0" i="1" smtClean="0">
                        <a:latin typeface="Cambria Math"/>
                      </a:rPr>
                      <m:t>=</m:t>
                    </m:r>
                    <m:r>
                      <a:rPr lang="en-US" altLang="zh-CN" b="0" i="1" smtClean="0">
                        <a:latin typeface="Cambria Math"/>
                      </a:rPr>
                      <m:t>𝐴𝑘</m:t>
                    </m:r>
                  </m:oMath>
                </a14:m>
                <a:endParaRPr lang="en-US" altLang="zh-CN" b="0" i="1" dirty="0">
                  <a:latin typeface="Times New Roman" panose="02020603050405020304" pitchFamily="18" charset="0"/>
                  <a:cs typeface="Times New Roman" panose="02020603050405020304" pitchFamily="18" charset="0"/>
                </a:endParaRPr>
              </a:p>
              <a:p>
                <a:pPr marL="285750" indent="-285750">
                  <a:lnSpc>
                    <a:spcPct val="120000"/>
                  </a:lnSpc>
                  <a:spcBef>
                    <a:spcPts val="600"/>
                  </a:spcBef>
                  <a:buSzPct val="80000"/>
                  <a:buFont typeface="Wingdings" panose="05000000000000000000" pitchFamily="2" charset="2"/>
                  <a:buChar char="l"/>
                </a:pPr>
                <a:r>
                  <a:rPr lang="zh-CN" altLang="en-US" b="0" dirty="0">
                    <a:latin typeface="Times New Roman" panose="02020603050405020304" pitchFamily="18" charset="0"/>
                    <a:cs typeface="Times New Roman" panose="02020603050405020304" pitchFamily="18" charset="0"/>
                  </a:rPr>
                  <a:t>基本方程为</a:t>
                </a:r>
                <a:r>
                  <a:rPr lang="en-US" altLang="zh-CN" b="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a:rPr>
                          <m:t>𝑘</m:t>
                        </m:r>
                      </m:e>
                    </m:acc>
                    <m:r>
                      <a:rPr lang="en-US" altLang="zh-CN" b="0" i="1" smtClean="0">
                        <a:latin typeface="Cambria Math"/>
                      </a:rPr>
                      <m:t>=</m:t>
                    </m:r>
                    <m:r>
                      <a:rPr lang="en-US" altLang="zh-CN" b="0" i="1" smtClean="0">
                        <a:latin typeface="Cambria Math"/>
                      </a:rPr>
                      <m:t>𝑠𝐴𝑘</m:t>
                    </m:r>
                    <m:r>
                      <a:rPr lang="en-US" altLang="zh-CN" b="0" i="1" smtClean="0">
                        <a:latin typeface="Cambria Math"/>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𝑁</m:t>
                            </m:r>
                          </m:sub>
                        </m:sSub>
                        <m:r>
                          <a:rPr lang="en-US" altLang="zh-CN" b="0" i="1" smtClean="0">
                            <a:latin typeface="Cambria Math"/>
                          </a:rPr>
                          <m:t>+</m:t>
                        </m:r>
                        <m:r>
                          <a:rPr lang="en-US" altLang="zh-CN" b="0" i="1" smtClean="0">
                            <a:latin typeface="Cambria Math"/>
                          </a:rPr>
                          <m:t>𝛿</m:t>
                        </m:r>
                      </m:e>
                    </m:d>
                    <m:r>
                      <a:rPr lang="en-US" altLang="zh-CN" b="0" i="1" smtClean="0">
                        <a:latin typeface="Cambria Math"/>
                      </a:rPr>
                      <m:t>𝑘</m:t>
                    </m:r>
                  </m:oMath>
                </a14:m>
                <a:endParaRPr lang="en-US" altLang="zh-CN" dirty="0">
                  <a:latin typeface="Times New Roman" panose="02020603050405020304" pitchFamily="18" charset="0"/>
                  <a:cs typeface="Times New Roman" panose="02020603050405020304" pitchFamily="18" charset="0"/>
                </a:endParaRPr>
              </a:p>
              <a:p>
                <a:pPr marL="285750" indent="-285750">
                  <a:lnSpc>
                    <a:spcPct val="120000"/>
                  </a:lnSpc>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由于储蓄曲线是直线，所以储蓄率</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或投资率</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越高，储蓄曲线</a:t>
                </a:r>
                <a14:m>
                  <m:oMath xmlns:m="http://schemas.openxmlformats.org/officeDocument/2006/math">
                    <m:r>
                      <a:rPr lang="en-US" altLang="zh-CN" b="0" i="1" smtClean="0">
                        <a:latin typeface="Cambria Math"/>
                      </a:rPr>
                      <m:t>𝑠𝑓</m:t>
                    </m:r>
                    <m:r>
                      <a:rPr lang="en-US" altLang="zh-CN" b="0" i="1" smtClean="0">
                        <a:latin typeface="Cambria Math"/>
                      </a:rPr>
                      <m:t>(</m:t>
                    </m:r>
                    <m:r>
                      <a:rPr lang="en-US" altLang="zh-CN" b="0" i="1" smtClean="0">
                        <a:latin typeface="Cambria Math"/>
                      </a:rPr>
                      <m:t>𝑘</m:t>
                    </m:r>
                    <m:r>
                      <a:rPr lang="en-US" altLang="zh-CN" b="0" i="1" smtClean="0">
                        <a:latin typeface="Cambria Math"/>
                      </a:rPr>
                      <m:t>)</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与 </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𝑁</m:t>
                            </m:r>
                          </m:sub>
                        </m:sSub>
                        <m:r>
                          <a:rPr lang="en-US" altLang="zh-CN" b="0" i="1" smtClean="0">
                            <a:latin typeface="Cambria Math"/>
                          </a:rPr>
                          <m:t>+</m:t>
                        </m:r>
                        <m:r>
                          <a:rPr lang="en-US" altLang="zh-CN" b="0" i="1" smtClean="0">
                            <a:latin typeface="Cambria Math"/>
                          </a:rPr>
                          <m:t>𝛿</m:t>
                        </m:r>
                      </m:e>
                    </m:d>
                    <m:r>
                      <a:rPr lang="en-US" altLang="zh-CN" b="0" i="1" smtClean="0">
                        <a:latin typeface="Cambria Math"/>
                      </a:rPr>
                      <m:t>𝑘</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之间的差距越大，</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a:rPr>
                          <m:t>𝑘</m:t>
                        </m:r>
                      </m:e>
                    </m:acc>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越大</a:t>
                </a:r>
                <a:endParaRPr lang="en-US" altLang="zh-CN" dirty="0">
                  <a:latin typeface="Times New Roman" panose="02020603050405020304" pitchFamily="18" charset="0"/>
                  <a:cs typeface="Times New Roman" panose="02020603050405020304" pitchFamily="18" charset="0"/>
                </a:endParaRPr>
              </a:p>
              <a:p>
                <a:pPr marL="285750" indent="-285750">
                  <a:lnSpc>
                    <a:spcPct val="120000"/>
                  </a:lnSpc>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只要</a:t>
                </a:r>
                <a14:m>
                  <m:oMath xmlns:m="http://schemas.openxmlformats.org/officeDocument/2006/math">
                    <m:r>
                      <a:rPr lang="en-US" altLang="zh-CN" b="0" i="1" smtClean="0">
                        <a:latin typeface="Cambria Math"/>
                      </a:rPr>
                      <m:t>𝑠𝐴</m:t>
                    </m:r>
                    <m:r>
                      <a:rPr lang="en-US" altLang="zh-CN" b="0" i="1" smtClean="0">
                        <a:latin typeface="Cambria Math"/>
                      </a:rPr>
                      <m:t>&gt;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𝑁</m:t>
                        </m:r>
                      </m:sub>
                    </m:sSub>
                    <m:r>
                      <a:rPr lang="en-US" altLang="zh-CN" b="0" i="1" smtClean="0">
                        <a:latin typeface="Cambria Math"/>
                      </a:rPr>
                      <m:t>+</m:t>
                    </m:r>
                    <m:r>
                      <a:rPr lang="en-US" altLang="zh-CN" b="0" i="1" smtClean="0">
                        <a:latin typeface="Cambria Math"/>
                      </a:rPr>
                      <m:t>𝛿</m:t>
                    </m:r>
                  </m:oMath>
                </a14:m>
                <a:r>
                  <a:rPr lang="zh-CN" altLang="en-US" dirty="0">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a:rPr>
                          <m:t>𝑘</m:t>
                        </m:r>
                      </m:e>
                    </m:acc>
                    <m:r>
                      <a:rPr lang="en-US" altLang="zh-CN" b="0" i="1" smtClean="0">
                        <a:latin typeface="Cambria Math"/>
                      </a:rPr>
                      <m:t>&gt;0</m:t>
                    </m:r>
                  </m:oMath>
                </a14:m>
                <a:r>
                  <a:rPr lang="zh-CN" altLang="en-US" dirty="0">
                    <a:latin typeface="Times New Roman" panose="02020603050405020304" pitchFamily="18" charset="0"/>
                    <a:cs typeface="Times New Roman" panose="02020603050405020304" pitchFamily="18" charset="0"/>
                  </a:rPr>
                  <a:t>，没有稳态</a:t>
                </a:r>
                <a:endParaRPr lang="en-US" altLang="zh-CN" dirty="0">
                  <a:latin typeface="Times New Roman" panose="02020603050405020304" pitchFamily="18" charset="0"/>
                  <a:cs typeface="Times New Roman" panose="02020603050405020304" pitchFamily="18" charset="0"/>
                </a:endParaRPr>
              </a:p>
              <a:p>
                <a:pPr marL="285750" indent="-285750">
                  <a:lnSpc>
                    <a:spcPct val="120000"/>
                  </a:lnSpc>
                  <a:spcBef>
                    <a:spcPts val="600"/>
                  </a:spcBef>
                  <a:buSzPct val="8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如果一组国家有比另一组国家更高的平均储蓄率、更低的人口增长率和折旧率，那么第一组国家将比第二组国家经济增长的更快</a:t>
                </a:r>
                <a:endParaRPr lang="en-US" altLang="zh-CN" dirty="0">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4770938" y="898341"/>
                <a:ext cx="4154064" cy="3755131"/>
              </a:xfrm>
              <a:prstGeom prst="rect">
                <a:avLst/>
              </a:prstGeom>
              <a:blipFill>
                <a:blip r:embed="rId4"/>
                <a:stretch>
                  <a:fillRect l="-294" t="-487" r="-1028" b="-1136"/>
                </a:stretch>
              </a:blipFill>
            </p:spPr>
            <p:txBody>
              <a:bodyPr/>
              <a:lstStyle/>
              <a:p>
                <a:r>
                  <a:rPr lang="en-US">
                    <a:noFill/>
                  </a:rPr>
                  <a:t> </a:t>
                </a:r>
              </a:p>
            </p:txBody>
          </p:sp>
        </mc:Fallback>
      </mc:AlternateContent>
      <p:cxnSp>
        <p:nvCxnSpPr>
          <p:cNvPr id="8" name="Straight Connector 7"/>
          <p:cNvCxnSpPr/>
          <p:nvPr/>
        </p:nvCxnSpPr>
        <p:spPr>
          <a:xfrm>
            <a:off x="2293069" y="2289949"/>
            <a:ext cx="0" cy="1600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 name="Right Brace 10"/>
          <p:cNvSpPr/>
          <p:nvPr/>
        </p:nvSpPr>
        <p:spPr>
          <a:xfrm>
            <a:off x="2340694" y="2818586"/>
            <a:ext cx="110218" cy="381000"/>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2340694" y="2818586"/>
                <a:ext cx="685800" cy="32028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solidFill>
                                <a:srgbClr val="0070C0"/>
                              </a:solidFill>
                              <a:latin typeface="Cambria Math" panose="02040503050406030204" pitchFamily="18" charset="0"/>
                            </a:rPr>
                          </m:ctrlPr>
                        </m:accPr>
                        <m:e>
                          <m:r>
                            <a:rPr lang="en-US" sz="1400" b="1" i="1" smtClean="0">
                              <a:solidFill>
                                <a:srgbClr val="0070C0"/>
                              </a:solidFill>
                              <a:latin typeface="Cambria Math"/>
                            </a:rPr>
                            <m:t>𝒌</m:t>
                          </m:r>
                        </m:e>
                      </m:acc>
                      <m:r>
                        <a:rPr lang="en-US" sz="1400" b="1" i="1" smtClean="0">
                          <a:solidFill>
                            <a:srgbClr val="0070C0"/>
                          </a:solidFill>
                          <a:latin typeface="Cambria Math"/>
                        </a:rPr>
                        <m:t>&gt;</m:t>
                      </m:r>
                      <m:r>
                        <a:rPr lang="en-US" sz="1400" b="1" i="1" smtClean="0">
                          <a:solidFill>
                            <a:srgbClr val="0070C0"/>
                          </a:solidFill>
                          <a:latin typeface="Cambria Math"/>
                        </a:rPr>
                        <m:t>𝟎</m:t>
                      </m:r>
                    </m:oMath>
                  </m:oMathPara>
                </a14:m>
                <a:endParaRPr lang="en-US" sz="1400" b="1"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340694" y="2818586"/>
                <a:ext cx="685800" cy="320280"/>
              </a:xfrm>
              <a:prstGeom prst="rect">
                <a:avLst/>
              </a:prstGeom>
              <a:blipFill>
                <a:blip r:embed="rId5"/>
                <a:stretch>
                  <a:fillRect/>
                </a:stretch>
              </a:blipFill>
              <a:ln>
                <a:noFill/>
              </a:ln>
            </p:spPr>
            <p:txBody>
              <a:bodyPr/>
              <a:lstStyle/>
              <a:p>
                <a:r>
                  <a:rPr lang="zh-CN" altLang="en-US">
                    <a:noFill/>
                  </a:rPr>
                  <a:t> </a:t>
                </a:r>
              </a:p>
            </p:txBody>
          </p:sp>
        </mc:Fallback>
      </mc:AlternateContent>
      <p:sp>
        <p:nvSpPr>
          <p:cNvPr id="14" name="Right Brace 13"/>
          <p:cNvSpPr/>
          <p:nvPr/>
        </p:nvSpPr>
        <p:spPr>
          <a:xfrm>
            <a:off x="2340694" y="2316936"/>
            <a:ext cx="110218" cy="381000"/>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2340694" y="2282209"/>
                <a:ext cx="685800" cy="30777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1" i="1" smtClean="0">
                          <a:solidFill>
                            <a:srgbClr val="0070C0"/>
                          </a:solidFill>
                          <a:latin typeface="Cambria Math"/>
                        </a:rPr>
                        <m:t>𝒄</m:t>
                      </m:r>
                      <m:r>
                        <a:rPr lang="en-US" sz="1400" b="1" i="1" smtClean="0">
                          <a:solidFill>
                            <a:srgbClr val="0070C0"/>
                          </a:solidFill>
                          <a:latin typeface="Cambria Math"/>
                        </a:rPr>
                        <m:t>&gt;</m:t>
                      </m:r>
                      <m:r>
                        <a:rPr lang="en-US" sz="1400" b="1" i="1" smtClean="0">
                          <a:solidFill>
                            <a:srgbClr val="0070C0"/>
                          </a:solidFill>
                          <a:latin typeface="Cambria Math"/>
                        </a:rPr>
                        <m:t>𝟎</m:t>
                      </m:r>
                    </m:oMath>
                  </m:oMathPara>
                </a14:m>
                <a:endParaRPr lang="en-US" sz="1400" b="1"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340694" y="2282209"/>
                <a:ext cx="685800" cy="307777"/>
              </a:xfrm>
              <a:prstGeom prst="rect">
                <a:avLst/>
              </a:prstGeom>
              <a:blipFill>
                <a:blip r:embed="rId6"/>
                <a:stretch>
                  <a:fillRect/>
                </a:stretch>
              </a:blipFill>
              <a:ln>
                <a:noFill/>
              </a:ln>
            </p:spPr>
            <p:txBody>
              <a:bodyPr/>
              <a:lstStyle/>
              <a:p>
                <a:r>
                  <a:rPr lang="zh-CN" altLang="en-US">
                    <a:noFill/>
                  </a:rPr>
                  <a:t> </a:t>
                </a:r>
              </a:p>
            </p:txBody>
          </p:sp>
        </mc:Fallback>
      </mc:AlternateContent>
      <p:cxnSp>
        <p:nvCxnSpPr>
          <p:cNvPr id="16" name="Straight Arrow Connector 15"/>
          <p:cNvCxnSpPr/>
          <p:nvPr/>
        </p:nvCxnSpPr>
        <p:spPr>
          <a:xfrm>
            <a:off x="2408956" y="3903316"/>
            <a:ext cx="304800" cy="0"/>
          </a:xfrm>
          <a:prstGeom prst="straightConnector1">
            <a:avLst/>
          </a:prstGeom>
          <a:ln w="19050">
            <a:tailEnd type="stealth" w="med"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713756" y="3903316"/>
            <a:ext cx="304800" cy="0"/>
          </a:xfrm>
          <a:prstGeom prst="straightConnector1">
            <a:avLst/>
          </a:prstGeom>
          <a:ln w="19050">
            <a:tailEnd type="stealth" w="med"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018556" y="3903316"/>
            <a:ext cx="304800" cy="0"/>
          </a:xfrm>
          <a:prstGeom prst="straightConnector1">
            <a:avLst/>
          </a:prstGeom>
          <a:ln w="19050">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1997794" y="3898602"/>
                <a:ext cx="685800" cy="30777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tx1"/>
                              </a:solidFill>
                              <a:latin typeface="Cambria Math" panose="02040503050406030204" pitchFamily="18" charset="0"/>
                              <a:cs typeface="Times New Roman" panose="02020603050405020304" pitchFamily="18" charset="0"/>
                            </a:rPr>
                          </m:ctrlPr>
                        </m:sSubPr>
                        <m:e>
                          <m:r>
                            <a:rPr lang="en-US" sz="1400" b="1" i="1" smtClean="0">
                              <a:solidFill>
                                <a:schemeClr val="tx1"/>
                              </a:solidFill>
                              <a:latin typeface="Cambria Math"/>
                              <a:cs typeface="Times New Roman" panose="02020603050405020304" pitchFamily="18" charset="0"/>
                            </a:rPr>
                            <m:t>𝒌</m:t>
                          </m:r>
                        </m:e>
                        <m:sub>
                          <m:r>
                            <a:rPr lang="en-US" sz="1400" b="1" i="1" smtClean="0">
                              <a:solidFill>
                                <a:schemeClr val="tx1"/>
                              </a:solidFill>
                              <a:latin typeface="Cambria Math"/>
                              <a:cs typeface="Times New Roman" panose="02020603050405020304" pitchFamily="18" charset="0"/>
                            </a:rPr>
                            <m:t>𝟎</m:t>
                          </m:r>
                        </m:sub>
                      </m:sSub>
                    </m:oMath>
                  </m:oMathPara>
                </a14:m>
                <a:endParaRPr lang="en-US" sz="1400" b="1"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1997794" y="3898602"/>
                <a:ext cx="685800" cy="307777"/>
              </a:xfrm>
              <a:prstGeom prst="rect">
                <a:avLst/>
              </a:prstGeom>
              <a:blipFill>
                <a:blip r:embed="rId7"/>
                <a:stretch>
                  <a:fillRect/>
                </a:stretch>
              </a:blipFill>
              <a:ln>
                <a:noFill/>
              </a:ln>
            </p:spPr>
            <p:txBody>
              <a:bodyPr/>
              <a:lstStyle/>
              <a:p>
                <a:r>
                  <a:rPr lang="zh-CN" altLang="en-US">
                    <a:noFill/>
                  </a:rPr>
                  <a:t> </a:t>
                </a:r>
              </a:p>
            </p:txBody>
          </p:sp>
        </mc:Fallback>
      </mc:AlternateContent>
      <p:grpSp>
        <p:nvGrpSpPr>
          <p:cNvPr id="21" name="组合 20">
            <a:extLst>
              <a:ext uri="{FF2B5EF4-FFF2-40B4-BE49-F238E27FC236}">
                <a16:creationId xmlns:a16="http://schemas.microsoft.com/office/drawing/2014/main" id="{DA75F2E3-3F0D-4DBE-B800-7A93B3E2C1B3}"/>
              </a:ext>
            </a:extLst>
          </p:cNvPr>
          <p:cNvGrpSpPr/>
          <p:nvPr/>
        </p:nvGrpSpPr>
        <p:grpSpPr>
          <a:xfrm>
            <a:off x="239334" y="290253"/>
            <a:ext cx="229174" cy="330963"/>
            <a:chOff x="362743" y="188119"/>
            <a:chExt cx="348993" cy="504000"/>
          </a:xfrm>
          <a:solidFill>
            <a:srgbClr val="6B748A"/>
          </a:solidFill>
        </p:grpSpPr>
        <p:sp>
          <p:nvSpPr>
            <p:cNvPr id="22" name="矩形: 圆角 21">
              <a:extLst>
                <a:ext uri="{FF2B5EF4-FFF2-40B4-BE49-F238E27FC236}">
                  <a16:creationId xmlns:a16="http://schemas.microsoft.com/office/drawing/2014/main" id="{CDB4F14A-63EB-472D-83CF-5E022CF7A920}"/>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23" name="矩形: 圆角 22">
              <a:extLst>
                <a:ext uri="{FF2B5EF4-FFF2-40B4-BE49-F238E27FC236}">
                  <a16:creationId xmlns:a16="http://schemas.microsoft.com/office/drawing/2014/main" id="{37FD17E1-C8F9-4287-949A-1555264301AC}"/>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24" name="矩形: 圆角 23">
              <a:extLst>
                <a:ext uri="{FF2B5EF4-FFF2-40B4-BE49-F238E27FC236}">
                  <a16:creationId xmlns:a16="http://schemas.microsoft.com/office/drawing/2014/main" id="{6304837A-D034-4758-A304-8A3111E91B33}"/>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25" name="矩形: 圆角 24">
              <a:extLst>
                <a:ext uri="{FF2B5EF4-FFF2-40B4-BE49-F238E27FC236}">
                  <a16:creationId xmlns:a16="http://schemas.microsoft.com/office/drawing/2014/main" id="{61E83F13-4B65-4B63-AF16-78CAB17C0A01}"/>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26" name="直接连接符 25">
            <a:extLst>
              <a:ext uri="{FF2B5EF4-FFF2-40B4-BE49-F238E27FC236}">
                <a16:creationId xmlns:a16="http://schemas.microsoft.com/office/drawing/2014/main" id="{CC9B3ABF-ACCA-4409-9658-565DDD926236}"/>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E0C194E3-A6B9-486C-836C-6F001B9B88F9}"/>
              </a:ext>
            </a:extLst>
          </p:cNvPr>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AFC78FC-DA1E-43C0-9976-882FE3B47A5B}"/>
                  </a:ext>
                </a:extLst>
              </p:cNvPr>
              <p:cNvSpPr txBox="1"/>
              <p:nvPr/>
            </p:nvSpPr>
            <p:spPr>
              <a:xfrm>
                <a:off x="3763744" y="2417861"/>
                <a:ext cx="1007194"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400" b="1" i="1" smtClean="0">
                              <a:latin typeface="Cambria Math" panose="02040503050406030204" pitchFamily="18" charset="0"/>
                            </a:rPr>
                          </m:ctrlPr>
                        </m:dPr>
                        <m:e>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𝒈</m:t>
                              </m:r>
                            </m:e>
                            <m:sub>
                              <m:r>
                                <a:rPr lang="en-US" sz="1400" b="1" i="1" smtClean="0">
                                  <a:latin typeface="Cambria Math" panose="02040503050406030204" pitchFamily="18" charset="0"/>
                                </a:rPr>
                                <m:t>𝑵</m:t>
                              </m:r>
                            </m:sub>
                          </m:sSub>
                          <m:r>
                            <a:rPr lang="en-US" sz="1400" b="1" i="1" smtClean="0">
                              <a:latin typeface="Cambria Math" panose="02040503050406030204" pitchFamily="18" charset="0"/>
                            </a:rPr>
                            <m:t>+</m:t>
                          </m:r>
                          <m:r>
                            <a:rPr lang="en-US" sz="1400" b="1" i="1" smtClean="0">
                              <a:latin typeface="Cambria Math" panose="02040503050406030204" pitchFamily="18" charset="0"/>
                            </a:rPr>
                            <m:t>𝜹</m:t>
                          </m:r>
                        </m:e>
                      </m:d>
                      <m:r>
                        <a:rPr lang="en-US" sz="1400" b="1" i="1" smtClean="0">
                          <a:latin typeface="Cambria Math" panose="02040503050406030204" pitchFamily="18" charset="0"/>
                        </a:rPr>
                        <m:t>𝒌</m:t>
                      </m:r>
                    </m:oMath>
                  </m:oMathPara>
                </a14:m>
                <a:endParaRPr lang="en-US" sz="1400" b="1" dirty="0"/>
              </a:p>
            </p:txBody>
          </p:sp>
        </mc:Choice>
        <mc:Fallback xmlns="">
          <p:sp>
            <p:nvSpPr>
              <p:cNvPr id="2" name="TextBox 1">
                <a:extLst>
                  <a:ext uri="{FF2B5EF4-FFF2-40B4-BE49-F238E27FC236}">
                    <a16:creationId xmlns:a16="http://schemas.microsoft.com/office/drawing/2014/main" id="{4AFC78FC-DA1E-43C0-9976-882FE3B47A5B}"/>
                  </a:ext>
                </a:extLst>
              </p:cNvPr>
              <p:cNvSpPr txBox="1">
                <a:spLocks noRot="1" noChangeAspect="1" noMove="1" noResize="1" noEditPoints="1" noAdjustHandles="1" noChangeArrowheads="1" noChangeShapeType="1" noTextEdit="1"/>
              </p:cNvSpPr>
              <p:nvPr/>
            </p:nvSpPr>
            <p:spPr>
              <a:xfrm>
                <a:off x="3763744" y="2417861"/>
                <a:ext cx="1007194" cy="307777"/>
              </a:xfrm>
              <a:prstGeom prst="rect">
                <a:avLst/>
              </a:prstGeom>
              <a:blipFill>
                <a:blip r:embed="rId9"/>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itle 1">
                <a:extLst>
                  <a:ext uri="{FF2B5EF4-FFF2-40B4-BE49-F238E27FC236}">
                    <a16:creationId xmlns:a16="http://schemas.microsoft.com/office/drawing/2014/main" id="{170B09E8-6E49-424C-9D61-F4E4AFC639CF}"/>
                  </a:ext>
                </a:extLst>
              </p:cNvPr>
              <p:cNvSpPr txBox="1">
                <a:spLocks/>
              </p:cNvSpPr>
              <p:nvPr/>
            </p:nvSpPr>
            <p:spPr>
              <a:xfrm>
                <a:off x="533400" y="297418"/>
                <a:ext cx="4800600" cy="369332"/>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a:lstStyle>
              <a:p>
                <a:pPr algn="l"/>
                <a:r>
                  <a:rPr lang="zh-CN" altLang="en-US" sz="1800" b="0" dirty="0">
                    <a:solidFill>
                      <a:srgbClr val="6B748A"/>
                    </a:solidFill>
                    <a:latin typeface="微软雅黑" panose="020B0503020204020204" pitchFamily="34" charset="-122"/>
                    <a:ea typeface="微软雅黑" panose="020B0503020204020204" pitchFamily="34" charset="-122"/>
                  </a:rPr>
                  <a:t>一个简单的内生增长模型</a:t>
                </a:r>
                <a:r>
                  <a:rPr lang="en-US" altLang="zh-CN" sz="1800" b="0" dirty="0">
                    <a:solidFill>
                      <a:srgbClr val="6B748A"/>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1800" b="0" i="1" dirty="0" smtClean="0">
                        <a:solidFill>
                          <a:srgbClr val="6B748A"/>
                        </a:solidFill>
                        <a:latin typeface="Cambria Math" panose="02040503050406030204" pitchFamily="18" charset="0"/>
                        <a:ea typeface="微软雅黑" panose="020B0503020204020204" pitchFamily="34" charset="-122"/>
                      </a:rPr>
                      <m:t>𝐴𝐾</m:t>
                    </m:r>
                  </m:oMath>
                </a14:m>
                <a:r>
                  <a:rPr lang="zh-CN" altLang="en-US" sz="1800" b="0" dirty="0">
                    <a:solidFill>
                      <a:srgbClr val="6B748A"/>
                    </a:solidFill>
                    <a:latin typeface="微软雅黑" panose="020B0503020204020204" pitchFamily="34" charset="-122"/>
                    <a:ea typeface="微软雅黑" panose="020B0503020204020204" pitchFamily="34" charset="-122"/>
                  </a:rPr>
                  <a:t>模型</a:t>
                </a:r>
                <a:endParaRPr lang="en-US" sz="1800" b="0" dirty="0">
                  <a:solidFill>
                    <a:srgbClr val="6B748A"/>
                  </a:solidFill>
                  <a:latin typeface="微软雅黑" panose="020B0503020204020204" pitchFamily="34" charset="-122"/>
                  <a:ea typeface="微软雅黑" panose="020B0503020204020204" pitchFamily="34" charset="-122"/>
                  <a:cs typeface="+mn-cs"/>
                </a:endParaRPr>
              </a:p>
            </p:txBody>
          </p:sp>
        </mc:Choice>
        <mc:Fallback xmlns="">
          <p:sp>
            <p:nvSpPr>
              <p:cNvPr id="28" name="Title 1">
                <a:extLst>
                  <a:ext uri="{FF2B5EF4-FFF2-40B4-BE49-F238E27FC236}">
                    <a16:creationId xmlns:a16="http://schemas.microsoft.com/office/drawing/2014/main" id="{170B09E8-6E49-424C-9D61-F4E4AFC639CF}"/>
                  </a:ext>
                </a:extLst>
              </p:cNvPr>
              <p:cNvSpPr txBox="1">
                <a:spLocks noRot="1" noChangeAspect="1" noMove="1" noResize="1" noEditPoints="1" noAdjustHandles="1" noChangeArrowheads="1" noChangeShapeType="1" noTextEdit="1"/>
              </p:cNvSpPr>
              <p:nvPr/>
            </p:nvSpPr>
            <p:spPr>
              <a:xfrm>
                <a:off x="533400" y="297418"/>
                <a:ext cx="4800600" cy="369332"/>
              </a:xfrm>
              <a:prstGeom prst="rect">
                <a:avLst/>
              </a:prstGeom>
              <a:blipFill>
                <a:blip r:embed="rId10"/>
                <a:stretch>
                  <a:fillRect l="-1144" t="-8333" b="-26667"/>
                </a:stretch>
              </a:blipFill>
            </p:spPr>
            <p:txBody>
              <a:bodyPr/>
              <a:lstStyle/>
              <a:p>
                <a:r>
                  <a:rPr lang="en-US">
                    <a:noFill/>
                  </a:rPr>
                  <a:t> </a:t>
                </a:r>
              </a:p>
            </p:txBody>
          </p:sp>
        </mc:Fallback>
      </mc:AlternateContent>
    </p:spTree>
    <p:extLst>
      <p:ext uri="{BB962C8B-B14F-4D97-AF65-F5344CB8AC3E}">
        <p14:creationId xmlns:p14="http://schemas.microsoft.com/office/powerpoint/2010/main" val="371129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867690"/>
                <a:ext cx="8229600" cy="3726934"/>
              </a:xfrm>
            </p:spPr>
            <p:txBody>
              <a:bodyPr/>
              <a:lstStyle/>
              <a:p>
                <a:pPr>
                  <a:lnSpc>
                    <a:spcPct val="120000"/>
                  </a:lnSpc>
                  <a:buSzPct val="80000"/>
                  <a:buFont typeface="Wingdings" panose="05000000000000000000" pitchFamily="2" charset="2"/>
                  <a:buChar char="l"/>
                </a:pPr>
                <a:r>
                  <a:rPr lang="zh-CN" altLang="en-US" sz="1800" dirty="0">
                    <a:ea typeface="宋体" panose="02010600030101010101" pitchFamily="2" charset="-122"/>
                  </a:rPr>
                  <a:t>假定经济有两个部门，分别被成为制造业企业和研究性大学</a:t>
                </a:r>
                <a:endParaRPr lang="en-US" altLang="zh-CN" sz="1800" dirty="0">
                  <a:ea typeface="宋体" panose="02010600030101010101" pitchFamily="2" charset="-122"/>
                </a:endParaRPr>
              </a:p>
              <a:p>
                <a:pPr lvl="1">
                  <a:lnSpc>
                    <a:spcPct val="120000"/>
                  </a:lnSpc>
                  <a:buSzPct val="80000"/>
                  <a:buFont typeface="Wingdings" panose="05000000000000000000" pitchFamily="2" charset="2"/>
                  <a:buChar char="l"/>
                </a:pPr>
                <a:r>
                  <a:rPr lang="zh-CN" altLang="en-US" sz="1600" dirty="0">
                    <a:ea typeface="宋体" panose="02010600030101010101" pitchFamily="2" charset="-122"/>
                  </a:rPr>
                  <a:t>企业生产产品和服务，用于消费和物质资本投资</a:t>
                </a:r>
                <a:endParaRPr lang="en-US" altLang="zh-CN" sz="1600" dirty="0">
                  <a:ea typeface="宋体" panose="02010600030101010101" pitchFamily="2" charset="-122"/>
                </a:endParaRPr>
              </a:p>
              <a:p>
                <a:pPr lvl="1">
                  <a:lnSpc>
                    <a:spcPct val="120000"/>
                  </a:lnSpc>
                  <a:buSzPct val="80000"/>
                  <a:buFont typeface="Wingdings" panose="05000000000000000000" pitchFamily="2" charset="2"/>
                  <a:buChar char="l"/>
                </a:pPr>
                <a:r>
                  <a:rPr lang="zh-CN" altLang="en-US" sz="1600" dirty="0">
                    <a:ea typeface="宋体" panose="02010600030101010101" pitchFamily="2" charset="-122"/>
                  </a:rPr>
                  <a:t>大学生产“知识”生产要素，成为两个部门的公共产品</a:t>
                </a:r>
                <a:endParaRPr lang="en-US" altLang="zh-CN" sz="1600" dirty="0">
                  <a:ea typeface="宋体" panose="02010600030101010101" pitchFamily="2" charset="-122"/>
                </a:endParaRPr>
              </a:p>
              <a:p>
                <a:pPr>
                  <a:lnSpc>
                    <a:spcPct val="120000"/>
                  </a:lnSpc>
                  <a:buSzPct val="80000"/>
                  <a:buFont typeface="Wingdings" panose="05000000000000000000" pitchFamily="2" charset="2"/>
                  <a:buChar char="l"/>
                </a:pPr>
                <a:endParaRPr lang="en-US" sz="1800" dirty="0">
                  <a:ea typeface="宋体" panose="02010600030101010101" pitchFamily="2" charset="-122"/>
                </a:endParaRPr>
              </a:p>
              <a:p>
                <a:pPr>
                  <a:lnSpc>
                    <a:spcPct val="120000"/>
                  </a:lnSpc>
                  <a:buSzPct val="80000"/>
                  <a:buFont typeface="Wingdings" panose="05000000000000000000" pitchFamily="2" charset="2"/>
                  <a:buChar char="l"/>
                </a:pPr>
                <a:endParaRPr lang="en-US" sz="1800" dirty="0">
                  <a:ea typeface="宋体" panose="02010600030101010101" pitchFamily="2" charset="-122"/>
                </a:endParaRPr>
              </a:p>
              <a:p>
                <a:pPr>
                  <a:lnSpc>
                    <a:spcPct val="120000"/>
                  </a:lnSpc>
                  <a:buSzPct val="80000"/>
                  <a:buFont typeface="Wingdings" panose="05000000000000000000" pitchFamily="2" charset="2"/>
                  <a:buChar char="l"/>
                </a:pPr>
                <a:endParaRPr lang="en-US"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其中，</a:t>
                </a:r>
                <a14:m>
                  <m:oMath xmlns:m="http://schemas.openxmlformats.org/officeDocument/2006/math">
                    <m:r>
                      <a:rPr lang="en-US" altLang="zh-CN" sz="1800" b="0" i="1" smtClean="0">
                        <a:latin typeface="Cambria Math" panose="02040503050406030204" pitchFamily="18" charset="0"/>
                        <a:ea typeface="宋体" panose="02010600030101010101" pitchFamily="2" charset="-122"/>
                      </a:rPr>
                      <m:t>𝑢</m:t>
                    </m:r>
                  </m:oMath>
                </a14:m>
                <a:r>
                  <a:rPr lang="zh-CN" altLang="en-US" sz="1800" dirty="0">
                    <a:ea typeface="宋体" panose="02010600030101010101" pitchFamily="2" charset="-122"/>
                  </a:rPr>
                  <a:t>代表大学的劳动力比例，</a:t>
                </a:r>
                <a14:m>
                  <m:oMath xmlns:m="http://schemas.openxmlformats.org/officeDocument/2006/math">
                    <m:r>
                      <a:rPr lang="en-US" altLang="zh-CN" sz="1800" b="0" i="1" smtClean="0">
                        <a:latin typeface="Cambria Math" panose="02040503050406030204" pitchFamily="18" charset="0"/>
                        <a:ea typeface="宋体" panose="02010600030101010101" pitchFamily="2" charset="-122"/>
                      </a:rPr>
                      <m:t>(1−</m:t>
                    </m:r>
                    <m:r>
                      <a:rPr lang="en-US" altLang="zh-CN" sz="1800" b="0" i="1" smtClean="0">
                        <a:latin typeface="Cambria Math" panose="02040503050406030204" pitchFamily="18" charset="0"/>
                        <a:ea typeface="宋体" panose="02010600030101010101" pitchFamily="2" charset="-122"/>
                      </a:rPr>
                      <m:t>𝑢</m:t>
                    </m:r>
                    <m:r>
                      <a:rPr lang="en-US" altLang="zh-CN" sz="1800" b="0" i="1" smtClean="0">
                        <a:latin typeface="Cambria Math" panose="02040503050406030204" pitchFamily="18" charset="0"/>
                        <a:ea typeface="宋体" panose="02010600030101010101" pitchFamily="2" charset="-122"/>
                      </a:rPr>
                      <m:t>)</m:t>
                    </m:r>
                  </m:oMath>
                </a14:m>
                <a:r>
                  <a:rPr lang="zh-CN" altLang="en-US" sz="1800" dirty="0">
                    <a:ea typeface="宋体" panose="02010600030101010101" pitchFamily="2" charset="-122"/>
                  </a:rPr>
                  <a:t>代表在企业的劳动力比例；</a:t>
                </a:r>
                <a14:m>
                  <m:oMath xmlns:m="http://schemas.openxmlformats.org/officeDocument/2006/math">
                    <m:r>
                      <a:rPr lang="en-US" altLang="zh-CN" sz="1800" b="0" i="1" smtClean="0">
                        <a:latin typeface="Cambria Math" panose="02040503050406030204" pitchFamily="18" charset="0"/>
                        <a:ea typeface="宋体" panose="02010600030101010101" pitchFamily="2" charset="-122"/>
                      </a:rPr>
                      <m:t>𝐸</m:t>
                    </m:r>
                  </m:oMath>
                </a14:m>
                <a:r>
                  <a:rPr lang="zh-CN" altLang="en-US" sz="1800" dirty="0">
                    <a:ea typeface="宋体" panose="02010600030101010101" pitchFamily="2" charset="-122"/>
                  </a:rPr>
                  <a:t>代表知识存量，函数 </a:t>
                </a:r>
                <a14:m>
                  <m:oMath xmlns:m="http://schemas.openxmlformats.org/officeDocument/2006/math">
                    <m:r>
                      <a:rPr lang="en-US" altLang="zh-CN" sz="1800" b="0" i="1" smtClean="0">
                        <a:latin typeface="Cambria Math" panose="02040503050406030204" pitchFamily="18" charset="0"/>
                        <a:ea typeface="宋体" panose="02010600030101010101" pitchFamily="2" charset="-122"/>
                      </a:rPr>
                      <m:t>𝑔</m:t>
                    </m:r>
                    <m:r>
                      <a:rPr lang="en-US" altLang="zh-CN" sz="1800" b="0" i="1" smtClean="0">
                        <a:latin typeface="Cambria Math" panose="02040503050406030204" pitchFamily="18" charset="0"/>
                        <a:ea typeface="宋体" panose="02010600030101010101" pitchFamily="2" charset="-122"/>
                      </a:rPr>
                      <m:t>(</m:t>
                    </m:r>
                    <m:r>
                      <a:rPr lang="en-US" altLang="zh-CN" sz="1800" b="0" i="1" smtClean="0">
                        <a:latin typeface="Cambria Math" panose="02040503050406030204" pitchFamily="18" charset="0"/>
                        <a:ea typeface="宋体" panose="02010600030101010101" pitchFamily="2" charset="-122"/>
                      </a:rPr>
                      <m:t>𝑢</m:t>
                    </m:r>
                    <m:r>
                      <a:rPr lang="en-US" altLang="zh-CN" sz="1800" b="0" i="1" smtClean="0">
                        <a:latin typeface="Cambria Math" panose="02040503050406030204" pitchFamily="18" charset="0"/>
                        <a:ea typeface="宋体" panose="02010600030101010101" pitchFamily="2" charset="-122"/>
                      </a:rPr>
                      <m:t>)</m:t>
                    </m:r>
                  </m:oMath>
                </a14:m>
                <a:r>
                  <a:rPr lang="zh-CN" altLang="en-US" sz="1800" dirty="0">
                    <a:ea typeface="宋体" panose="02010600030101010101" pitchFamily="2" charset="-122"/>
                  </a:rPr>
                  <a:t> 表明知识增长如何取决于在大学的劳动力比例的函数</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在该模型中，长期增长是内生地产生的，因为大学的知识创造不会停止</a:t>
                </a:r>
                <a:endParaRPr lang="en-US" altLang="zh-CN" sz="1800" dirty="0">
                  <a:ea typeface="宋体" panose="02010600030101010101" pitchFamily="2" charset="-122"/>
                </a:endParaRPr>
              </a:p>
              <a:p>
                <a:pPr lvl="1">
                  <a:lnSpc>
                    <a:spcPct val="120000"/>
                  </a:lnSpc>
                  <a:buSzPct val="80000"/>
                  <a:buFont typeface="Wingdings" panose="05000000000000000000" pitchFamily="2" charset="2"/>
                  <a:buChar char="l"/>
                </a:pPr>
                <a:r>
                  <a:rPr lang="zh-CN" altLang="en-US" sz="1600" dirty="0">
                    <a:ea typeface="宋体" panose="02010600030101010101" pitchFamily="2" charset="-122"/>
                  </a:rPr>
                  <a:t>如果在大学的劳动力比例</a:t>
                </a:r>
                <a14:m>
                  <m:oMath xmlns:m="http://schemas.openxmlformats.org/officeDocument/2006/math">
                    <m:r>
                      <a:rPr lang="en-US" altLang="zh-CN" sz="1600" b="0" i="1" smtClean="0">
                        <a:latin typeface="Cambria Math" panose="02040503050406030204" pitchFamily="18" charset="0"/>
                        <a:ea typeface="宋体" panose="02010600030101010101" pitchFamily="2" charset="-122"/>
                      </a:rPr>
                      <m:t>𝑢</m:t>
                    </m:r>
                  </m:oMath>
                </a14:m>
                <a:r>
                  <a:rPr lang="zh-CN" altLang="en-US" sz="1600" dirty="0">
                    <a:ea typeface="宋体" panose="02010600030101010101" pitchFamily="2" charset="-122"/>
                  </a:rPr>
                  <a:t>是不变的，那么知识存量以不变的比例</a:t>
                </a:r>
                <a14:m>
                  <m:oMath xmlns:m="http://schemas.openxmlformats.org/officeDocument/2006/math">
                    <m:r>
                      <a:rPr lang="en-US" altLang="zh-CN" sz="1600" b="0" i="1" smtClean="0">
                        <a:latin typeface="Cambria Math" panose="02040503050406030204" pitchFamily="18" charset="0"/>
                        <a:ea typeface="宋体" panose="02010600030101010101" pitchFamily="2" charset="-122"/>
                      </a:rPr>
                      <m:t>𝑔</m:t>
                    </m:r>
                    <m:r>
                      <a:rPr lang="en-US" altLang="zh-CN" sz="1600" b="0" i="1" smtClean="0">
                        <a:latin typeface="Cambria Math" panose="02040503050406030204" pitchFamily="18" charset="0"/>
                        <a:ea typeface="宋体" panose="02010600030101010101" pitchFamily="2" charset="-122"/>
                      </a:rPr>
                      <m:t>(</m:t>
                    </m:r>
                    <m:r>
                      <a:rPr lang="en-US" altLang="zh-CN" sz="1600" b="0" i="1" smtClean="0">
                        <a:latin typeface="Cambria Math" panose="02040503050406030204" pitchFamily="18" charset="0"/>
                        <a:ea typeface="宋体" panose="02010600030101010101" pitchFamily="2" charset="-122"/>
                      </a:rPr>
                      <m:t>𝑢</m:t>
                    </m:r>
                    <m:r>
                      <a:rPr lang="en-US" altLang="zh-CN" sz="1600" b="0" i="1" smtClean="0">
                        <a:latin typeface="Cambria Math" panose="02040503050406030204" pitchFamily="18" charset="0"/>
                        <a:ea typeface="宋体" panose="02010600030101010101" pitchFamily="2" charset="-122"/>
                      </a:rPr>
                      <m:t>)</m:t>
                    </m:r>
                  </m:oMath>
                </a14:m>
                <a:r>
                  <a:rPr lang="zh-CN" altLang="en-US" sz="1600" dirty="0">
                    <a:ea typeface="宋体" panose="02010600030101010101" pitchFamily="2" charset="-122"/>
                  </a:rPr>
                  <a:t>增长</a:t>
                </a:r>
                <a:endParaRPr lang="en-US" altLang="zh-CN" sz="1600" dirty="0">
                  <a:ea typeface="宋体" panose="02010600030101010101" pitchFamily="2" charset="-122"/>
                </a:endParaRPr>
              </a:p>
              <a:p>
                <a:pPr>
                  <a:lnSpc>
                    <a:spcPct val="120000"/>
                  </a:lnSpc>
                  <a:buSzPct val="80000"/>
                  <a:buFont typeface="Wingdings" panose="05000000000000000000" pitchFamily="2" charset="2"/>
                  <a:buChar char="l"/>
                </a:pPr>
                <a:endParaRPr lang="en-US" sz="1800" dirty="0">
                  <a:ea typeface="宋体" panose="02010600030101010101" pitchFamily="2"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867690"/>
                <a:ext cx="8229600" cy="3726934"/>
              </a:xfrm>
              <a:blipFill>
                <a:blip r:embed="rId2"/>
                <a:stretch>
                  <a:fillRect l="-148" t="-490" r="-148" b="-5229"/>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56</a:t>
            </a:fld>
            <a:endParaRPr lang="en-US" dirty="0"/>
          </a:p>
        </p:txBody>
      </p:sp>
      <p:grpSp>
        <p:nvGrpSpPr>
          <p:cNvPr id="6" name="组合 5">
            <a:extLst>
              <a:ext uri="{FF2B5EF4-FFF2-40B4-BE49-F238E27FC236}">
                <a16:creationId xmlns:a16="http://schemas.microsoft.com/office/drawing/2014/main" id="{EAB92B98-047E-4560-9923-55D935C8BF84}"/>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B16C9C86-5FB4-4F69-9058-AAC0B9000247}"/>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1C3A85DE-D44A-4122-BE5C-34F651C816DF}"/>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8DBD19F2-B0E7-40A0-B71F-DD42D1AAF17F}"/>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2DF0762D-EEB4-4E24-9572-192D9476E2EA}"/>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9E90EB3E-C1D7-41DB-82A5-AA99C63EBAB9}"/>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A0BEDFD-67D4-4F55-92AF-E3349E0A50DF}"/>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
        <p:nvSpPr>
          <p:cNvPr id="13" name="Title 1">
            <a:extLst>
              <a:ext uri="{FF2B5EF4-FFF2-40B4-BE49-F238E27FC236}">
                <a16:creationId xmlns:a16="http://schemas.microsoft.com/office/drawing/2014/main" id="{2B6E3E94-6442-46BA-8020-1666B4F202AF}"/>
              </a:ext>
            </a:extLst>
          </p:cNvPr>
          <p:cNvSpPr txBox="1">
            <a:spLocks/>
          </p:cNvSpPr>
          <p:nvPr/>
        </p:nvSpPr>
        <p:spPr>
          <a:xfrm>
            <a:off x="533400" y="297418"/>
            <a:ext cx="4800600" cy="369332"/>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a:lstStyle>
          <a:p>
            <a:pPr algn="l"/>
            <a:r>
              <a:rPr lang="zh-CN" altLang="en-US" sz="1800" b="0" dirty="0">
                <a:solidFill>
                  <a:srgbClr val="6B748A"/>
                </a:solidFill>
                <a:latin typeface="微软雅黑" panose="020B0503020204020204" pitchFamily="34" charset="-122"/>
                <a:ea typeface="微软雅黑" panose="020B0503020204020204" pitchFamily="34" charset="-122"/>
                <a:cs typeface="+mn-cs"/>
              </a:rPr>
              <a:t>两部门模型</a:t>
            </a:r>
            <a:endParaRPr lang="en-US" sz="1800" b="0" dirty="0">
              <a:solidFill>
                <a:srgbClr val="6B748A"/>
              </a:solidFill>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graphicFrame>
            <p:nvGraphicFramePr>
              <p:cNvPr id="2" name="Table 4">
                <a:extLst>
                  <a:ext uri="{FF2B5EF4-FFF2-40B4-BE49-F238E27FC236}">
                    <a16:creationId xmlns:a16="http://schemas.microsoft.com/office/drawing/2014/main" id="{F03E324A-0A16-438A-AD95-0640EA07BE2E}"/>
                  </a:ext>
                </a:extLst>
              </p:cNvPr>
              <p:cNvGraphicFramePr>
                <a:graphicFrameLocks noGrp="1"/>
              </p:cNvGraphicFramePr>
              <p:nvPr>
                <p:extLst>
                  <p:ext uri="{D42A27DB-BD31-4B8C-83A1-F6EECF244321}">
                    <p14:modId xmlns:p14="http://schemas.microsoft.com/office/powerpoint/2010/main" val="22488825"/>
                  </p:ext>
                </p:extLst>
              </p:nvPr>
            </p:nvGraphicFramePr>
            <p:xfrm>
              <a:off x="1066800" y="2068830"/>
              <a:ext cx="7010400" cy="1112520"/>
            </p:xfrm>
            <a:graphic>
              <a:graphicData uri="http://schemas.openxmlformats.org/drawingml/2006/table">
                <a:tbl>
                  <a:tblPr firstRow="1" bandRow="1">
                    <a:tableStyleId>{5940675A-B579-460E-94D1-54222C63F5DA}</a:tableStyleId>
                  </a:tblPr>
                  <a:tblGrid>
                    <a:gridCol w="3505200">
                      <a:extLst>
                        <a:ext uri="{9D8B030D-6E8A-4147-A177-3AD203B41FA5}">
                          <a16:colId xmlns:a16="http://schemas.microsoft.com/office/drawing/2014/main" val="332464138"/>
                        </a:ext>
                      </a:extLst>
                    </a:gridCol>
                    <a:gridCol w="3505200">
                      <a:extLst>
                        <a:ext uri="{9D8B030D-6E8A-4147-A177-3AD203B41FA5}">
                          <a16:colId xmlns:a16="http://schemas.microsoft.com/office/drawing/2014/main" val="1950843566"/>
                        </a:ext>
                      </a:extLst>
                    </a:gridCol>
                  </a:tblGrid>
                  <a:tr h="370840">
                    <a:tc>
                      <a:txBody>
                        <a:bodyPr/>
                        <a:lstStyle/>
                        <a:p>
                          <a:pPr algn="l"/>
                          <a:r>
                            <a:rPr lang="en-US" b="1" dirty="0"/>
                            <a:t> </a:t>
                          </a:r>
                          <a14:m>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𝑭</m:t>
                              </m:r>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𝑲</m:t>
                                  </m:r>
                                  <m:r>
                                    <a:rPr lang="en-US" b="1" i="1" smtClean="0">
                                      <a:latin typeface="Cambria Math" panose="02040503050406030204" pitchFamily="18" charset="0"/>
                                    </a:rPr>
                                    <m:t>,</m:t>
                                  </m:r>
                                  <m:d>
                                    <m:dPr>
                                      <m:ctrlPr>
                                        <a:rPr lang="en-US" b="1" i="1" smtClean="0">
                                          <a:latin typeface="Cambria Math" panose="02040503050406030204" pitchFamily="18" charset="0"/>
                                        </a:rPr>
                                      </m:ctrlPr>
                                    </m:dPr>
                                    <m:e>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𝒖</m:t>
                                      </m:r>
                                    </m:e>
                                  </m:d>
                                  <m:r>
                                    <a:rPr lang="en-US" b="1" i="1" smtClean="0">
                                      <a:latin typeface="Cambria Math" panose="02040503050406030204" pitchFamily="18" charset="0"/>
                                    </a:rPr>
                                    <m:t>𝑬𝑵</m:t>
                                  </m:r>
                                </m:e>
                              </m:d>
                            </m:oMath>
                          </a14:m>
                          <a:endParaRPr lang="en-US"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zh-CN" altLang="en-US" dirty="0"/>
                            <a:t>企业的生产函数</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87438427"/>
                      </a:ext>
                    </a:extLst>
                  </a:tr>
                  <a:tr h="370840">
                    <a:tc>
                      <a:txBody>
                        <a:bodyPr/>
                        <a:lstStyle/>
                        <a:p>
                          <a:pPr algn="l"/>
                          <a:r>
                            <a:rPr lang="en-US" b="1" dirty="0"/>
                            <a:t> </a:t>
                          </a:r>
                          <a14:m>
                            <m:oMath xmlns:m="http://schemas.openxmlformats.org/officeDocument/2006/math">
                              <m:r>
                                <a:rPr lang="en-US" b="1" i="0" smtClean="0">
                                  <a:latin typeface="Cambria Math" panose="02040503050406030204" pitchFamily="18" charset="0"/>
                                </a:rPr>
                                <m:t>𝚫</m:t>
                              </m:r>
                              <m:r>
                                <a:rPr lang="en-US" b="1" i="1" smtClean="0">
                                  <a:latin typeface="Cambria Math" panose="02040503050406030204" pitchFamily="18" charset="0"/>
                                </a:rPr>
                                <m:t>𝑬</m:t>
                              </m:r>
                              <m:r>
                                <a:rPr lang="en-US" b="1" i="1" smtClean="0">
                                  <a:latin typeface="Cambria Math" panose="02040503050406030204" pitchFamily="18" charset="0"/>
                                </a:rPr>
                                <m:t>=</m:t>
                              </m:r>
                              <m:r>
                                <a:rPr lang="en-US" b="1" i="1" smtClean="0">
                                  <a:latin typeface="Cambria Math" panose="02040503050406030204" pitchFamily="18" charset="0"/>
                                </a:rPr>
                                <m:t>𝒈</m:t>
                              </m:r>
                              <m:d>
                                <m:dPr>
                                  <m:ctrlPr>
                                    <a:rPr lang="en-US" b="1" i="1" smtClean="0">
                                      <a:latin typeface="Cambria Math" panose="02040503050406030204" pitchFamily="18" charset="0"/>
                                    </a:rPr>
                                  </m:ctrlPr>
                                </m:dPr>
                                <m:e>
                                  <m:r>
                                    <a:rPr lang="en-US" b="1" i="1" smtClean="0">
                                      <a:latin typeface="Cambria Math" panose="02040503050406030204" pitchFamily="18" charset="0"/>
                                    </a:rPr>
                                    <m:t>𝒖</m:t>
                                  </m:r>
                                </m:e>
                              </m:d>
                              <m:r>
                                <a:rPr lang="en-US" b="1" i="1" smtClean="0">
                                  <a:latin typeface="Cambria Math" panose="02040503050406030204" pitchFamily="18" charset="0"/>
                                </a:rPr>
                                <m:t>𝑬</m:t>
                              </m:r>
                            </m:oMath>
                          </a14:m>
                          <a:endParaRPr lang="en-US"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zh-CN" altLang="en-US" dirty="0"/>
                            <a:t>大学的生产函数</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79212273"/>
                      </a:ext>
                    </a:extLst>
                  </a:tr>
                  <a:tr h="370840">
                    <a:tc>
                      <a:txBody>
                        <a:bodyPr/>
                        <a:lstStyle/>
                        <a:p>
                          <a:pPr algn="l"/>
                          <a:r>
                            <a:rPr lang="en-US" b="1" dirty="0"/>
                            <a:t> </a:t>
                          </a:r>
                          <a14:m>
                            <m:oMath xmlns:m="http://schemas.openxmlformats.org/officeDocument/2006/math">
                              <m:r>
                                <a:rPr lang="en-US" b="1" i="0" smtClean="0">
                                  <a:latin typeface="Cambria Math" panose="02040503050406030204" pitchFamily="18" charset="0"/>
                                </a:rPr>
                                <m:t>𝚫</m:t>
                              </m:r>
                              <m:r>
                                <a:rPr lang="en-US" b="1" i="1" smtClean="0">
                                  <a:latin typeface="Cambria Math" panose="02040503050406030204" pitchFamily="18" charset="0"/>
                                </a:rPr>
                                <m:t>𝑲</m:t>
                              </m:r>
                              <m:r>
                                <a:rPr lang="en-US" b="1" i="1" smtClean="0">
                                  <a:latin typeface="Cambria Math" panose="02040503050406030204" pitchFamily="18" charset="0"/>
                                </a:rPr>
                                <m:t>=</m:t>
                              </m:r>
                              <m:r>
                                <a:rPr lang="en-US" b="1" i="1" smtClean="0">
                                  <a:latin typeface="Cambria Math" panose="02040503050406030204" pitchFamily="18" charset="0"/>
                                </a:rPr>
                                <m:t>𝒔𝒀</m:t>
                              </m:r>
                              <m:r>
                                <a:rPr lang="en-US" b="1" i="1" smtClean="0">
                                  <a:latin typeface="Cambria Math" panose="02040503050406030204" pitchFamily="18" charset="0"/>
                                </a:rPr>
                                <m:t>−</m:t>
                              </m:r>
                              <m:r>
                                <a:rPr lang="en-US" b="1" i="1" smtClean="0">
                                  <a:latin typeface="Cambria Math" panose="02040503050406030204" pitchFamily="18" charset="0"/>
                                </a:rPr>
                                <m:t>𝜹</m:t>
                              </m:r>
                              <m:r>
                                <a:rPr lang="en-US" b="1" i="1" smtClean="0">
                                  <a:latin typeface="Cambria Math" panose="02040503050406030204" pitchFamily="18" charset="0"/>
                                </a:rPr>
                                <m:t>𝑲</m:t>
                              </m:r>
                            </m:oMath>
                          </a14:m>
                          <a:endParaRPr lang="en-US"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zh-CN" altLang="en-US" dirty="0"/>
                            <a:t>资本积累方程</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7362659"/>
                      </a:ext>
                    </a:extLst>
                  </a:tr>
                </a:tbl>
              </a:graphicData>
            </a:graphic>
          </p:graphicFrame>
        </mc:Choice>
        <mc:Fallback xmlns="">
          <p:graphicFrame>
            <p:nvGraphicFramePr>
              <p:cNvPr id="2" name="Table 4">
                <a:extLst>
                  <a:ext uri="{FF2B5EF4-FFF2-40B4-BE49-F238E27FC236}">
                    <a16:creationId xmlns:a16="http://schemas.microsoft.com/office/drawing/2014/main" id="{F03E324A-0A16-438A-AD95-0640EA07BE2E}"/>
                  </a:ext>
                </a:extLst>
              </p:cNvPr>
              <p:cNvGraphicFramePr>
                <a:graphicFrameLocks noGrp="1"/>
              </p:cNvGraphicFramePr>
              <p:nvPr>
                <p:extLst>
                  <p:ext uri="{D42A27DB-BD31-4B8C-83A1-F6EECF244321}">
                    <p14:modId xmlns:p14="http://schemas.microsoft.com/office/powerpoint/2010/main" val="22488825"/>
                  </p:ext>
                </p:extLst>
              </p:nvPr>
            </p:nvGraphicFramePr>
            <p:xfrm>
              <a:off x="1066800" y="2068830"/>
              <a:ext cx="7010400" cy="1112520"/>
            </p:xfrm>
            <a:graphic>
              <a:graphicData uri="http://schemas.openxmlformats.org/drawingml/2006/table">
                <a:tbl>
                  <a:tblPr firstRow="1" bandRow="1">
                    <a:tableStyleId>{5940675A-B579-460E-94D1-54222C63F5DA}</a:tableStyleId>
                  </a:tblPr>
                  <a:tblGrid>
                    <a:gridCol w="3505200">
                      <a:extLst>
                        <a:ext uri="{9D8B030D-6E8A-4147-A177-3AD203B41FA5}">
                          <a16:colId xmlns:a16="http://schemas.microsoft.com/office/drawing/2014/main" val="332464138"/>
                        </a:ext>
                      </a:extLst>
                    </a:gridCol>
                    <a:gridCol w="3505200">
                      <a:extLst>
                        <a:ext uri="{9D8B030D-6E8A-4147-A177-3AD203B41FA5}">
                          <a16:colId xmlns:a16="http://schemas.microsoft.com/office/drawing/2014/main" val="1950843566"/>
                        </a:ext>
                      </a:extLst>
                    </a:gridCol>
                  </a:tblGrid>
                  <a:tr h="37084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t="-13115" r="-100000" b="-219672"/>
                          </a:stretch>
                        </a:blipFill>
                      </a:tcPr>
                    </a:tc>
                    <a:tc>
                      <a:txBody>
                        <a:bodyPr/>
                        <a:lstStyle/>
                        <a:p>
                          <a:r>
                            <a:rPr lang="zh-CN" altLang="en-US" dirty="0"/>
                            <a:t>企业的生产函数</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87438427"/>
                      </a:ext>
                    </a:extLst>
                  </a:tr>
                  <a:tr h="37084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t="-113115" r="-100000" b="-119672"/>
                          </a:stretch>
                        </a:blipFill>
                      </a:tcPr>
                    </a:tc>
                    <a:tc>
                      <a:txBody>
                        <a:bodyPr/>
                        <a:lstStyle/>
                        <a:p>
                          <a:r>
                            <a:rPr lang="zh-CN" altLang="en-US" dirty="0"/>
                            <a:t>大学的生产函数</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79212273"/>
                      </a:ext>
                    </a:extLst>
                  </a:tr>
                  <a:tr h="37084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t="-213115" r="-100000" b="-19672"/>
                          </a:stretch>
                        </a:blipFill>
                      </a:tcPr>
                    </a:tc>
                    <a:tc>
                      <a:txBody>
                        <a:bodyPr/>
                        <a:lstStyle/>
                        <a:p>
                          <a:r>
                            <a:rPr lang="zh-CN" altLang="en-US" dirty="0"/>
                            <a:t>资本积累方程</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7362659"/>
                      </a:ext>
                    </a:extLst>
                  </a:tr>
                </a:tbl>
              </a:graphicData>
            </a:graphic>
          </p:graphicFrame>
        </mc:Fallback>
      </mc:AlternateContent>
    </p:spTree>
    <p:extLst>
      <p:ext uri="{BB962C8B-B14F-4D97-AF65-F5344CB8AC3E}">
        <p14:creationId xmlns:p14="http://schemas.microsoft.com/office/powerpoint/2010/main" val="2975502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996" y="1944812"/>
            <a:ext cx="3886200" cy="1224118"/>
          </a:xfrm>
        </p:spPr>
        <p:txBody>
          <a:bodyPr vert="horz" wrap="square" lIns="91440" tIns="45720" rIns="91440" bIns="45720" rtlCol="0" anchor="ctr">
            <a:spAutoFit/>
          </a:bodyPr>
          <a:lstStyle/>
          <a:p>
            <a:pPr>
              <a:lnSpc>
                <a:spcPct val="120000"/>
              </a:lnSpc>
            </a:pP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cs"/>
              </a:rPr>
              <a:t>第十六章 </a:t>
            </a:r>
            <a:br>
              <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cs typeface="+mn-cs"/>
              </a:rPr>
            </a:b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cs"/>
              </a:rPr>
              <a:t>经济增长</a:t>
            </a:r>
            <a:endParaRPr lang="en-US" sz="320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57</a:t>
            </a:fld>
            <a:endParaRPr lang="en-US" dirty="0"/>
          </a:p>
        </p:txBody>
      </p:sp>
      <p:sp>
        <p:nvSpPr>
          <p:cNvPr id="6" name="Slide Number Placeholder 3">
            <a:extLst>
              <a:ext uri="{FF2B5EF4-FFF2-40B4-BE49-F238E27FC236}">
                <a16:creationId xmlns:a16="http://schemas.microsoft.com/office/drawing/2014/main" id="{DAA2E198-8E3D-460E-A4C6-7C599489403C}"/>
              </a:ext>
            </a:extLst>
          </p:cNvPr>
          <p:cNvSpPr txBox="1">
            <a:spLocks/>
          </p:cNvSpPr>
          <p:nvPr/>
        </p:nvSpPr>
        <p:spPr>
          <a:xfrm>
            <a:off x="6553200" y="4767263"/>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57</a:t>
            </a:fld>
            <a:endParaRPr lang="en-US" dirty="0"/>
          </a:p>
        </p:txBody>
      </p:sp>
      <p:sp>
        <p:nvSpPr>
          <p:cNvPr id="7" name="灯片编号占位符 3">
            <a:extLst>
              <a:ext uri="{FF2B5EF4-FFF2-40B4-BE49-F238E27FC236}">
                <a16:creationId xmlns:a16="http://schemas.microsoft.com/office/drawing/2014/main" id="{78352512-3178-4934-A2B6-6A315B6580C4}"/>
              </a:ext>
            </a:extLst>
          </p:cNvPr>
          <p:cNvSpPr txBox="1">
            <a:spLocks/>
          </p:cNvSpPr>
          <p:nvPr/>
        </p:nvSpPr>
        <p:spPr>
          <a:xfrm>
            <a:off x="6553200" y="4767263"/>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57</a:t>
            </a:fld>
            <a:endParaRPr lang="en-US" dirty="0"/>
          </a:p>
        </p:txBody>
      </p:sp>
      <p:sp>
        <p:nvSpPr>
          <p:cNvPr id="8" name="灯片编号占位符 3">
            <a:extLst>
              <a:ext uri="{FF2B5EF4-FFF2-40B4-BE49-F238E27FC236}">
                <a16:creationId xmlns:a16="http://schemas.microsoft.com/office/drawing/2014/main" id="{AA1217B7-FB17-4A9A-AC88-1695706C596C}"/>
              </a:ext>
            </a:extLst>
          </p:cNvPr>
          <p:cNvSpPr txBox="1">
            <a:spLocks/>
          </p:cNvSpPr>
          <p:nvPr/>
        </p:nvSpPr>
        <p:spPr>
          <a:xfrm>
            <a:off x="6705600" y="4869656"/>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57</a:t>
            </a:fld>
            <a:endParaRPr lang="en-US" dirty="0"/>
          </a:p>
        </p:txBody>
      </p:sp>
      <p:sp>
        <p:nvSpPr>
          <p:cNvPr id="9" name="矩形 8">
            <a:extLst>
              <a:ext uri="{FF2B5EF4-FFF2-40B4-BE49-F238E27FC236}">
                <a16:creationId xmlns:a16="http://schemas.microsoft.com/office/drawing/2014/main" id="{0FB026D9-CC0D-4BC0-A751-19F9E8BFD0A9}"/>
              </a:ext>
            </a:extLst>
          </p:cNvPr>
          <p:cNvSpPr/>
          <p:nvPr/>
        </p:nvSpPr>
        <p:spPr>
          <a:xfrm>
            <a:off x="-1676400" y="4171950"/>
            <a:ext cx="14859000" cy="2750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A68EAE7-E1F8-4450-BDCC-C58D072442BF}"/>
              </a:ext>
            </a:extLst>
          </p:cNvPr>
          <p:cNvSpPr/>
          <p:nvPr/>
        </p:nvSpPr>
        <p:spPr>
          <a:xfrm>
            <a:off x="4233459" y="0"/>
            <a:ext cx="4910541" cy="6189756"/>
          </a:xfrm>
          <a:prstGeom prst="rect">
            <a:avLst/>
          </a:prstGeom>
          <a:solidFill>
            <a:srgbClr val="8088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2" name="灯片编号占位符 3">
            <a:extLst>
              <a:ext uri="{FF2B5EF4-FFF2-40B4-BE49-F238E27FC236}">
                <a16:creationId xmlns:a16="http://schemas.microsoft.com/office/drawing/2014/main" id="{B5829EBC-EBA2-423B-9FC6-39C61D36700A}"/>
              </a:ext>
            </a:extLst>
          </p:cNvPr>
          <p:cNvSpPr txBox="1">
            <a:spLocks/>
          </p:cNvSpPr>
          <p:nvPr/>
        </p:nvSpPr>
        <p:spPr>
          <a:xfrm>
            <a:off x="6553200" y="4781550"/>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57</a:t>
            </a:fld>
            <a:endParaRPr lang="en-US" dirty="0"/>
          </a:p>
        </p:txBody>
      </p:sp>
      <p:sp>
        <p:nvSpPr>
          <p:cNvPr id="13" name="矩形 12">
            <a:extLst>
              <a:ext uri="{FF2B5EF4-FFF2-40B4-BE49-F238E27FC236}">
                <a16:creationId xmlns:a16="http://schemas.microsoft.com/office/drawing/2014/main" id="{2C082C69-E151-443B-80CD-D779FA4B677D}"/>
              </a:ext>
            </a:extLst>
          </p:cNvPr>
          <p:cNvSpPr/>
          <p:nvPr/>
        </p:nvSpPr>
        <p:spPr>
          <a:xfrm>
            <a:off x="4526280" y="1147574"/>
            <a:ext cx="3050667"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第一节 经济增长的描述和事实</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E47B11F4-8D1A-4818-8832-6EAAD65F07CD}"/>
              </a:ext>
            </a:extLst>
          </p:cNvPr>
          <p:cNvSpPr/>
          <p:nvPr/>
        </p:nvSpPr>
        <p:spPr>
          <a:xfrm>
            <a:off x="4526280" y="1668739"/>
            <a:ext cx="2697480" cy="338554"/>
          </a:xfrm>
          <a:prstGeom prst="rect">
            <a:avLst/>
          </a:prstGeom>
        </p:spPr>
        <p:txBody>
          <a:bodyPr wrap="square">
            <a:spAutoFit/>
          </a:bodyPr>
          <a:lstStyle/>
          <a:p>
            <a:pPr algn="dist"/>
            <a:r>
              <a:rPr lang="zh-CN" altLang="en-US" sz="1600" dirty="0">
                <a:solidFill>
                  <a:schemeClr val="bg1">
                    <a:lumMod val="65000"/>
                  </a:schemeClr>
                </a:solidFill>
                <a:latin typeface="微软雅黑" panose="020B0503020204020204" pitchFamily="34" charset="-122"/>
                <a:ea typeface="微软雅黑" panose="020B0503020204020204" pitchFamily="34" charset="-122"/>
              </a:rPr>
              <a:t>第二节 经济增长的决定因素</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6" name="Title 1">
            <a:extLst>
              <a:ext uri="{FF2B5EF4-FFF2-40B4-BE49-F238E27FC236}">
                <a16:creationId xmlns:a16="http://schemas.microsoft.com/office/drawing/2014/main" id="{BC3F7CD7-E5E2-4C9E-85FD-8E9C7A63F66C}"/>
              </a:ext>
            </a:extLst>
          </p:cNvPr>
          <p:cNvSpPr txBox="1">
            <a:spLocks/>
          </p:cNvSpPr>
          <p:nvPr/>
        </p:nvSpPr>
        <p:spPr>
          <a:xfrm>
            <a:off x="1660235" y="845693"/>
            <a:ext cx="184730" cy="497957"/>
          </a:xfrm>
          <a:prstGeom prst="rect">
            <a:avLst/>
          </a:prstGeom>
        </p:spPr>
        <p:txBody>
          <a:bodyPr vert="horz" wrap="none" lIns="91440" tIns="45720" rIns="91440" bIns="45720" rtlCol="0" anchor="ctr">
            <a:spAutoFit/>
          </a:bodyPr>
          <a:lstStyle>
            <a:defPPr>
              <a:defRPr lang="en-US"/>
            </a:defPPr>
            <a:lvl1pPr algn="ctr">
              <a:lnSpc>
                <a:spcPct val="120000"/>
              </a:lnSpc>
              <a:spcBef>
                <a:spcPct val="0"/>
              </a:spcBef>
              <a:buNone/>
              <a:defRPr sz="2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endParaRPr lang="en-US" dirty="0"/>
          </a:p>
        </p:txBody>
      </p:sp>
      <p:sp>
        <p:nvSpPr>
          <p:cNvPr id="18" name="矩形 10">
            <a:extLst>
              <a:ext uri="{FF2B5EF4-FFF2-40B4-BE49-F238E27FC236}">
                <a16:creationId xmlns:a16="http://schemas.microsoft.com/office/drawing/2014/main" id="{71FD009E-65F4-4F43-887E-87BF1E4BB7C3}"/>
              </a:ext>
            </a:extLst>
          </p:cNvPr>
          <p:cNvSpPr/>
          <p:nvPr/>
        </p:nvSpPr>
        <p:spPr>
          <a:xfrm>
            <a:off x="4572000" y="3211136"/>
            <a:ext cx="1752600"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a:extLst>
              <a:ext uri="{FF2B5EF4-FFF2-40B4-BE49-F238E27FC236}">
                <a16:creationId xmlns:a16="http://schemas.microsoft.com/office/drawing/2014/main" id="{D996D176-EAEF-4B13-BAA9-31C671A4D387}"/>
              </a:ext>
            </a:extLst>
          </p:cNvPr>
          <p:cNvSpPr/>
          <p:nvPr/>
        </p:nvSpPr>
        <p:spPr>
          <a:xfrm>
            <a:off x="4526280" y="3763079"/>
            <a:ext cx="2697480" cy="338554"/>
          </a:xfrm>
          <a:prstGeom prst="rect">
            <a:avLst/>
          </a:prstGeom>
        </p:spPr>
        <p:txBody>
          <a:bodyPr wrap="square">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第六节 促进经济增长的政策</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7" name="矩形 13">
            <a:extLst>
              <a:ext uri="{FF2B5EF4-FFF2-40B4-BE49-F238E27FC236}">
                <a16:creationId xmlns:a16="http://schemas.microsoft.com/office/drawing/2014/main" id="{6ECEDE79-1373-4013-92D9-CE0B390F6C54}"/>
              </a:ext>
            </a:extLst>
          </p:cNvPr>
          <p:cNvSpPr/>
          <p:nvPr/>
        </p:nvSpPr>
        <p:spPr>
          <a:xfrm>
            <a:off x="4526280" y="2199584"/>
            <a:ext cx="2316480"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第三节 新古典增长模型</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9" name="矩形 19">
            <a:extLst>
              <a:ext uri="{FF2B5EF4-FFF2-40B4-BE49-F238E27FC236}">
                <a16:creationId xmlns:a16="http://schemas.microsoft.com/office/drawing/2014/main" id="{43BE4D53-E112-469B-9E6D-36C9BB764275}"/>
              </a:ext>
            </a:extLst>
          </p:cNvPr>
          <p:cNvSpPr/>
          <p:nvPr/>
        </p:nvSpPr>
        <p:spPr>
          <a:xfrm>
            <a:off x="4526280" y="2711069"/>
            <a:ext cx="2092239"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第四节 内生增长理论</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620773CF-6864-4CFA-A10A-4B563C7B25C7}"/>
              </a:ext>
            </a:extLst>
          </p:cNvPr>
          <p:cNvSpPr/>
          <p:nvPr/>
        </p:nvSpPr>
        <p:spPr>
          <a:xfrm>
            <a:off x="4526280" y="3241914"/>
            <a:ext cx="2092239" cy="338554"/>
          </a:xfrm>
          <a:prstGeom prst="rect">
            <a:avLst/>
          </a:prstGeom>
        </p:spPr>
        <p:txBody>
          <a:bodyPr wrap="square">
            <a:spAutoFit/>
          </a:bodyPr>
          <a:lstStyle/>
          <a:p>
            <a:pPr marL="809625" indent="-809625"/>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第五节 增长核算</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04191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CEDE8D-DF4C-4094-B77D-B8AD4E3F7B8F}"/>
                  </a:ext>
                </a:extLst>
              </p:cNvPr>
              <p:cNvSpPr>
                <a:spLocks noGrp="1"/>
              </p:cNvSpPr>
              <p:nvPr>
                <p:ph idx="1"/>
              </p:nvPr>
            </p:nvSpPr>
            <p:spPr>
              <a:xfrm>
                <a:off x="457200" y="806847"/>
                <a:ext cx="8229600" cy="4046400"/>
              </a:xfrm>
            </p:spPr>
            <p:txBody>
              <a:bodyPr/>
              <a:lstStyle/>
              <a:p>
                <a:pPr>
                  <a:buSzPct val="80000"/>
                  <a:buFont typeface="Wingdings" panose="05000000000000000000" pitchFamily="2" charset="2"/>
                  <a:buChar char="l"/>
                </a:pPr>
                <a:r>
                  <a:rPr lang="zh-CN" altLang="en-US" sz="1800" dirty="0">
                    <a:solidFill>
                      <a:srgbClr val="FF0000"/>
                    </a:solidFill>
                    <a:ea typeface="宋体" panose="02010600030101010101" pitchFamily="2" charset="-122"/>
                  </a:rPr>
                  <a:t>增长核算</a:t>
                </a:r>
                <a:r>
                  <a:rPr lang="zh-CN" altLang="en-US" sz="1800" dirty="0">
                    <a:ea typeface="宋体" panose="02010600030101010101" pitchFamily="2" charset="-122"/>
                  </a:rPr>
                  <a:t>是一种经济分析方法，它将观测到的总产出 </a:t>
                </a:r>
                <a:r>
                  <a:rPr lang="en-US" altLang="zh-CN" sz="1800" dirty="0">
                    <a:ea typeface="宋体" panose="02010600030101010101" pitchFamily="2" charset="-122"/>
                  </a:rPr>
                  <a:t>(GDP) </a:t>
                </a:r>
                <a:r>
                  <a:rPr lang="zh-CN" altLang="en-US" sz="1800" dirty="0">
                    <a:ea typeface="宋体" panose="02010600030101010101" pitchFamily="2" charset="-122"/>
                  </a:rPr>
                  <a:t>增长分解成几部分，而各部分分别与各要素投入的变化和生产技术的变化相关</a:t>
                </a:r>
                <a:endParaRPr lang="en-US" altLang="zh-CN" sz="1800" dirty="0">
                  <a:ea typeface="宋体" panose="02010600030101010101" pitchFamily="2" charset="-122"/>
                </a:endParaRPr>
              </a:p>
              <a:p>
                <a:pPr>
                  <a:buSzPct val="80000"/>
                  <a:buFont typeface="Wingdings" panose="05000000000000000000" pitchFamily="2" charset="2"/>
                  <a:buChar char="l"/>
                </a:pPr>
                <a:r>
                  <a:rPr lang="zh-CN" altLang="en-US" sz="1800" dirty="0">
                    <a:ea typeface="宋体" panose="02010600030101010101" pitchFamily="2" charset="-122"/>
                  </a:rPr>
                  <a:t>假设经济的生产函数为</a:t>
                </a:r>
                <a:endParaRPr lang="en-US" altLang="zh-CN" sz="1800" dirty="0">
                  <a:ea typeface="宋体" panose="02010600030101010101" pitchFamily="2" charset="-122"/>
                </a:endParaRPr>
              </a:p>
              <a:p>
                <a:pPr marL="0" indent="0">
                  <a:buSzPct val="80000"/>
                  <a:buNone/>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宋体" panose="02010600030101010101" pitchFamily="2" charset="-122"/>
                        </a:rPr>
                        <m:t>𝑌</m:t>
                      </m:r>
                      <m:r>
                        <a:rPr lang="en-US" altLang="zh-CN" sz="1800" b="0" i="1" smtClean="0">
                          <a:latin typeface="Cambria Math" panose="02040503050406030204" pitchFamily="18" charset="0"/>
                          <a:ea typeface="宋体" panose="02010600030101010101" pitchFamily="2" charset="-122"/>
                        </a:rPr>
                        <m:t>=</m:t>
                      </m:r>
                      <m:r>
                        <a:rPr lang="en-US" altLang="zh-CN" sz="1800" b="0" i="1" smtClean="0">
                          <a:latin typeface="Cambria Math" panose="02040503050406030204" pitchFamily="18" charset="0"/>
                          <a:ea typeface="宋体" panose="02010600030101010101" pitchFamily="2" charset="-122"/>
                        </a:rPr>
                        <m:t>𝐴</m:t>
                      </m:r>
                      <m:sSup>
                        <m:sSupPr>
                          <m:ctrlPr>
                            <a:rPr lang="en-US" altLang="zh-CN" sz="1800" b="0" i="1" smtClean="0">
                              <a:latin typeface="Cambria Math" panose="02040503050406030204" pitchFamily="18" charset="0"/>
                              <a:ea typeface="宋体" panose="02010600030101010101" pitchFamily="2" charset="-122"/>
                            </a:rPr>
                          </m:ctrlPr>
                        </m:sSupPr>
                        <m:e>
                          <m:r>
                            <a:rPr lang="en-US" altLang="zh-CN" sz="1800" b="0" i="1" smtClean="0">
                              <a:latin typeface="Cambria Math" panose="02040503050406030204" pitchFamily="18" charset="0"/>
                              <a:ea typeface="宋体" panose="02010600030101010101" pitchFamily="2" charset="-122"/>
                            </a:rPr>
                            <m:t>𝐾</m:t>
                          </m:r>
                        </m:e>
                        <m:sup>
                          <m:r>
                            <a:rPr lang="en-US" altLang="zh-CN" sz="1800" b="0" i="1" smtClean="0">
                              <a:latin typeface="Cambria Math" panose="02040503050406030204" pitchFamily="18" charset="0"/>
                              <a:ea typeface="宋体" panose="02010600030101010101" pitchFamily="2" charset="-122"/>
                            </a:rPr>
                            <m:t>𝛼</m:t>
                          </m:r>
                        </m:sup>
                      </m:sSup>
                      <m:sSup>
                        <m:sSupPr>
                          <m:ctrlPr>
                            <a:rPr lang="en-US" altLang="zh-CN" sz="1800" b="0" i="1" smtClean="0">
                              <a:latin typeface="Cambria Math" panose="02040503050406030204" pitchFamily="18" charset="0"/>
                              <a:ea typeface="宋体" panose="02010600030101010101" pitchFamily="2" charset="-122"/>
                            </a:rPr>
                          </m:ctrlPr>
                        </m:sSupPr>
                        <m:e>
                          <m:r>
                            <a:rPr lang="en-US" altLang="zh-CN" sz="1800" b="0" i="1" smtClean="0">
                              <a:latin typeface="Cambria Math" panose="02040503050406030204" pitchFamily="18" charset="0"/>
                              <a:ea typeface="宋体" panose="02010600030101010101" pitchFamily="2" charset="-122"/>
                            </a:rPr>
                            <m:t>𝑁</m:t>
                          </m:r>
                        </m:e>
                        <m:sup>
                          <m:r>
                            <a:rPr lang="en-US" altLang="zh-CN" sz="1800" b="0" i="1" smtClean="0">
                              <a:latin typeface="Cambria Math" panose="02040503050406030204" pitchFamily="18" charset="0"/>
                              <a:ea typeface="宋体" panose="02010600030101010101" pitchFamily="2" charset="-122"/>
                            </a:rPr>
                            <m:t>1−</m:t>
                          </m:r>
                          <m:r>
                            <a:rPr lang="en-US" altLang="zh-CN" sz="1800" b="0" i="1" smtClean="0">
                              <a:latin typeface="Cambria Math" panose="02040503050406030204" pitchFamily="18" charset="0"/>
                              <a:ea typeface="宋体" panose="02010600030101010101" pitchFamily="2" charset="-122"/>
                            </a:rPr>
                            <m:t>𝛼</m:t>
                          </m:r>
                        </m:sup>
                      </m:sSup>
                    </m:oMath>
                  </m:oMathPara>
                </a14:m>
                <a:endParaRPr lang="en-US" altLang="zh-CN" sz="1800" dirty="0">
                  <a:ea typeface="宋体" panose="02010600030101010101" pitchFamily="2" charset="-122"/>
                </a:endParaRPr>
              </a:p>
              <a:p>
                <a:pPr lvl="1">
                  <a:buSzPct val="60000"/>
                  <a:buFont typeface="Wingdings" panose="05000000000000000000" pitchFamily="2" charset="2"/>
                  <a:buChar char="n"/>
                </a:pPr>
                <a:r>
                  <a:rPr lang="zh-CN" altLang="en-US" sz="1600" dirty="0">
                    <a:ea typeface="宋体" panose="02010600030101010101" pitchFamily="2" charset="-122"/>
                  </a:rPr>
                  <a:t>式中，</a:t>
                </a:r>
                <a14:m>
                  <m:oMath xmlns:m="http://schemas.openxmlformats.org/officeDocument/2006/math">
                    <m:r>
                      <a:rPr lang="en-US" altLang="zh-CN" sz="1600" b="0" i="1" smtClean="0">
                        <a:latin typeface="Cambria Math" panose="02040503050406030204" pitchFamily="18" charset="0"/>
                      </a:rPr>
                      <m:t>𝑌</m:t>
                    </m:r>
                  </m:oMath>
                </a14:m>
                <a:r>
                  <a:rPr lang="zh-CN" altLang="en-US" sz="1600" dirty="0">
                    <a:ea typeface="宋体" panose="02010600030101010101" pitchFamily="2" charset="-122"/>
                  </a:rPr>
                  <a:t>、</a:t>
                </a:r>
                <a14:m>
                  <m:oMath xmlns:m="http://schemas.openxmlformats.org/officeDocument/2006/math">
                    <m:r>
                      <a:rPr lang="en-US" altLang="zh-CN" sz="1600" b="0" i="1" smtClean="0">
                        <a:latin typeface="Cambria Math" panose="02040503050406030204" pitchFamily="18" charset="0"/>
                      </a:rPr>
                      <m:t>𝑁</m:t>
                    </m:r>
                  </m:oMath>
                </a14:m>
                <a:r>
                  <a:rPr lang="en-US" sz="1600" dirty="0">
                    <a:ea typeface="宋体" panose="02010600030101010101" pitchFamily="2" charset="-122"/>
                  </a:rPr>
                  <a:t> 和 </a:t>
                </a:r>
                <a14:m>
                  <m:oMath xmlns:m="http://schemas.openxmlformats.org/officeDocument/2006/math">
                    <m:r>
                      <a:rPr lang="en-US" sz="1600" b="0" i="1" dirty="0" smtClean="0">
                        <a:latin typeface="Cambria Math" panose="02040503050406030204" pitchFamily="18" charset="0"/>
                      </a:rPr>
                      <m:t>𝐾</m:t>
                    </m:r>
                  </m:oMath>
                </a14:m>
                <a:r>
                  <a:rPr lang="en-US" sz="1600" dirty="0">
                    <a:ea typeface="宋体" panose="02010600030101010101" pitchFamily="2" charset="-122"/>
                  </a:rPr>
                  <a:t> </a:t>
                </a:r>
                <a:r>
                  <a:rPr lang="en-US" sz="1600" dirty="0" err="1">
                    <a:ea typeface="宋体" panose="02010600030101010101" pitchFamily="2" charset="-122"/>
                  </a:rPr>
                  <a:t>依次为总产出</a:t>
                </a:r>
                <a:r>
                  <a:rPr lang="en-US" sz="1600" dirty="0">
                    <a:ea typeface="宋体" panose="02010600030101010101" pitchFamily="2" charset="-122"/>
                  </a:rPr>
                  <a:t>、</a:t>
                </a:r>
                <a:r>
                  <a:rPr lang="zh-CN" altLang="en-US" sz="1600" dirty="0">
                    <a:ea typeface="宋体" panose="02010600030101010101" pitchFamily="2" charset="-122"/>
                  </a:rPr>
                  <a:t>投入的</a:t>
                </a:r>
                <a:r>
                  <a:rPr lang="en-US" sz="1600" dirty="0" err="1">
                    <a:ea typeface="宋体" panose="02010600030101010101" pitchFamily="2" charset="-122"/>
                  </a:rPr>
                  <a:t>劳动量和</a:t>
                </a:r>
                <a:r>
                  <a:rPr lang="zh-CN" altLang="en-US" sz="1600" dirty="0">
                    <a:ea typeface="宋体" panose="02010600030101010101" pitchFamily="2" charset="-122"/>
                  </a:rPr>
                  <a:t>投入的</a:t>
                </a:r>
                <a:r>
                  <a:rPr lang="en-US" sz="1600" dirty="0" err="1">
                    <a:ea typeface="宋体" panose="02010600030101010101" pitchFamily="2" charset="-122"/>
                  </a:rPr>
                  <a:t>资本量</a:t>
                </a:r>
                <a:endParaRPr lang="en-US" sz="1600" dirty="0">
                  <a:ea typeface="宋体" panose="02010600030101010101" pitchFamily="2" charset="-122"/>
                </a:endParaRPr>
              </a:p>
              <a:p>
                <a:pPr lvl="1">
                  <a:buSzPct val="60000"/>
                  <a:buFont typeface="Wingdings" panose="05000000000000000000" pitchFamily="2" charset="2"/>
                  <a:buChar char="n"/>
                </a:pPr>
                <a14:m>
                  <m:oMath xmlns:m="http://schemas.openxmlformats.org/officeDocument/2006/math">
                    <m:r>
                      <a:rPr lang="en-US" sz="1600" b="0" i="1" smtClean="0">
                        <a:latin typeface="Cambria Math" panose="02040503050406030204" pitchFamily="18" charset="0"/>
                      </a:rPr>
                      <m:t>𝐴</m:t>
                    </m:r>
                  </m:oMath>
                </a14:m>
                <a:r>
                  <a:rPr lang="en-US" sz="1600" dirty="0">
                    <a:ea typeface="宋体" panose="02010600030101010101" pitchFamily="2" charset="-122"/>
                  </a:rPr>
                  <a:t> </a:t>
                </a:r>
                <a:r>
                  <a:rPr lang="zh-CN" altLang="en-US" sz="1600" dirty="0">
                    <a:ea typeface="宋体" panose="02010600030101010101" pitchFamily="2" charset="-122"/>
                  </a:rPr>
                  <a:t>代表经济的技术状况，参数</a:t>
                </a:r>
                <a14:m>
                  <m:oMath xmlns:m="http://schemas.openxmlformats.org/officeDocument/2006/math">
                    <m:r>
                      <a:rPr lang="en-US" altLang="zh-CN" sz="1600" b="0" i="1" smtClean="0">
                        <a:latin typeface="Cambria Math" panose="02040503050406030204" pitchFamily="18" charset="0"/>
                        <a:ea typeface="宋体" panose="02010600030101010101" pitchFamily="2" charset="-122"/>
                      </a:rPr>
                      <m:t>𝛼</m:t>
                    </m:r>
                    <m:r>
                      <a:rPr lang="en-US" altLang="zh-CN" sz="1600" b="0" i="1" smtClean="0">
                        <a:latin typeface="Cambria Math" panose="02040503050406030204" pitchFamily="18" charset="0"/>
                        <a:ea typeface="宋体" panose="02010600030101010101" pitchFamily="2" charset="-122"/>
                      </a:rPr>
                      <m:t>∈(0,1)</m:t>
                    </m:r>
                  </m:oMath>
                </a14:m>
                <a:endParaRPr lang="en-US" altLang="zh-CN" sz="1600" dirty="0">
                  <a:ea typeface="宋体" panose="02010600030101010101" pitchFamily="2" charset="-122"/>
                </a:endParaRPr>
              </a:p>
              <a:p>
                <a:pPr marL="342900" lvl="1" indent="-342900">
                  <a:buSzPct val="80000"/>
                  <a:buFont typeface="Wingdings" panose="05000000000000000000" pitchFamily="2" charset="2"/>
                  <a:buChar char="l"/>
                </a:pPr>
                <a:r>
                  <a:rPr lang="zh-CN" altLang="en-US" dirty="0">
                    <a:ea typeface="宋体" panose="02010600030101010101" pitchFamily="2" charset="-122"/>
                  </a:rPr>
                  <a:t>对上式两边取自然对数，然后求关于时间</a:t>
                </a:r>
                <a14:m>
                  <m:oMath xmlns:m="http://schemas.openxmlformats.org/officeDocument/2006/math">
                    <m:r>
                      <a:rPr lang="en-US" altLang="zh-CN">
                        <a:latin typeface="Cambria Math" panose="02040503050406030204" pitchFamily="18" charset="0"/>
                        <a:ea typeface="宋体" panose="02010600030101010101" pitchFamily="2" charset="-122"/>
                      </a:rPr>
                      <m:t>𝑡</m:t>
                    </m:r>
                  </m:oMath>
                </a14:m>
                <a:r>
                  <a:rPr lang="zh-CN" altLang="en-US" dirty="0">
                    <a:ea typeface="宋体" panose="02010600030101010101" pitchFamily="2" charset="-122"/>
                  </a:rPr>
                  <a:t>的导数得到</a:t>
                </a:r>
                <a:endParaRPr lang="en-US" altLang="zh-CN" sz="1600" b="1" dirty="0">
                  <a:solidFill>
                    <a:srgbClr val="FF0000"/>
                  </a:solidFill>
                  <a:ea typeface="宋体" panose="02010600030101010101" pitchFamily="2" charset="-122"/>
                </a:endParaRPr>
              </a:p>
              <a:p>
                <a:pPr marL="0" lvl="1" indent="0">
                  <a:buSzPct val="80000"/>
                  <a:buNone/>
                </a:pPr>
                <a14:m>
                  <m:oMathPara xmlns:m="http://schemas.openxmlformats.org/officeDocument/2006/math">
                    <m:oMathParaPr>
                      <m:jc m:val="centerGroup"/>
                    </m:oMathParaPr>
                    <m:oMath xmlns:m="http://schemas.openxmlformats.org/officeDocument/2006/math">
                      <m:f>
                        <m:fPr>
                          <m:ctrlPr>
                            <a:rPr lang="en-US" altLang="zh-CN" sz="1600" b="0" i="1" dirty="0" smtClean="0">
                              <a:solidFill>
                                <a:schemeClr val="tx1"/>
                              </a:solidFill>
                              <a:latin typeface="Cambria Math" panose="02040503050406030204" pitchFamily="18" charset="0"/>
                              <a:ea typeface="宋体" panose="02010600030101010101" pitchFamily="2" charset="-122"/>
                            </a:rPr>
                          </m:ctrlPr>
                        </m:fPr>
                        <m:num>
                          <m:acc>
                            <m:accPr>
                              <m:chr m:val="̇"/>
                              <m:ctrlPr>
                                <a:rPr lang="en-US" altLang="zh-CN" sz="1600" b="0" i="1" smtClean="0">
                                  <a:solidFill>
                                    <a:schemeClr val="tx1"/>
                                  </a:solidFill>
                                  <a:latin typeface="Cambria Math" panose="02040503050406030204" pitchFamily="18" charset="0"/>
                                  <a:ea typeface="宋体" panose="02010600030101010101" pitchFamily="2" charset="-122"/>
                                </a:rPr>
                              </m:ctrlPr>
                            </m:accPr>
                            <m:e>
                              <m:r>
                                <a:rPr lang="en-US" altLang="zh-CN" sz="1600" b="0" i="1" smtClean="0">
                                  <a:solidFill>
                                    <a:schemeClr val="tx1"/>
                                  </a:solidFill>
                                  <a:latin typeface="Cambria Math" panose="02040503050406030204" pitchFamily="18" charset="0"/>
                                  <a:ea typeface="宋体" panose="02010600030101010101" pitchFamily="2" charset="-122"/>
                                </a:rPr>
                                <m:t>𝑌</m:t>
                              </m:r>
                            </m:e>
                          </m:acc>
                        </m:num>
                        <m:den>
                          <m:r>
                            <a:rPr lang="en-US" altLang="zh-CN" sz="1600" b="0" i="1" dirty="0" smtClean="0">
                              <a:solidFill>
                                <a:schemeClr val="tx1"/>
                              </a:solidFill>
                              <a:latin typeface="Cambria Math" panose="02040503050406030204" pitchFamily="18" charset="0"/>
                              <a:ea typeface="宋体" panose="02010600030101010101" pitchFamily="2" charset="-122"/>
                            </a:rPr>
                            <m:t>𝑌</m:t>
                          </m:r>
                        </m:den>
                      </m:f>
                      <m:r>
                        <a:rPr lang="en-US" altLang="zh-CN" sz="1600" b="0" i="1" dirty="0" smtClean="0">
                          <a:solidFill>
                            <a:schemeClr val="tx1"/>
                          </a:solidFill>
                          <a:latin typeface="Cambria Math" panose="02040503050406030204" pitchFamily="18" charset="0"/>
                          <a:ea typeface="宋体" panose="02010600030101010101" pitchFamily="2" charset="-122"/>
                        </a:rPr>
                        <m:t>=</m:t>
                      </m:r>
                      <m:f>
                        <m:fPr>
                          <m:ctrlPr>
                            <a:rPr lang="en-US" altLang="zh-CN" sz="1600" b="0" i="1" dirty="0" smtClean="0">
                              <a:solidFill>
                                <a:schemeClr val="tx1"/>
                              </a:solidFill>
                              <a:latin typeface="Cambria Math" panose="02040503050406030204" pitchFamily="18" charset="0"/>
                              <a:ea typeface="宋体" panose="02010600030101010101" pitchFamily="2" charset="-122"/>
                            </a:rPr>
                          </m:ctrlPr>
                        </m:fPr>
                        <m:num>
                          <m:acc>
                            <m:accPr>
                              <m:chr m:val="̇"/>
                              <m:ctrlPr>
                                <a:rPr lang="en-US" altLang="zh-CN" sz="1600" b="0" i="1" dirty="0" smtClean="0">
                                  <a:solidFill>
                                    <a:schemeClr val="tx1"/>
                                  </a:solidFill>
                                  <a:latin typeface="Cambria Math" panose="02040503050406030204" pitchFamily="18" charset="0"/>
                                  <a:ea typeface="宋体" panose="02010600030101010101" pitchFamily="2" charset="-122"/>
                                </a:rPr>
                              </m:ctrlPr>
                            </m:accPr>
                            <m:e>
                              <m:r>
                                <a:rPr lang="en-US" altLang="zh-CN" sz="1600" b="0" i="1" dirty="0" smtClean="0">
                                  <a:solidFill>
                                    <a:schemeClr val="tx1"/>
                                  </a:solidFill>
                                  <a:latin typeface="Cambria Math" panose="02040503050406030204" pitchFamily="18" charset="0"/>
                                  <a:ea typeface="宋体" panose="02010600030101010101" pitchFamily="2" charset="-122"/>
                                </a:rPr>
                                <m:t>𝐴</m:t>
                              </m:r>
                            </m:e>
                          </m:acc>
                        </m:num>
                        <m:den>
                          <m:r>
                            <a:rPr lang="en-US" altLang="zh-CN" sz="1600" b="0" i="1" dirty="0" smtClean="0">
                              <a:solidFill>
                                <a:schemeClr val="tx1"/>
                              </a:solidFill>
                              <a:latin typeface="Cambria Math" panose="02040503050406030204" pitchFamily="18" charset="0"/>
                              <a:ea typeface="宋体" panose="02010600030101010101" pitchFamily="2" charset="-122"/>
                            </a:rPr>
                            <m:t>𝐴</m:t>
                          </m:r>
                        </m:den>
                      </m:f>
                      <m:r>
                        <a:rPr lang="en-US" altLang="zh-CN" sz="1600" b="0" i="1" dirty="0" smtClean="0">
                          <a:solidFill>
                            <a:schemeClr val="tx1"/>
                          </a:solidFill>
                          <a:latin typeface="Cambria Math" panose="02040503050406030204" pitchFamily="18" charset="0"/>
                          <a:ea typeface="宋体" panose="02010600030101010101" pitchFamily="2" charset="-122"/>
                        </a:rPr>
                        <m:t>+</m:t>
                      </m:r>
                      <m:r>
                        <a:rPr lang="en-US" altLang="zh-CN" sz="1600" i="1" dirty="0">
                          <a:solidFill>
                            <a:schemeClr val="tx1"/>
                          </a:solidFill>
                          <a:latin typeface="Cambria Math" panose="02040503050406030204" pitchFamily="18" charset="0"/>
                        </a:rPr>
                        <m:t>𝛼</m:t>
                      </m:r>
                      <m:f>
                        <m:fPr>
                          <m:ctrlPr>
                            <a:rPr lang="en-US" altLang="zh-CN" sz="1600" b="0" i="1" dirty="0" smtClean="0">
                              <a:solidFill>
                                <a:schemeClr val="tx1"/>
                              </a:solidFill>
                              <a:latin typeface="Cambria Math" panose="02040503050406030204" pitchFamily="18" charset="0"/>
                              <a:ea typeface="宋体" panose="02010600030101010101" pitchFamily="2" charset="-122"/>
                            </a:rPr>
                          </m:ctrlPr>
                        </m:fPr>
                        <m:num>
                          <m:acc>
                            <m:accPr>
                              <m:chr m:val="̇"/>
                              <m:ctrlPr>
                                <a:rPr lang="en-US" altLang="zh-CN" sz="1600" b="0" i="1" dirty="0" smtClean="0">
                                  <a:solidFill>
                                    <a:schemeClr val="tx1"/>
                                  </a:solidFill>
                                  <a:latin typeface="Cambria Math" panose="02040503050406030204" pitchFamily="18" charset="0"/>
                                  <a:ea typeface="宋体" panose="02010600030101010101" pitchFamily="2" charset="-122"/>
                                </a:rPr>
                              </m:ctrlPr>
                            </m:accPr>
                            <m:e>
                              <m:r>
                                <a:rPr lang="en-US" altLang="zh-CN" sz="1600" b="0" i="1" dirty="0" smtClean="0">
                                  <a:solidFill>
                                    <a:schemeClr val="tx1"/>
                                  </a:solidFill>
                                  <a:latin typeface="Cambria Math" panose="02040503050406030204" pitchFamily="18" charset="0"/>
                                  <a:ea typeface="宋体" panose="02010600030101010101" pitchFamily="2" charset="-122"/>
                                </a:rPr>
                                <m:t>𝐾</m:t>
                              </m:r>
                            </m:e>
                          </m:acc>
                        </m:num>
                        <m:den>
                          <m:r>
                            <a:rPr lang="en-US" altLang="zh-CN" sz="1600" b="0" i="1" dirty="0" smtClean="0">
                              <a:solidFill>
                                <a:schemeClr val="tx1"/>
                              </a:solidFill>
                              <a:latin typeface="Cambria Math" panose="02040503050406030204" pitchFamily="18" charset="0"/>
                              <a:ea typeface="宋体" panose="02010600030101010101" pitchFamily="2" charset="-122"/>
                            </a:rPr>
                            <m:t>𝐾</m:t>
                          </m:r>
                        </m:den>
                      </m:f>
                      <m:r>
                        <a:rPr lang="en-US" altLang="zh-CN" sz="1600" b="0" i="1" dirty="0" smtClean="0">
                          <a:solidFill>
                            <a:schemeClr val="tx1"/>
                          </a:solidFill>
                          <a:latin typeface="Cambria Math" panose="02040503050406030204" pitchFamily="18" charset="0"/>
                          <a:ea typeface="宋体" panose="02010600030101010101" pitchFamily="2" charset="-122"/>
                        </a:rPr>
                        <m:t>+</m:t>
                      </m:r>
                      <m:d>
                        <m:dPr>
                          <m:ctrlPr>
                            <a:rPr lang="en-US" altLang="zh-CN" sz="1600" i="1" dirty="0">
                              <a:solidFill>
                                <a:schemeClr val="tx1"/>
                              </a:solidFill>
                              <a:latin typeface="Cambria Math" panose="02040503050406030204" pitchFamily="18" charset="0"/>
                            </a:rPr>
                          </m:ctrlPr>
                        </m:dPr>
                        <m:e>
                          <m:r>
                            <a:rPr lang="en-US" altLang="zh-CN" sz="1600" i="1" dirty="0">
                              <a:solidFill>
                                <a:schemeClr val="tx1"/>
                              </a:solidFill>
                              <a:latin typeface="Cambria Math" panose="02040503050406030204" pitchFamily="18" charset="0"/>
                            </a:rPr>
                            <m:t>1−</m:t>
                          </m:r>
                          <m:r>
                            <a:rPr lang="en-US" altLang="zh-CN" sz="1600" i="1" dirty="0">
                              <a:solidFill>
                                <a:schemeClr val="tx1"/>
                              </a:solidFill>
                              <a:latin typeface="Cambria Math" panose="02040503050406030204" pitchFamily="18" charset="0"/>
                            </a:rPr>
                            <m:t>𝛼</m:t>
                          </m:r>
                        </m:e>
                      </m:d>
                      <m:f>
                        <m:fPr>
                          <m:ctrlPr>
                            <a:rPr lang="en-US" altLang="zh-CN" sz="1600" b="0" i="1" dirty="0" smtClean="0">
                              <a:solidFill>
                                <a:schemeClr val="tx1"/>
                              </a:solidFill>
                              <a:latin typeface="Cambria Math" panose="02040503050406030204" pitchFamily="18" charset="0"/>
                              <a:ea typeface="宋体" panose="02010600030101010101" pitchFamily="2" charset="-122"/>
                            </a:rPr>
                          </m:ctrlPr>
                        </m:fPr>
                        <m:num>
                          <m:acc>
                            <m:accPr>
                              <m:chr m:val="̇"/>
                              <m:ctrlPr>
                                <a:rPr lang="en-US" altLang="zh-CN" sz="1600" b="0" i="1" dirty="0" smtClean="0">
                                  <a:solidFill>
                                    <a:schemeClr val="tx1"/>
                                  </a:solidFill>
                                  <a:latin typeface="Cambria Math" panose="02040503050406030204" pitchFamily="18" charset="0"/>
                                  <a:ea typeface="宋体" panose="02010600030101010101" pitchFamily="2" charset="-122"/>
                                </a:rPr>
                              </m:ctrlPr>
                            </m:accPr>
                            <m:e>
                              <m:r>
                                <a:rPr lang="en-US" altLang="zh-CN" sz="1600" b="0" i="1" dirty="0" smtClean="0">
                                  <a:solidFill>
                                    <a:schemeClr val="tx1"/>
                                  </a:solidFill>
                                  <a:latin typeface="Cambria Math" panose="02040503050406030204" pitchFamily="18" charset="0"/>
                                  <a:ea typeface="宋体" panose="02010600030101010101" pitchFamily="2" charset="-122"/>
                                </a:rPr>
                                <m:t>𝑁</m:t>
                              </m:r>
                            </m:e>
                          </m:acc>
                        </m:num>
                        <m:den>
                          <m:r>
                            <a:rPr lang="en-US" altLang="zh-CN" sz="1600" b="0" i="1" dirty="0" smtClean="0">
                              <a:solidFill>
                                <a:schemeClr val="tx1"/>
                              </a:solidFill>
                              <a:latin typeface="Cambria Math" panose="02040503050406030204" pitchFamily="18" charset="0"/>
                              <a:ea typeface="宋体" panose="02010600030101010101" pitchFamily="2" charset="-122"/>
                            </a:rPr>
                            <m:t>𝑁</m:t>
                          </m:r>
                        </m:den>
                      </m:f>
                    </m:oMath>
                  </m:oMathPara>
                </a14:m>
                <a:endParaRPr lang="en-US" altLang="zh-CN" sz="1600" dirty="0">
                  <a:solidFill>
                    <a:schemeClr val="tx1"/>
                  </a:solidFill>
                  <a:ea typeface="宋体" panose="02010600030101010101" pitchFamily="2" charset="-122"/>
                </a:endParaRPr>
              </a:p>
              <a:p>
                <a:pPr marL="342900" lvl="1" indent="-342900">
                  <a:buSzPct val="80000"/>
                  <a:buFont typeface="Wingdings" panose="05000000000000000000" pitchFamily="2" charset="2"/>
                  <a:buChar char="l"/>
                </a:pPr>
                <a:r>
                  <a:rPr lang="zh-CN" altLang="en-US" dirty="0">
                    <a:ea typeface="宋体" panose="02010600030101010101" pitchFamily="2" charset="-122"/>
                  </a:rPr>
                  <a:t>根据定义有</a:t>
                </a:r>
                <a:endParaRPr lang="en-US" altLang="zh-CN" dirty="0">
                  <a:ea typeface="宋体" panose="02010600030101010101" pitchFamily="2" charset="-122"/>
                </a:endParaRPr>
              </a:p>
              <a:p>
                <a:pPr marL="0" lvl="1" indent="0">
                  <a:buSzPct val="80000"/>
                  <a:buNone/>
                </a:pPr>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panose="02040503050406030204" pitchFamily="18" charset="0"/>
                              <a:ea typeface="宋体" panose="02010600030101010101" pitchFamily="2" charset="-122"/>
                            </a:rPr>
                          </m:ctrlPr>
                        </m:sSubPr>
                        <m:e>
                          <m:r>
                            <a:rPr lang="en-US" altLang="zh-CN" b="0" i="1" smtClean="0">
                              <a:solidFill>
                                <a:srgbClr val="FF0000"/>
                              </a:solidFill>
                              <a:latin typeface="Cambria Math" panose="02040503050406030204" pitchFamily="18" charset="0"/>
                              <a:ea typeface="宋体" panose="02010600030101010101" pitchFamily="2" charset="-122"/>
                            </a:rPr>
                            <m:t>𝑔</m:t>
                          </m:r>
                        </m:e>
                        <m:sub>
                          <m:r>
                            <a:rPr lang="en-US" altLang="zh-CN" b="0" i="1" smtClean="0">
                              <a:solidFill>
                                <a:srgbClr val="FF0000"/>
                              </a:solidFill>
                              <a:latin typeface="Cambria Math" panose="02040503050406030204" pitchFamily="18" charset="0"/>
                              <a:ea typeface="宋体" panose="02010600030101010101" pitchFamily="2" charset="-122"/>
                            </a:rPr>
                            <m:t>𝑌</m:t>
                          </m:r>
                        </m:sub>
                      </m:sSub>
                      <m:r>
                        <a:rPr lang="en-US" altLang="zh-CN" b="0" i="1" smtClean="0">
                          <a:solidFill>
                            <a:srgbClr val="FF0000"/>
                          </a:solidFill>
                          <a:latin typeface="Cambria Math" panose="02040503050406030204" pitchFamily="18" charset="0"/>
                          <a:ea typeface="宋体" panose="02010600030101010101" pitchFamily="2" charset="-122"/>
                        </a:rPr>
                        <m:t>=</m:t>
                      </m:r>
                      <m:sSub>
                        <m:sSubPr>
                          <m:ctrlPr>
                            <a:rPr lang="en-US" altLang="zh-CN" b="0" i="1" smtClean="0">
                              <a:solidFill>
                                <a:srgbClr val="FF0000"/>
                              </a:solidFill>
                              <a:latin typeface="Cambria Math" panose="02040503050406030204" pitchFamily="18" charset="0"/>
                              <a:ea typeface="宋体" panose="02010600030101010101" pitchFamily="2" charset="-122"/>
                            </a:rPr>
                          </m:ctrlPr>
                        </m:sSubPr>
                        <m:e>
                          <m:r>
                            <a:rPr lang="en-US" altLang="zh-CN" b="0" i="1" smtClean="0">
                              <a:solidFill>
                                <a:srgbClr val="FF0000"/>
                              </a:solidFill>
                              <a:latin typeface="Cambria Math" panose="02040503050406030204" pitchFamily="18" charset="0"/>
                              <a:ea typeface="宋体" panose="02010600030101010101" pitchFamily="2" charset="-122"/>
                            </a:rPr>
                            <m:t>𝑔</m:t>
                          </m:r>
                        </m:e>
                        <m:sub>
                          <m:r>
                            <a:rPr lang="en-US" altLang="zh-CN" b="0" i="1" smtClean="0">
                              <a:solidFill>
                                <a:srgbClr val="FF0000"/>
                              </a:solidFill>
                              <a:latin typeface="Cambria Math" panose="02040503050406030204" pitchFamily="18" charset="0"/>
                              <a:ea typeface="宋体" panose="02010600030101010101" pitchFamily="2" charset="-122"/>
                            </a:rPr>
                            <m:t>𝐴</m:t>
                          </m:r>
                        </m:sub>
                      </m:sSub>
                      <m:r>
                        <a:rPr lang="en-US" altLang="zh-CN" b="0" i="1" smtClean="0">
                          <a:solidFill>
                            <a:srgbClr val="FF0000"/>
                          </a:solidFill>
                          <a:latin typeface="Cambria Math" panose="02040503050406030204" pitchFamily="18" charset="0"/>
                          <a:ea typeface="宋体" panose="02010600030101010101" pitchFamily="2" charset="-122"/>
                        </a:rPr>
                        <m:t>+</m:t>
                      </m:r>
                      <m:r>
                        <a:rPr lang="en-US" altLang="zh-CN" b="0" i="1" smtClean="0">
                          <a:solidFill>
                            <a:srgbClr val="FF0000"/>
                          </a:solidFill>
                          <a:latin typeface="Cambria Math" panose="02040503050406030204" pitchFamily="18" charset="0"/>
                          <a:ea typeface="宋体" panose="02010600030101010101" pitchFamily="2" charset="-122"/>
                        </a:rPr>
                        <m:t>𝛼</m:t>
                      </m:r>
                      <m:sSub>
                        <m:sSubPr>
                          <m:ctrlPr>
                            <a:rPr lang="en-US" altLang="zh-CN" b="0" i="1" smtClean="0">
                              <a:solidFill>
                                <a:srgbClr val="FF0000"/>
                              </a:solidFill>
                              <a:latin typeface="Cambria Math" panose="02040503050406030204" pitchFamily="18" charset="0"/>
                              <a:ea typeface="宋体" panose="02010600030101010101" pitchFamily="2" charset="-122"/>
                            </a:rPr>
                          </m:ctrlPr>
                        </m:sSubPr>
                        <m:e>
                          <m:r>
                            <a:rPr lang="en-US" altLang="zh-CN" b="0" i="1" smtClean="0">
                              <a:solidFill>
                                <a:srgbClr val="FF0000"/>
                              </a:solidFill>
                              <a:latin typeface="Cambria Math" panose="02040503050406030204" pitchFamily="18" charset="0"/>
                              <a:ea typeface="宋体" panose="02010600030101010101" pitchFamily="2" charset="-122"/>
                            </a:rPr>
                            <m:t>𝑔</m:t>
                          </m:r>
                        </m:e>
                        <m:sub>
                          <m:r>
                            <a:rPr lang="en-US" altLang="zh-CN" b="0" i="1" smtClean="0">
                              <a:solidFill>
                                <a:srgbClr val="FF0000"/>
                              </a:solidFill>
                              <a:latin typeface="Cambria Math" panose="02040503050406030204" pitchFamily="18" charset="0"/>
                              <a:ea typeface="宋体" panose="02010600030101010101" pitchFamily="2" charset="-122"/>
                            </a:rPr>
                            <m:t>𝐾</m:t>
                          </m:r>
                        </m:sub>
                      </m:sSub>
                      <m:r>
                        <a:rPr lang="en-US" altLang="zh-CN" b="0" i="1" smtClean="0">
                          <a:solidFill>
                            <a:srgbClr val="FF0000"/>
                          </a:solidFill>
                          <a:latin typeface="Cambria Math" panose="02040503050406030204" pitchFamily="18" charset="0"/>
                          <a:ea typeface="宋体" panose="02010600030101010101" pitchFamily="2" charset="-122"/>
                        </a:rPr>
                        <m:t>+</m:t>
                      </m:r>
                      <m:d>
                        <m:dPr>
                          <m:ctrlPr>
                            <a:rPr lang="en-US" altLang="zh-CN" b="0" i="1" smtClean="0">
                              <a:solidFill>
                                <a:srgbClr val="FF0000"/>
                              </a:solidFill>
                              <a:latin typeface="Cambria Math" panose="02040503050406030204" pitchFamily="18" charset="0"/>
                              <a:ea typeface="宋体" panose="02010600030101010101" pitchFamily="2" charset="-122"/>
                            </a:rPr>
                          </m:ctrlPr>
                        </m:dPr>
                        <m:e>
                          <m:r>
                            <a:rPr lang="en-US" altLang="zh-CN" b="0" i="1" smtClean="0">
                              <a:solidFill>
                                <a:srgbClr val="FF0000"/>
                              </a:solidFill>
                              <a:latin typeface="Cambria Math" panose="02040503050406030204" pitchFamily="18" charset="0"/>
                              <a:ea typeface="宋体" panose="02010600030101010101" pitchFamily="2" charset="-122"/>
                            </a:rPr>
                            <m:t>1−</m:t>
                          </m:r>
                          <m:r>
                            <a:rPr lang="en-US" altLang="zh-CN" b="0" i="1" smtClean="0">
                              <a:solidFill>
                                <a:srgbClr val="FF0000"/>
                              </a:solidFill>
                              <a:latin typeface="Cambria Math" panose="02040503050406030204" pitchFamily="18" charset="0"/>
                              <a:ea typeface="宋体" panose="02010600030101010101" pitchFamily="2" charset="-122"/>
                            </a:rPr>
                            <m:t>𝛼</m:t>
                          </m:r>
                        </m:e>
                      </m:d>
                      <m:sSub>
                        <m:sSubPr>
                          <m:ctrlPr>
                            <a:rPr lang="en-US" altLang="zh-CN" b="0" i="1" smtClean="0">
                              <a:solidFill>
                                <a:srgbClr val="FF0000"/>
                              </a:solidFill>
                              <a:latin typeface="Cambria Math" panose="02040503050406030204" pitchFamily="18" charset="0"/>
                              <a:ea typeface="宋体" panose="02010600030101010101" pitchFamily="2" charset="-122"/>
                            </a:rPr>
                          </m:ctrlPr>
                        </m:sSubPr>
                        <m:e>
                          <m:r>
                            <a:rPr lang="en-US" altLang="zh-CN" b="0" i="1" smtClean="0">
                              <a:solidFill>
                                <a:srgbClr val="FF0000"/>
                              </a:solidFill>
                              <a:latin typeface="Cambria Math" panose="02040503050406030204" pitchFamily="18" charset="0"/>
                              <a:ea typeface="宋体" panose="02010600030101010101" pitchFamily="2" charset="-122"/>
                            </a:rPr>
                            <m:t>𝑔</m:t>
                          </m:r>
                        </m:e>
                        <m:sub>
                          <m:r>
                            <a:rPr lang="en-US" altLang="zh-CN" b="0" i="1" smtClean="0">
                              <a:solidFill>
                                <a:srgbClr val="FF0000"/>
                              </a:solidFill>
                              <a:latin typeface="Cambria Math" panose="02040503050406030204" pitchFamily="18" charset="0"/>
                              <a:ea typeface="宋体" panose="02010600030101010101" pitchFamily="2" charset="-122"/>
                            </a:rPr>
                            <m:t>𝑁</m:t>
                          </m:r>
                        </m:sub>
                      </m:sSub>
                    </m:oMath>
                  </m:oMathPara>
                </a14:m>
                <a:endParaRPr lang="en-US" altLang="zh-CN" dirty="0">
                  <a:ea typeface="宋体" panose="02010600030101010101" pitchFamily="2" charset="-122"/>
                </a:endParaRPr>
              </a:p>
              <a:p>
                <a:pPr lvl="1">
                  <a:buSzPct val="60000"/>
                  <a:buFont typeface="Wingdings" panose="05000000000000000000" pitchFamily="2" charset="2"/>
                  <a:buChar char="n"/>
                </a:pP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𝑔</m:t>
                        </m:r>
                      </m:e>
                      <m:sub>
                        <m:r>
                          <a:rPr lang="en-US" altLang="zh-CN" sz="1600" i="1">
                            <a:latin typeface="Cambria Math" panose="02040503050406030204" pitchFamily="18" charset="0"/>
                          </a:rPr>
                          <m:t>𝑌</m:t>
                        </m:r>
                      </m:sub>
                    </m:sSub>
                  </m:oMath>
                </a14:m>
                <a:r>
                  <a:rPr lang="zh-CN" altLang="en-US" sz="1600" dirty="0">
                    <a:latin typeface="Cambria Math" panose="02040503050406030204" pitchFamily="18" charset="0"/>
                  </a:rPr>
                  <a:t>总产出的增长率</a:t>
                </a:r>
                <a:r>
                  <a:rPr lang="en-US" altLang="zh-CN" sz="1600" dirty="0">
                    <a:latin typeface="Cambria Math" panose="02040503050406030204" pitchFamily="18" charset="0"/>
                  </a:rPr>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𝑔</m:t>
                        </m:r>
                      </m:e>
                      <m:sub>
                        <m:r>
                          <a:rPr lang="en-US" altLang="zh-CN" sz="1600" i="1">
                            <a:latin typeface="Cambria Math" panose="02040503050406030204" pitchFamily="18" charset="0"/>
                          </a:rPr>
                          <m:t>𝐴</m:t>
                        </m:r>
                      </m:sub>
                    </m:sSub>
                  </m:oMath>
                </a14:m>
                <a:r>
                  <a:rPr lang="zh-CN" altLang="en-US" sz="1600" dirty="0">
                    <a:latin typeface="Cambria Math" panose="02040503050406030204" pitchFamily="18" charset="0"/>
                  </a:rPr>
                  <a:t>技术增长率</a:t>
                </a:r>
                <a:r>
                  <a:rPr lang="en-US" altLang="zh-CN" sz="1600" dirty="0">
                    <a:latin typeface="Cambria Math" panose="02040503050406030204" pitchFamily="18" charset="0"/>
                  </a:rPr>
                  <a:t>(</a:t>
                </a:r>
                <a:r>
                  <a:rPr lang="zh-CN" altLang="en-US" sz="1600" dirty="0">
                    <a:latin typeface="Cambria Math" panose="02040503050406030204" pitchFamily="18" charset="0"/>
                  </a:rPr>
                  <a:t>全要素生产率</a:t>
                </a:r>
                <a:r>
                  <a:rPr lang="en-US" altLang="zh-CN" sz="1600" dirty="0">
                    <a:latin typeface="Cambria Math" panose="02040503050406030204" pitchFamily="18" charset="0"/>
                  </a:rPr>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𝑔</m:t>
                        </m:r>
                      </m:e>
                      <m:sub>
                        <m:r>
                          <a:rPr lang="en-US" altLang="zh-CN" sz="1600" i="1">
                            <a:latin typeface="Cambria Math" panose="02040503050406030204" pitchFamily="18" charset="0"/>
                          </a:rPr>
                          <m:t>𝐾</m:t>
                        </m:r>
                      </m:sub>
                    </m:sSub>
                  </m:oMath>
                </a14:m>
                <a:r>
                  <a:rPr lang="zh-CN" altLang="en-US" sz="1600" dirty="0">
                    <a:latin typeface="Cambria Math" panose="02040503050406030204" pitchFamily="18" charset="0"/>
                  </a:rPr>
                  <a:t>资本增长率</a:t>
                </a:r>
                <a:r>
                  <a:rPr lang="en-US" altLang="zh-CN" sz="1600" dirty="0">
                    <a:latin typeface="Cambria Math" panose="02040503050406030204" pitchFamily="18" charset="0"/>
                  </a:rPr>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𝑔</m:t>
                        </m:r>
                      </m:e>
                      <m:sub>
                        <m:r>
                          <a:rPr lang="en-US" altLang="zh-CN" sz="1600" i="1">
                            <a:latin typeface="Cambria Math" panose="02040503050406030204" pitchFamily="18" charset="0"/>
                          </a:rPr>
                          <m:t>𝑁</m:t>
                        </m:r>
                      </m:sub>
                    </m:sSub>
                  </m:oMath>
                </a14:m>
                <a:r>
                  <a:rPr lang="zh-CN" altLang="en-US" sz="1600" dirty="0">
                    <a:latin typeface="Cambria Math" panose="02040503050406030204" pitchFamily="18" charset="0"/>
                  </a:rPr>
                  <a:t>劳动增长率</a:t>
                </a:r>
                <a:endParaRPr lang="en-US" altLang="zh-CN" sz="1600"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47CEDE8D-DF4C-4094-B77D-B8AD4E3F7B8F}"/>
                  </a:ext>
                </a:extLst>
              </p:cNvPr>
              <p:cNvSpPr>
                <a:spLocks noGrp="1" noRot="1" noChangeAspect="1" noMove="1" noResize="1" noEditPoints="1" noAdjustHandles="1" noChangeArrowheads="1" noChangeShapeType="1" noTextEdit="1"/>
              </p:cNvSpPr>
              <p:nvPr>
                <p:ph idx="1"/>
              </p:nvPr>
            </p:nvSpPr>
            <p:spPr>
              <a:xfrm>
                <a:off x="457200" y="806847"/>
                <a:ext cx="8229600" cy="4046400"/>
              </a:xfrm>
              <a:blipFill>
                <a:blip r:embed="rId2"/>
                <a:stretch>
                  <a:fillRect l="-148" t="-1054"/>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58</a:t>
            </a:fld>
            <a:endParaRPr lang="en-US" dirty="0"/>
          </a:p>
        </p:txBody>
      </p:sp>
      <p:sp>
        <p:nvSpPr>
          <p:cNvPr id="5" name="矩形 4">
            <a:extLst>
              <a:ext uri="{FF2B5EF4-FFF2-40B4-BE49-F238E27FC236}">
                <a16:creationId xmlns:a16="http://schemas.microsoft.com/office/drawing/2014/main" id="{030C376E-DE43-430D-8BFC-CF716D652F19}"/>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增长核算方程</a:t>
            </a:r>
          </a:p>
        </p:txBody>
      </p:sp>
      <p:grpSp>
        <p:nvGrpSpPr>
          <p:cNvPr id="6" name="组合 5">
            <a:extLst>
              <a:ext uri="{FF2B5EF4-FFF2-40B4-BE49-F238E27FC236}">
                <a16:creationId xmlns:a16="http://schemas.microsoft.com/office/drawing/2014/main" id="{47258A3F-1AEC-4E70-A94D-9D0CA0788F40}"/>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6D56F9A0-463E-4C33-80A4-A398FE849C66}"/>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856011C9-BA7F-4D9C-AA57-DBDD7817054B}"/>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D9031F9C-0A1E-4115-9C55-466F17B598A2}"/>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71D285B0-A9C9-4EE6-8BDC-BAA674BF8F42}"/>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2D716DC0-2F55-4607-A2CF-2D2FC45E3856}"/>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08C49FCE-F357-419F-BF44-6D375689518C}"/>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7289165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CEDE8D-DF4C-4094-B77D-B8AD4E3F7B8F}"/>
                  </a:ext>
                </a:extLst>
              </p:cNvPr>
              <p:cNvSpPr>
                <a:spLocks noGrp="1"/>
              </p:cNvSpPr>
              <p:nvPr>
                <p:ph idx="1"/>
              </p:nvPr>
            </p:nvSpPr>
            <p:spPr>
              <a:xfrm>
                <a:off x="457200" y="806847"/>
                <a:ext cx="8229600" cy="4046400"/>
              </a:xfrm>
            </p:spPr>
            <p:txBody>
              <a:bodyPr/>
              <a:lstStyle/>
              <a:p>
                <a:pPr marL="0" lvl="1" indent="0">
                  <a:lnSpc>
                    <a:spcPct val="114000"/>
                  </a:lnSpc>
                  <a:buSzPct val="80000"/>
                  <a:buNone/>
                </a:pPr>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panose="02040503050406030204" pitchFamily="18" charset="0"/>
                              <a:ea typeface="宋体" panose="02010600030101010101" pitchFamily="2" charset="-122"/>
                            </a:rPr>
                          </m:ctrlPr>
                        </m:sSubPr>
                        <m:e>
                          <m:r>
                            <a:rPr lang="en-US" altLang="zh-CN" b="0" i="1" smtClean="0">
                              <a:solidFill>
                                <a:srgbClr val="FF0000"/>
                              </a:solidFill>
                              <a:latin typeface="Cambria Math" panose="02040503050406030204" pitchFamily="18" charset="0"/>
                              <a:ea typeface="宋体" panose="02010600030101010101" pitchFamily="2" charset="-122"/>
                            </a:rPr>
                            <m:t>𝑔</m:t>
                          </m:r>
                        </m:e>
                        <m:sub>
                          <m:r>
                            <a:rPr lang="en-US" altLang="zh-CN" b="0" i="1" smtClean="0">
                              <a:solidFill>
                                <a:srgbClr val="FF0000"/>
                              </a:solidFill>
                              <a:latin typeface="Cambria Math" panose="02040503050406030204" pitchFamily="18" charset="0"/>
                              <a:ea typeface="宋体" panose="02010600030101010101" pitchFamily="2" charset="-122"/>
                            </a:rPr>
                            <m:t>𝑌</m:t>
                          </m:r>
                        </m:sub>
                      </m:sSub>
                      <m:r>
                        <a:rPr lang="en-US" altLang="zh-CN" b="0" i="1" smtClean="0">
                          <a:solidFill>
                            <a:srgbClr val="FF0000"/>
                          </a:solidFill>
                          <a:latin typeface="Cambria Math" panose="02040503050406030204" pitchFamily="18" charset="0"/>
                          <a:ea typeface="宋体" panose="02010600030101010101" pitchFamily="2" charset="-122"/>
                        </a:rPr>
                        <m:t>=</m:t>
                      </m:r>
                      <m:sSub>
                        <m:sSubPr>
                          <m:ctrlPr>
                            <a:rPr lang="en-US" altLang="zh-CN" b="0" i="1" smtClean="0">
                              <a:solidFill>
                                <a:srgbClr val="FF0000"/>
                              </a:solidFill>
                              <a:latin typeface="Cambria Math" panose="02040503050406030204" pitchFamily="18" charset="0"/>
                              <a:ea typeface="宋体" panose="02010600030101010101" pitchFamily="2" charset="-122"/>
                            </a:rPr>
                          </m:ctrlPr>
                        </m:sSubPr>
                        <m:e>
                          <m:r>
                            <a:rPr lang="en-US" altLang="zh-CN" b="0" i="1" smtClean="0">
                              <a:solidFill>
                                <a:srgbClr val="FF0000"/>
                              </a:solidFill>
                              <a:latin typeface="Cambria Math" panose="02040503050406030204" pitchFamily="18" charset="0"/>
                              <a:ea typeface="宋体" panose="02010600030101010101" pitchFamily="2" charset="-122"/>
                            </a:rPr>
                            <m:t>𝑔</m:t>
                          </m:r>
                        </m:e>
                        <m:sub>
                          <m:r>
                            <a:rPr lang="en-US" altLang="zh-CN" b="0" i="1" smtClean="0">
                              <a:solidFill>
                                <a:srgbClr val="FF0000"/>
                              </a:solidFill>
                              <a:latin typeface="Cambria Math" panose="02040503050406030204" pitchFamily="18" charset="0"/>
                              <a:ea typeface="宋体" panose="02010600030101010101" pitchFamily="2" charset="-122"/>
                            </a:rPr>
                            <m:t>𝐴</m:t>
                          </m:r>
                        </m:sub>
                      </m:sSub>
                      <m:r>
                        <a:rPr lang="en-US" altLang="zh-CN" b="0" i="1" smtClean="0">
                          <a:solidFill>
                            <a:srgbClr val="FF0000"/>
                          </a:solidFill>
                          <a:latin typeface="Cambria Math" panose="02040503050406030204" pitchFamily="18" charset="0"/>
                          <a:ea typeface="宋体" panose="02010600030101010101" pitchFamily="2" charset="-122"/>
                        </a:rPr>
                        <m:t>+</m:t>
                      </m:r>
                      <m:r>
                        <a:rPr lang="en-US" altLang="zh-CN" b="0" i="1" smtClean="0">
                          <a:solidFill>
                            <a:srgbClr val="FF0000"/>
                          </a:solidFill>
                          <a:latin typeface="Cambria Math" panose="02040503050406030204" pitchFamily="18" charset="0"/>
                          <a:ea typeface="宋体" panose="02010600030101010101" pitchFamily="2" charset="-122"/>
                        </a:rPr>
                        <m:t>𝛼</m:t>
                      </m:r>
                      <m:sSub>
                        <m:sSubPr>
                          <m:ctrlPr>
                            <a:rPr lang="en-US" altLang="zh-CN" b="0" i="1" smtClean="0">
                              <a:solidFill>
                                <a:srgbClr val="FF0000"/>
                              </a:solidFill>
                              <a:latin typeface="Cambria Math" panose="02040503050406030204" pitchFamily="18" charset="0"/>
                              <a:ea typeface="宋体" panose="02010600030101010101" pitchFamily="2" charset="-122"/>
                            </a:rPr>
                          </m:ctrlPr>
                        </m:sSubPr>
                        <m:e>
                          <m:r>
                            <a:rPr lang="en-US" altLang="zh-CN" b="0" i="1" smtClean="0">
                              <a:solidFill>
                                <a:srgbClr val="FF0000"/>
                              </a:solidFill>
                              <a:latin typeface="Cambria Math" panose="02040503050406030204" pitchFamily="18" charset="0"/>
                              <a:ea typeface="宋体" panose="02010600030101010101" pitchFamily="2" charset="-122"/>
                            </a:rPr>
                            <m:t>𝑔</m:t>
                          </m:r>
                        </m:e>
                        <m:sub>
                          <m:r>
                            <a:rPr lang="en-US" altLang="zh-CN" b="0" i="1" smtClean="0">
                              <a:solidFill>
                                <a:srgbClr val="FF0000"/>
                              </a:solidFill>
                              <a:latin typeface="Cambria Math" panose="02040503050406030204" pitchFamily="18" charset="0"/>
                              <a:ea typeface="宋体" panose="02010600030101010101" pitchFamily="2" charset="-122"/>
                            </a:rPr>
                            <m:t>𝐾</m:t>
                          </m:r>
                        </m:sub>
                      </m:sSub>
                      <m:r>
                        <a:rPr lang="en-US" altLang="zh-CN" b="0" i="1" smtClean="0">
                          <a:solidFill>
                            <a:srgbClr val="FF0000"/>
                          </a:solidFill>
                          <a:latin typeface="Cambria Math" panose="02040503050406030204" pitchFamily="18" charset="0"/>
                          <a:ea typeface="宋体" panose="02010600030101010101" pitchFamily="2" charset="-122"/>
                        </a:rPr>
                        <m:t>+</m:t>
                      </m:r>
                      <m:d>
                        <m:dPr>
                          <m:ctrlPr>
                            <a:rPr lang="en-US" altLang="zh-CN" b="0" i="1" smtClean="0">
                              <a:solidFill>
                                <a:srgbClr val="FF0000"/>
                              </a:solidFill>
                              <a:latin typeface="Cambria Math" panose="02040503050406030204" pitchFamily="18" charset="0"/>
                              <a:ea typeface="宋体" panose="02010600030101010101" pitchFamily="2" charset="-122"/>
                            </a:rPr>
                          </m:ctrlPr>
                        </m:dPr>
                        <m:e>
                          <m:r>
                            <a:rPr lang="en-US" altLang="zh-CN" b="0" i="1" smtClean="0">
                              <a:solidFill>
                                <a:srgbClr val="FF0000"/>
                              </a:solidFill>
                              <a:latin typeface="Cambria Math" panose="02040503050406030204" pitchFamily="18" charset="0"/>
                              <a:ea typeface="宋体" panose="02010600030101010101" pitchFamily="2" charset="-122"/>
                            </a:rPr>
                            <m:t>1−</m:t>
                          </m:r>
                          <m:r>
                            <a:rPr lang="en-US" altLang="zh-CN" b="0" i="1" smtClean="0">
                              <a:solidFill>
                                <a:srgbClr val="FF0000"/>
                              </a:solidFill>
                              <a:latin typeface="Cambria Math" panose="02040503050406030204" pitchFamily="18" charset="0"/>
                              <a:ea typeface="宋体" panose="02010600030101010101" pitchFamily="2" charset="-122"/>
                            </a:rPr>
                            <m:t>𝛼</m:t>
                          </m:r>
                        </m:e>
                      </m:d>
                      <m:sSub>
                        <m:sSubPr>
                          <m:ctrlPr>
                            <a:rPr lang="en-US" altLang="zh-CN" b="0" i="1" smtClean="0">
                              <a:solidFill>
                                <a:srgbClr val="FF0000"/>
                              </a:solidFill>
                              <a:latin typeface="Cambria Math" panose="02040503050406030204" pitchFamily="18" charset="0"/>
                              <a:ea typeface="宋体" panose="02010600030101010101" pitchFamily="2" charset="-122"/>
                            </a:rPr>
                          </m:ctrlPr>
                        </m:sSubPr>
                        <m:e>
                          <m:r>
                            <a:rPr lang="en-US" altLang="zh-CN" b="0" i="1" smtClean="0">
                              <a:solidFill>
                                <a:srgbClr val="FF0000"/>
                              </a:solidFill>
                              <a:latin typeface="Cambria Math" panose="02040503050406030204" pitchFamily="18" charset="0"/>
                              <a:ea typeface="宋体" panose="02010600030101010101" pitchFamily="2" charset="-122"/>
                            </a:rPr>
                            <m:t>𝑔</m:t>
                          </m:r>
                        </m:e>
                        <m:sub>
                          <m:r>
                            <a:rPr lang="en-US" altLang="zh-CN" b="0" i="1" smtClean="0">
                              <a:solidFill>
                                <a:srgbClr val="FF0000"/>
                              </a:solidFill>
                              <a:latin typeface="Cambria Math" panose="02040503050406030204" pitchFamily="18" charset="0"/>
                              <a:ea typeface="宋体" panose="02010600030101010101" pitchFamily="2" charset="-122"/>
                            </a:rPr>
                            <m:t>𝑁</m:t>
                          </m:r>
                        </m:sub>
                      </m:sSub>
                    </m:oMath>
                  </m:oMathPara>
                </a14:m>
                <a:endParaRPr lang="en-US" altLang="zh-CN" dirty="0">
                  <a:ea typeface="宋体" panose="02010600030101010101" pitchFamily="2" charset="-122"/>
                </a:endParaRPr>
              </a:p>
              <a:p>
                <a:pPr marL="0" indent="0" algn="ctr">
                  <a:lnSpc>
                    <a:spcPct val="114000"/>
                  </a:lnSpc>
                  <a:buSzPct val="80000"/>
                  <a:buNone/>
                </a:pPr>
                <a:r>
                  <a:rPr lang="zh-CN" altLang="en-US" sz="1800" dirty="0">
                    <a:solidFill>
                      <a:srgbClr val="FF0000"/>
                    </a:solidFill>
                    <a:ea typeface="宋体" panose="02010600030101010101" pitchFamily="2" charset="-122"/>
                  </a:rPr>
                  <a:t>产出增长 </a:t>
                </a:r>
                <a:r>
                  <a:rPr lang="en-US" altLang="zh-CN" sz="1800" dirty="0">
                    <a:solidFill>
                      <a:srgbClr val="FF0000"/>
                    </a:solidFill>
                    <a:ea typeface="宋体" panose="02010600030101010101" pitchFamily="2" charset="-122"/>
                  </a:rPr>
                  <a:t>= </a:t>
                </a:r>
                <a:r>
                  <a:rPr lang="zh-CN" altLang="en-US" sz="1800" dirty="0">
                    <a:solidFill>
                      <a:srgbClr val="FF0000"/>
                    </a:solidFill>
                    <a:ea typeface="宋体" panose="02010600030101010101" pitchFamily="2" charset="-122"/>
                  </a:rPr>
                  <a:t>生产率增长的贡献 </a:t>
                </a:r>
                <a:r>
                  <a:rPr lang="en-US" altLang="zh-CN" sz="1800" dirty="0">
                    <a:solidFill>
                      <a:srgbClr val="FF0000"/>
                    </a:solidFill>
                    <a:ea typeface="宋体" panose="02010600030101010101" pitchFamily="2" charset="-122"/>
                  </a:rPr>
                  <a:t>+ </a:t>
                </a:r>
                <a:r>
                  <a:rPr lang="zh-CN" altLang="en-US" sz="1800" dirty="0">
                    <a:solidFill>
                      <a:srgbClr val="FF0000"/>
                    </a:solidFill>
                    <a:ea typeface="宋体" panose="02010600030101010101" pitchFamily="2" charset="-122"/>
                  </a:rPr>
                  <a:t>资本增长的贡献 </a:t>
                </a:r>
                <a:r>
                  <a:rPr lang="en-US" altLang="zh-CN" sz="1800" dirty="0">
                    <a:solidFill>
                      <a:srgbClr val="FF0000"/>
                    </a:solidFill>
                    <a:ea typeface="宋体" panose="02010600030101010101" pitchFamily="2" charset="-122"/>
                  </a:rPr>
                  <a:t>+ </a:t>
                </a:r>
                <a:r>
                  <a:rPr lang="zh-CN" altLang="en-US" sz="1800" dirty="0">
                    <a:solidFill>
                      <a:srgbClr val="FF0000"/>
                    </a:solidFill>
                    <a:ea typeface="宋体" panose="02010600030101010101" pitchFamily="2" charset="-122"/>
                  </a:rPr>
                  <a:t>劳动增长的贡献</a:t>
                </a:r>
                <a:endParaRPr lang="en-US" altLang="zh-CN" sz="1800" dirty="0">
                  <a:solidFill>
                    <a:srgbClr val="FF0000"/>
                  </a:solidFill>
                  <a:ea typeface="宋体" panose="02010600030101010101" pitchFamily="2" charset="-122"/>
                </a:endParaRPr>
              </a:p>
              <a:p>
                <a:pPr>
                  <a:lnSpc>
                    <a:spcPct val="114000"/>
                  </a:lnSpc>
                  <a:buSzPct val="80000"/>
                  <a:buFont typeface="Wingdings" panose="05000000000000000000" pitchFamily="2" charset="2"/>
                  <a:buChar char="l"/>
                </a:pPr>
                <a:r>
                  <a:rPr lang="zh-CN" altLang="en-US" sz="1800" dirty="0">
                    <a:solidFill>
                      <a:schemeClr val="tx1"/>
                    </a:solidFill>
                    <a:ea typeface="宋体" panose="02010600030101010101" pitchFamily="2" charset="-122"/>
                  </a:rPr>
                  <a:t>其中，</a:t>
                </a:r>
                <a:r>
                  <a:rPr lang="en-US" altLang="zh-CN" sz="1800" b="0" dirty="0">
                    <a:solidFill>
                      <a:schemeClr val="tx1"/>
                    </a:solidFill>
                    <a:ea typeface="宋体" panose="02010600030101010101" pitchFamily="2" charset="-122"/>
                  </a:rPr>
                  <a:t> </a:t>
                </a:r>
                <a14:m>
                  <m:oMath xmlns:m="http://schemas.openxmlformats.org/officeDocument/2006/math">
                    <m:sSub>
                      <m:sSubPr>
                        <m:ctrlPr>
                          <a:rPr lang="en-US" altLang="zh-CN" sz="1800" b="0" i="1" smtClean="0">
                            <a:solidFill>
                              <a:schemeClr val="tx1"/>
                            </a:solidFill>
                            <a:latin typeface="Cambria Math" panose="02040503050406030204" pitchFamily="18" charset="0"/>
                            <a:ea typeface="宋体" panose="02010600030101010101" pitchFamily="2" charset="-122"/>
                          </a:rPr>
                        </m:ctrlPr>
                      </m:sSubPr>
                      <m:e>
                        <m:r>
                          <a:rPr lang="en-US" altLang="zh-CN" sz="1800" b="0" i="1" smtClean="0">
                            <a:solidFill>
                              <a:schemeClr val="tx1"/>
                            </a:solidFill>
                            <a:latin typeface="Cambria Math" panose="02040503050406030204" pitchFamily="18" charset="0"/>
                            <a:ea typeface="宋体" panose="02010600030101010101" pitchFamily="2" charset="-122"/>
                          </a:rPr>
                          <m:t>𝑔</m:t>
                        </m:r>
                      </m:e>
                      <m:sub>
                        <m:r>
                          <a:rPr lang="en-US" altLang="zh-CN" sz="1800" b="0" i="1" smtClean="0">
                            <a:solidFill>
                              <a:schemeClr val="tx1"/>
                            </a:solidFill>
                            <a:latin typeface="Cambria Math" panose="02040503050406030204" pitchFamily="18" charset="0"/>
                            <a:ea typeface="宋体" panose="02010600030101010101" pitchFamily="2" charset="-122"/>
                          </a:rPr>
                          <m:t>𝐴</m:t>
                        </m:r>
                      </m:sub>
                    </m:sSub>
                  </m:oMath>
                </a14:m>
                <a:r>
                  <a:rPr lang="zh-CN" altLang="en-US" sz="1800" dirty="0">
                    <a:solidFill>
                      <a:schemeClr val="tx1"/>
                    </a:solidFill>
                    <a:ea typeface="宋体" panose="02010600030101010101" pitchFamily="2" charset="-122"/>
                  </a:rPr>
                  <a:t>为来自生产率增长的贡献 ，</a:t>
                </a:r>
                <a:r>
                  <a:rPr lang="en-US" altLang="zh-CN" sz="1800" dirty="0">
                    <a:solidFill>
                      <a:schemeClr val="tx1"/>
                    </a:solidFill>
                  </a:rPr>
                  <a:t> </a:t>
                </a:r>
                <a14:m>
                  <m:oMath xmlns:m="http://schemas.openxmlformats.org/officeDocument/2006/math">
                    <m:r>
                      <a:rPr lang="en-US" altLang="zh-CN" sz="1800" i="1">
                        <a:solidFill>
                          <a:schemeClr val="tx1"/>
                        </a:solidFill>
                        <a:latin typeface="Cambria Math" panose="02040503050406030204" pitchFamily="18" charset="0"/>
                      </a:rPr>
                      <m:t>𝛼</m:t>
                    </m:r>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𝑔</m:t>
                        </m:r>
                      </m:e>
                      <m:sub>
                        <m:r>
                          <a:rPr lang="en-US" altLang="zh-CN" sz="1800" i="1">
                            <a:solidFill>
                              <a:schemeClr val="tx1"/>
                            </a:solidFill>
                            <a:latin typeface="Cambria Math" panose="02040503050406030204" pitchFamily="18" charset="0"/>
                          </a:rPr>
                          <m:t>𝐾</m:t>
                        </m:r>
                      </m:sub>
                    </m:sSub>
                  </m:oMath>
                </a14:m>
                <a:r>
                  <a:rPr lang="zh-CN" altLang="en-US" sz="1800" dirty="0">
                    <a:solidFill>
                      <a:schemeClr val="tx1"/>
                    </a:solidFill>
                    <a:ea typeface="宋体" panose="02010600030101010101" pitchFamily="2" charset="-122"/>
                  </a:rPr>
                  <a:t>为来自资本增长的贡献 ，</a:t>
                </a:r>
                <a:r>
                  <a:rPr lang="en-US" altLang="zh-CN" sz="1800" dirty="0">
                    <a:solidFill>
                      <a:schemeClr val="tx1"/>
                    </a:solidFill>
                  </a:rPr>
                  <a:t> </a:t>
                </a:r>
                <a14:m>
                  <m:oMath xmlns:m="http://schemas.openxmlformats.org/officeDocument/2006/math">
                    <m:d>
                      <m:dPr>
                        <m:ctrlPr>
                          <a:rPr lang="en-US"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1−</m:t>
                        </m:r>
                        <m:r>
                          <a:rPr lang="en-US" altLang="zh-CN" sz="1800" i="1">
                            <a:solidFill>
                              <a:schemeClr val="tx1"/>
                            </a:solidFill>
                            <a:latin typeface="Cambria Math" panose="02040503050406030204" pitchFamily="18" charset="0"/>
                          </a:rPr>
                          <m:t>𝛼</m:t>
                        </m:r>
                      </m:e>
                    </m:d>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𝑔</m:t>
                        </m:r>
                      </m:e>
                      <m:sub>
                        <m:r>
                          <a:rPr lang="en-US" altLang="zh-CN" sz="1800" i="1">
                            <a:solidFill>
                              <a:schemeClr val="tx1"/>
                            </a:solidFill>
                            <a:latin typeface="Cambria Math" panose="02040503050406030204" pitchFamily="18" charset="0"/>
                          </a:rPr>
                          <m:t>𝑁</m:t>
                        </m:r>
                      </m:sub>
                    </m:sSub>
                  </m:oMath>
                </a14:m>
                <a:r>
                  <a:rPr lang="en-US" altLang="zh-CN" sz="1800" dirty="0">
                    <a:solidFill>
                      <a:schemeClr val="tx1"/>
                    </a:solidFill>
                    <a:ea typeface="宋体" panose="02010600030101010101" pitchFamily="2" charset="-122"/>
                  </a:rPr>
                  <a:t> </a:t>
                </a:r>
                <a:r>
                  <a:rPr lang="zh-CN" altLang="en-US" sz="1800" dirty="0">
                    <a:solidFill>
                      <a:schemeClr val="tx1"/>
                    </a:solidFill>
                    <a:ea typeface="宋体" panose="02010600030101010101" pitchFamily="2" charset="-122"/>
                  </a:rPr>
                  <a:t>为来自劳动增长的贡献</a:t>
                </a:r>
                <a:endParaRPr lang="en-US" altLang="zh-CN" sz="1800" dirty="0">
                  <a:solidFill>
                    <a:schemeClr val="tx1"/>
                  </a:solidFill>
                  <a:ea typeface="宋体" panose="02010600030101010101" pitchFamily="2" charset="-122"/>
                </a:endParaRPr>
              </a:p>
              <a:p>
                <a:pPr>
                  <a:lnSpc>
                    <a:spcPct val="114000"/>
                  </a:lnSpc>
                  <a:buSzPct val="80000"/>
                  <a:buFont typeface="Wingdings" panose="05000000000000000000" pitchFamily="2" charset="2"/>
                  <a:buChar char="l"/>
                </a:pPr>
                <a:r>
                  <a:rPr lang="zh-CN" altLang="en-US" sz="1800" dirty="0">
                    <a:solidFill>
                      <a:schemeClr val="tx1"/>
                    </a:solidFill>
                    <a:ea typeface="宋体" panose="02010600030101010101" pitchFamily="2" charset="-122"/>
                  </a:rPr>
                  <a:t>资本收益总量在产出中所占的份额简称</a:t>
                </a:r>
                <a:r>
                  <a:rPr lang="zh-CN" altLang="en-US" sz="1800" b="1" dirty="0">
                    <a:solidFill>
                      <a:schemeClr val="tx1"/>
                    </a:solidFill>
                    <a:ea typeface="宋体" panose="02010600030101010101" pitchFamily="2" charset="-122"/>
                  </a:rPr>
                  <a:t>资本份额</a:t>
                </a:r>
                <a:r>
                  <a:rPr lang="zh-CN" altLang="en-US" sz="1800" dirty="0">
                    <a:solidFill>
                      <a:schemeClr val="tx1"/>
                    </a:solidFill>
                    <a:ea typeface="宋体" panose="02010600030101010101" pitchFamily="2" charset="-122"/>
                  </a:rPr>
                  <a:t>，记为 </a:t>
                </a:r>
                <a14:m>
                  <m:oMath xmlns:m="http://schemas.openxmlformats.org/officeDocument/2006/math">
                    <m:r>
                      <a:rPr lang="en-US" altLang="zh-CN" sz="1800" b="0" i="1" smtClean="0">
                        <a:solidFill>
                          <a:schemeClr val="tx1"/>
                        </a:solidFill>
                        <a:latin typeface="Cambria Math" panose="02040503050406030204" pitchFamily="18" charset="0"/>
                        <a:ea typeface="宋体" panose="02010600030101010101" pitchFamily="2" charset="-122"/>
                      </a:rPr>
                      <m:t>𝛼</m:t>
                    </m:r>
                  </m:oMath>
                </a14:m>
                <a:endParaRPr lang="en-US" altLang="zh-CN" sz="1800" dirty="0">
                  <a:solidFill>
                    <a:schemeClr val="tx1"/>
                  </a:solidFill>
                  <a:ea typeface="宋体" panose="02010600030101010101" pitchFamily="2" charset="-122"/>
                </a:endParaRPr>
              </a:p>
              <a:p>
                <a:pPr>
                  <a:lnSpc>
                    <a:spcPct val="114000"/>
                  </a:lnSpc>
                  <a:buSzPct val="80000"/>
                  <a:buFont typeface="Wingdings" panose="05000000000000000000" pitchFamily="2" charset="2"/>
                  <a:buChar char="l"/>
                </a:pPr>
                <a:r>
                  <a:rPr lang="zh-CN" altLang="en-US" sz="1800" dirty="0">
                    <a:solidFill>
                      <a:schemeClr val="tx1"/>
                    </a:solidFill>
                    <a:ea typeface="宋体" panose="02010600030101010101" pitchFamily="2" charset="-122"/>
                  </a:rPr>
                  <a:t>劳动收益总量在产出中所占的份额简称</a:t>
                </a:r>
                <a:r>
                  <a:rPr lang="zh-CN" altLang="en-US" sz="1800" b="1" dirty="0">
                    <a:solidFill>
                      <a:schemeClr val="tx1"/>
                    </a:solidFill>
                    <a:ea typeface="宋体" panose="02010600030101010101" pitchFamily="2" charset="-122"/>
                  </a:rPr>
                  <a:t>劳动份额</a:t>
                </a:r>
                <a:r>
                  <a:rPr lang="zh-CN" altLang="en-US" sz="1800" dirty="0">
                    <a:solidFill>
                      <a:schemeClr val="tx1"/>
                    </a:solidFill>
                    <a:ea typeface="宋体" panose="02010600030101010101" pitchFamily="2" charset="-122"/>
                  </a:rPr>
                  <a:t>，记为 </a:t>
                </a:r>
                <a14:m>
                  <m:oMath xmlns:m="http://schemas.openxmlformats.org/officeDocument/2006/math">
                    <m:r>
                      <a:rPr lang="en-US" altLang="zh-CN" sz="1800" b="0" i="0" smtClean="0">
                        <a:solidFill>
                          <a:schemeClr val="tx1"/>
                        </a:solidFill>
                        <a:latin typeface="Cambria Math" panose="02040503050406030204" pitchFamily="18" charset="0"/>
                      </a:rPr>
                      <m:t>1−</m:t>
                    </m:r>
                    <m:r>
                      <a:rPr lang="en-US" altLang="zh-CN" sz="1800" b="0" i="1" smtClean="0">
                        <a:solidFill>
                          <a:schemeClr val="tx1"/>
                        </a:solidFill>
                        <a:latin typeface="Cambria Math" panose="02040503050406030204" pitchFamily="18" charset="0"/>
                      </a:rPr>
                      <m:t>𝛼</m:t>
                    </m:r>
                  </m:oMath>
                </a14:m>
                <a:endParaRPr lang="en-US" altLang="zh-CN" sz="1600" dirty="0">
                  <a:ea typeface="宋体" panose="02010600030101010101" pitchFamily="2" charset="-122"/>
                </a:endParaRPr>
              </a:p>
              <a:p>
                <a:pPr>
                  <a:lnSpc>
                    <a:spcPct val="114000"/>
                  </a:lnSpc>
                  <a:buSzPct val="80000"/>
                  <a:buFont typeface="Wingdings" panose="05000000000000000000" pitchFamily="2" charset="2"/>
                  <a:buChar char="l"/>
                </a:pPr>
                <a:r>
                  <a:rPr lang="zh-CN" altLang="en-US" sz="1800" dirty="0">
                    <a:solidFill>
                      <a:schemeClr val="tx1"/>
                    </a:solidFill>
                    <a:ea typeface="宋体" panose="02010600030101010101" pitchFamily="2" charset="-122"/>
                  </a:rPr>
                  <a:t>由于全要素生产率无法直接被观测到，所以要间接地衡量：</a:t>
                </a:r>
                <a:endParaRPr lang="en-US" altLang="zh-CN" sz="1800" dirty="0">
                  <a:solidFill>
                    <a:schemeClr val="tx1"/>
                  </a:solidFill>
                  <a:ea typeface="宋体" panose="02010600030101010101" pitchFamily="2" charset="-122"/>
                </a:endParaRPr>
              </a:p>
              <a:p>
                <a:pPr marL="0" indent="0">
                  <a:lnSpc>
                    <a:spcPct val="114000"/>
                  </a:lnSpc>
                  <a:buSzPct val="80000"/>
                  <a:buNone/>
                </a:pPr>
                <a14:m>
                  <m:oMathPara xmlns:m="http://schemas.openxmlformats.org/officeDocument/2006/math">
                    <m:oMathParaPr>
                      <m:jc m:val="centerGroup"/>
                    </m:oMathParaPr>
                    <m:oMath xmlns:m="http://schemas.openxmlformats.org/officeDocument/2006/math">
                      <m:sSub>
                        <m:sSubPr>
                          <m:ctrlPr>
                            <a:rPr lang="en-US" altLang="zh-CN" sz="1800" b="0" i="1" smtClean="0">
                              <a:solidFill>
                                <a:schemeClr val="tx1"/>
                              </a:solidFill>
                              <a:latin typeface="Cambria Math" panose="02040503050406030204" pitchFamily="18" charset="0"/>
                              <a:ea typeface="宋体" panose="02010600030101010101" pitchFamily="2" charset="-122"/>
                            </a:rPr>
                          </m:ctrlPr>
                        </m:sSubPr>
                        <m:e>
                          <m:r>
                            <a:rPr lang="en-US" altLang="zh-CN" sz="1800" b="0" i="1" smtClean="0">
                              <a:solidFill>
                                <a:schemeClr val="tx1"/>
                              </a:solidFill>
                              <a:latin typeface="Cambria Math" panose="02040503050406030204" pitchFamily="18" charset="0"/>
                              <a:ea typeface="宋体" panose="02010600030101010101" pitchFamily="2" charset="-122"/>
                            </a:rPr>
                            <m:t>𝑔</m:t>
                          </m:r>
                        </m:e>
                        <m:sub>
                          <m:r>
                            <a:rPr lang="en-US" altLang="zh-CN" sz="1800" b="0" i="1" smtClean="0">
                              <a:solidFill>
                                <a:schemeClr val="tx1"/>
                              </a:solidFill>
                              <a:latin typeface="Cambria Math" panose="02040503050406030204" pitchFamily="18" charset="0"/>
                              <a:ea typeface="宋体" panose="02010600030101010101" pitchFamily="2" charset="-122"/>
                            </a:rPr>
                            <m:t>𝐴</m:t>
                          </m:r>
                        </m:sub>
                      </m:sSub>
                      <m:r>
                        <a:rPr lang="en-US" altLang="zh-CN" sz="1800" b="0" i="1" smtClean="0">
                          <a:solidFill>
                            <a:schemeClr val="tx1"/>
                          </a:solidFill>
                          <a:latin typeface="Cambria Math" panose="02040503050406030204" pitchFamily="18" charset="0"/>
                          <a:ea typeface="宋体" panose="02010600030101010101" pitchFamily="2" charset="-122"/>
                        </a:rPr>
                        <m:t>=</m:t>
                      </m:r>
                      <m:sSub>
                        <m:sSubPr>
                          <m:ctrlPr>
                            <a:rPr lang="en-US" altLang="zh-CN" sz="1800" b="0" i="1" smtClean="0">
                              <a:solidFill>
                                <a:schemeClr val="tx1"/>
                              </a:solidFill>
                              <a:latin typeface="Cambria Math" panose="02040503050406030204" pitchFamily="18" charset="0"/>
                              <a:ea typeface="宋体" panose="02010600030101010101" pitchFamily="2" charset="-122"/>
                            </a:rPr>
                          </m:ctrlPr>
                        </m:sSubPr>
                        <m:e>
                          <m:r>
                            <a:rPr lang="en-US" altLang="zh-CN" sz="1800" b="0" i="1" smtClean="0">
                              <a:solidFill>
                                <a:schemeClr val="tx1"/>
                              </a:solidFill>
                              <a:latin typeface="Cambria Math" panose="02040503050406030204" pitchFamily="18" charset="0"/>
                              <a:ea typeface="宋体" panose="02010600030101010101" pitchFamily="2" charset="-122"/>
                            </a:rPr>
                            <m:t>𝑔</m:t>
                          </m:r>
                        </m:e>
                        <m:sub>
                          <m:r>
                            <a:rPr lang="en-US" altLang="zh-CN" sz="1800" b="0" i="1" smtClean="0">
                              <a:solidFill>
                                <a:schemeClr val="tx1"/>
                              </a:solidFill>
                              <a:latin typeface="Cambria Math" panose="02040503050406030204" pitchFamily="18" charset="0"/>
                              <a:ea typeface="宋体" panose="02010600030101010101" pitchFamily="2" charset="-122"/>
                            </a:rPr>
                            <m:t>𝑌</m:t>
                          </m:r>
                        </m:sub>
                      </m:sSub>
                      <m:r>
                        <a:rPr lang="en-US" altLang="zh-CN" sz="1800" b="0" i="1" smtClean="0">
                          <a:solidFill>
                            <a:schemeClr val="tx1"/>
                          </a:solidFill>
                          <a:latin typeface="Cambria Math" panose="02040503050406030204" pitchFamily="18" charset="0"/>
                          <a:ea typeface="宋体" panose="02010600030101010101" pitchFamily="2" charset="-122"/>
                        </a:rPr>
                        <m:t>−</m:t>
                      </m:r>
                      <m:r>
                        <a:rPr lang="en-US" altLang="zh-CN" sz="1800" b="0" i="1" smtClean="0">
                          <a:solidFill>
                            <a:schemeClr val="tx1"/>
                          </a:solidFill>
                          <a:latin typeface="Cambria Math" panose="02040503050406030204" pitchFamily="18" charset="0"/>
                          <a:ea typeface="宋体" panose="02010600030101010101" pitchFamily="2" charset="-122"/>
                        </a:rPr>
                        <m:t>𝛼</m:t>
                      </m:r>
                      <m:sSub>
                        <m:sSubPr>
                          <m:ctrlPr>
                            <a:rPr lang="en-US" altLang="zh-CN" sz="1800" b="0" i="1" smtClean="0">
                              <a:solidFill>
                                <a:schemeClr val="tx1"/>
                              </a:solidFill>
                              <a:latin typeface="Cambria Math" panose="02040503050406030204" pitchFamily="18" charset="0"/>
                              <a:ea typeface="宋体" panose="02010600030101010101" pitchFamily="2" charset="-122"/>
                            </a:rPr>
                          </m:ctrlPr>
                        </m:sSubPr>
                        <m:e>
                          <m:r>
                            <a:rPr lang="en-US" altLang="zh-CN" sz="1800" b="0" i="1" smtClean="0">
                              <a:solidFill>
                                <a:schemeClr val="tx1"/>
                              </a:solidFill>
                              <a:latin typeface="Cambria Math" panose="02040503050406030204" pitchFamily="18" charset="0"/>
                              <a:ea typeface="宋体" panose="02010600030101010101" pitchFamily="2" charset="-122"/>
                            </a:rPr>
                            <m:t>𝑔</m:t>
                          </m:r>
                        </m:e>
                        <m:sub>
                          <m:r>
                            <a:rPr lang="en-US" altLang="zh-CN" sz="1800" b="0" i="1" smtClean="0">
                              <a:solidFill>
                                <a:schemeClr val="tx1"/>
                              </a:solidFill>
                              <a:latin typeface="Cambria Math" panose="02040503050406030204" pitchFamily="18" charset="0"/>
                              <a:ea typeface="宋体" panose="02010600030101010101" pitchFamily="2" charset="-122"/>
                            </a:rPr>
                            <m:t>𝐾</m:t>
                          </m:r>
                        </m:sub>
                      </m:sSub>
                      <m:r>
                        <a:rPr lang="en-US" altLang="zh-CN" sz="1800" b="0" i="1" smtClean="0">
                          <a:solidFill>
                            <a:schemeClr val="tx1"/>
                          </a:solidFill>
                          <a:latin typeface="Cambria Math" panose="02040503050406030204" pitchFamily="18" charset="0"/>
                          <a:ea typeface="宋体" panose="02010600030101010101" pitchFamily="2" charset="-122"/>
                        </a:rPr>
                        <m:t>−</m:t>
                      </m:r>
                      <m:d>
                        <m:dPr>
                          <m:ctrlPr>
                            <a:rPr lang="en-US" altLang="zh-CN" sz="1800" b="0" i="1" smtClean="0">
                              <a:solidFill>
                                <a:schemeClr val="tx1"/>
                              </a:solidFill>
                              <a:latin typeface="Cambria Math" panose="02040503050406030204" pitchFamily="18" charset="0"/>
                              <a:ea typeface="宋体" panose="02010600030101010101" pitchFamily="2" charset="-122"/>
                            </a:rPr>
                          </m:ctrlPr>
                        </m:dPr>
                        <m:e>
                          <m:r>
                            <a:rPr lang="en-US" altLang="zh-CN" sz="1800" b="0" i="1" smtClean="0">
                              <a:solidFill>
                                <a:schemeClr val="tx1"/>
                              </a:solidFill>
                              <a:latin typeface="Cambria Math" panose="02040503050406030204" pitchFamily="18" charset="0"/>
                              <a:ea typeface="宋体" panose="02010600030101010101" pitchFamily="2" charset="-122"/>
                            </a:rPr>
                            <m:t>1−</m:t>
                          </m:r>
                          <m:r>
                            <a:rPr lang="en-US" altLang="zh-CN" sz="1800" b="0" i="1" smtClean="0">
                              <a:solidFill>
                                <a:schemeClr val="tx1"/>
                              </a:solidFill>
                              <a:latin typeface="Cambria Math" panose="02040503050406030204" pitchFamily="18" charset="0"/>
                              <a:ea typeface="宋体" panose="02010600030101010101" pitchFamily="2" charset="-122"/>
                            </a:rPr>
                            <m:t>𝛼</m:t>
                          </m:r>
                        </m:e>
                      </m:d>
                      <m:sSub>
                        <m:sSubPr>
                          <m:ctrlPr>
                            <a:rPr lang="en-US" altLang="zh-CN" sz="1800" b="0" i="1" smtClean="0">
                              <a:solidFill>
                                <a:schemeClr val="tx1"/>
                              </a:solidFill>
                              <a:latin typeface="Cambria Math" panose="02040503050406030204" pitchFamily="18" charset="0"/>
                              <a:ea typeface="宋体" panose="02010600030101010101" pitchFamily="2" charset="-122"/>
                            </a:rPr>
                          </m:ctrlPr>
                        </m:sSubPr>
                        <m:e>
                          <m:r>
                            <a:rPr lang="en-US" altLang="zh-CN" sz="1800" b="0" i="1" smtClean="0">
                              <a:solidFill>
                                <a:schemeClr val="tx1"/>
                              </a:solidFill>
                              <a:latin typeface="Cambria Math" panose="02040503050406030204" pitchFamily="18" charset="0"/>
                              <a:ea typeface="宋体" panose="02010600030101010101" pitchFamily="2" charset="-122"/>
                            </a:rPr>
                            <m:t>𝑔</m:t>
                          </m:r>
                        </m:e>
                        <m:sub>
                          <m:r>
                            <a:rPr lang="en-US" altLang="zh-CN" sz="1800" b="0" i="1" smtClean="0">
                              <a:solidFill>
                                <a:schemeClr val="tx1"/>
                              </a:solidFill>
                              <a:latin typeface="Cambria Math" panose="02040503050406030204" pitchFamily="18" charset="0"/>
                              <a:ea typeface="宋体" panose="02010600030101010101" pitchFamily="2" charset="-122"/>
                            </a:rPr>
                            <m:t>𝑁</m:t>
                          </m:r>
                        </m:sub>
                      </m:sSub>
                    </m:oMath>
                  </m:oMathPara>
                </a14:m>
                <a:endParaRPr lang="en-US" altLang="zh-CN" sz="1800" dirty="0">
                  <a:solidFill>
                    <a:schemeClr val="tx1"/>
                  </a:solidFill>
                  <a:ea typeface="宋体" panose="02010600030101010101" pitchFamily="2" charset="-122"/>
                </a:endParaRPr>
              </a:p>
              <a:p>
                <a:pPr>
                  <a:lnSpc>
                    <a:spcPct val="114000"/>
                  </a:lnSpc>
                  <a:buSzPct val="80000"/>
                  <a:buFont typeface="Wingdings" panose="05000000000000000000" pitchFamily="2" charset="2"/>
                  <a:buChar char="l"/>
                </a:pPr>
                <a:r>
                  <a:rPr lang="zh-CN" altLang="en-US" sz="1800" dirty="0">
                    <a:ea typeface="宋体" panose="02010600030101010101" pitchFamily="2" charset="-122"/>
                  </a:rPr>
                  <a:t>全要素生产率是作为一个余量计算出来的，即作为考虑了可以直接衡量的增长决定因素后剩余的产出增长率，因此</a:t>
                </a:r>
                <a14:m>
                  <m:oMath xmlns:m="http://schemas.openxmlformats.org/officeDocument/2006/math">
                    <m:sSub>
                      <m:sSubPr>
                        <m:ctrlPr>
                          <a:rPr lang="en-US" altLang="zh-CN" sz="1800" b="0" i="1" smtClean="0">
                            <a:latin typeface="Cambria Math" panose="02040503050406030204" pitchFamily="18" charset="0"/>
                            <a:ea typeface="宋体" panose="02010600030101010101" pitchFamily="2" charset="-122"/>
                          </a:rPr>
                        </m:ctrlPr>
                      </m:sSubPr>
                      <m:e>
                        <m:r>
                          <a:rPr lang="en-US" altLang="zh-CN" sz="1800" b="0" i="1" smtClean="0">
                            <a:latin typeface="Cambria Math" panose="02040503050406030204" pitchFamily="18" charset="0"/>
                            <a:ea typeface="宋体" panose="02010600030101010101" pitchFamily="2" charset="-122"/>
                          </a:rPr>
                          <m:t>𝑔</m:t>
                        </m:r>
                      </m:e>
                      <m:sub>
                        <m:r>
                          <a:rPr lang="en-US" altLang="zh-CN" sz="1800" b="0" i="1" smtClean="0">
                            <a:latin typeface="Cambria Math" panose="02040503050406030204" pitchFamily="18" charset="0"/>
                            <a:ea typeface="宋体" panose="02010600030101010101" pitchFamily="2" charset="-122"/>
                          </a:rPr>
                          <m:t>𝐴</m:t>
                        </m:r>
                      </m:sub>
                    </m:sSub>
                  </m:oMath>
                </a14:m>
                <a:r>
                  <a:rPr lang="zh-CN" altLang="en-US" sz="1800" dirty="0">
                    <a:solidFill>
                      <a:schemeClr val="tx1"/>
                    </a:solidFill>
                    <a:ea typeface="宋体" panose="02010600030101010101" pitchFamily="2" charset="-122"/>
                  </a:rPr>
                  <a:t>有时被称为</a:t>
                </a:r>
                <a:r>
                  <a:rPr lang="zh-CN" altLang="en-US" sz="1800" dirty="0">
                    <a:solidFill>
                      <a:srgbClr val="FF0000"/>
                    </a:solidFill>
                    <a:ea typeface="宋体" panose="02010600030101010101" pitchFamily="2" charset="-122"/>
                  </a:rPr>
                  <a:t>索洛余量</a:t>
                </a:r>
                <a:endParaRPr lang="en-US" altLang="zh-CN" sz="1800" dirty="0">
                  <a:solidFill>
                    <a:srgbClr val="FF0000"/>
                  </a:solidFill>
                  <a:ea typeface="宋体" panose="02010600030101010101" pitchFamily="2" charset="-122"/>
                </a:endParaRPr>
              </a:p>
            </p:txBody>
          </p:sp>
        </mc:Choice>
        <mc:Fallback xmlns="">
          <p:sp>
            <p:nvSpPr>
              <p:cNvPr id="3" name="Content Placeholder 2">
                <a:extLst>
                  <a:ext uri="{FF2B5EF4-FFF2-40B4-BE49-F238E27FC236}">
                    <a16:creationId xmlns:a16="http://schemas.microsoft.com/office/drawing/2014/main" id="{47CEDE8D-DF4C-4094-B77D-B8AD4E3F7B8F}"/>
                  </a:ext>
                </a:extLst>
              </p:cNvPr>
              <p:cNvSpPr>
                <a:spLocks noGrp="1" noRot="1" noChangeAspect="1" noMove="1" noResize="1" noEditPoints="1" noAdjustHandles="1" noChangeArrowheads="1" noChangeShapeType="1" noTextEdit="1"/>
              </p:cNvSpPr>
              <p:nvPr>
                <p:ph idx="1"/>
              </p:nvPr>
            </p:nvSpPr>
            <p:spPr>
              <a:xfrm>
                <a:off x="457200" y="806847"/>
                <a:ext cx="8229600" cy="4046400"/>
              </a:xfrm>
              <a:blipFill>
                <a:blip r:embed="rId2"/>
                <a:stretch>
                  <a:fillRect l="-148"/>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59</a:t>
            </a:fld>
            <a:endParaRPr lang="en-US" dirty="0"/>
          </a:p>
        </p:txBody>
      </p:sp>
      <p:sp>
        <p:nvSpPr>
          <p:cNvPr id="5" name="矩形 4">
            <a:extLst>
              <a:ext uri="{FF2B5EF4-FFF2-40B4-BE49-F238E27FC236}">
                <a16:creationId xmlns:a16="http://schemas.microsoft.com/office/drawing/2014/main" id="{030C376E-DE43-430D-8BFC-CF716D652F19}"/>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增长核算方程</a:t>
            </a:r>
          </a:p>
        </p:txBody>
      </p:sp>
      <p:grpSp>
        <p:nvGrpSpPr>
          <p:cNvPr id="6" name="组合 5">
            <a:extLst>
              <a:ext uri="{FF2B5EF4-FFF2-40B4-BE49-F238E27FC236}">
                <a16:creationId xmlns:a16="http://schemas.microsoft.com/office/drawing/2014/main" id="{47258A3F-1AEC-4E70-A94D-9D0CA0788F40}"/>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6D56F9A0-463E-4C33-80A4-A398FE849C66}"/>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856011C9-BA7F-4D9C-AA57-DBDD7817054B}"/>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D9031F9C-0A1E-4115-9C55-466F17B598A2}"/>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71D285B0-A9C9-4EE6-8BDC-BAA674BF8F42}"/>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2D716DC0-2F55-4607-A2CF-2D2FC45E3856}"/>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08C49FCE-F357-419F-BF44-6D375689518C}"/>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633735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2950169924"/>
              </p:ext>
            </p:extLst>
          </p:nvPr>
        </p:nvGraphicFramePr>
        <p:xfrm>
          <a:off x="76200" y="693321"/>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2933509853"/>
              </p:ext>
            </p:extLst>
          </p:nvPr>
        </p:nvGraphicFramePr>
        <p:xfrm>
          <a:off x="4572000" y="69332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0" y="3357343"/>
            <a:ext cx="8839200"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2015 population: 1.38 billion			        2015 population: 1.31 billion</a:t>
            </a:r>
          </a:p>
        </p:txBody>
      </p:sp>
      <p:sp>
        <p:nvSpPr>
          <p:cNvPr id="7" name="Rectangle 6"/>
          <p:cNvSpPr/>
          <p:nvPr/>
        </p:nvSpPr>
        <p:spPr>
          <a:xfrm>
            <a:off x="40640" y="3784286"/>
            <a:ext cx="9144000" cy="777136"/>
          </a:xfrm>
          <a:prstGeom prst="rect">
            <a:avLst/>
          </a:prstGeom>
        </p:spPr>
        <p:txBody>
          <a:bodyPr wrap="square">
            <a:spAutoFit/>
          </a:bodyPr>
          <a:lstStyle/>
          <a:p>
            <a:pPr marL="457200" indent="-285750">
              <a:spcBef>
                <a:spcPts val="300"/>
              </a:spcBef>
              <a:buSzPct val="80000"/>
              <a:buFont typeface="Wingdings" panose="05000000000000000000" pitchFamily="2" charset="2"/>
              <a:buChar char="l"/>
            </a:pPr>
            <a:r>
              <a:rPr lang="en-US" altLang="zh-CN" sz="1400" dirty="0">
                <a:latin typeface="Times New Roman" panose="02020603050405020304" pitchFamily="18" charset="0"/>
                <a:cs typeface="Times New Roman" panose="02020603050405020304" pitchFamily="18" charset="0"/>
                <a:hlinkClick r:id="rId4" action="ppaction://hlinkfile"/>
              </a:rPr>
              <a:t>China, India, and the U.S. everything compared (1970-2017)</a:t>
            </a:r>
            <a:endParaRPr lang="en-US" altLang="zh-CN" sz="1400" dirty="0">
              <a:latin typeface="Times New Roman" panose="02020603050405020304" pitchFamily="18" charset="0"/>
              <a:cs typeface="Times New Roman" panose="02020603050405020304" pitchFamily="18" charset="0"/>
              <a:hlinkClick r:id="rId5"/>
            </a:endParaRPr>
          </a:p>
          <a:p>
            <a:pPr marL="457200" indent="-285750">
              <a:spcBef>
                <a:spcPts val="300"/>
              </a:spcBef>
              <a:buSzPct val="80000"/>
              <a:buFont typeface="Wingdings" panose="05000000000000000000" pitchFamily="2" charset="2"/>
              <a:buChar char="l"/>
            </a:pPr>
            <a:r>
              <a:rPr lang="en-US" sz="1400" dirty="0">
                <a:latin typeface="Times New Roman" panose="02020603050405020304" pitchFamily="18" charset="0"/>
                <a:cs typeface="Times New Roman" panose="02020603050405020304" pitchFamily="18" charset="0"/>
              </a:rPr>
              <a:t>Henderson, J. Vernon, Adam </a:t>
            </a:r>
            <a:r>
              <a:rPr lang="en-US" sz="1400" dirty="0" err="1">
                <a:latin typeface="Times New Roman" panose="02020603050405020304" pitchFamily="18" charset="0"/>
                <a:cs typeface="Times New Roman" panose="02020603050405020304" pitchFamily="18" charset="0"/>
              </a:rPr>
              <a:t>Storeygard</a:t>
            </a:r>
            <a:r>
              <a:rPr lang="en-US" sz="1400" dirty="0">
                <a:latin typeface="Times New Roman" panose="02020603050405020304" pitchFamily="18" charset="0"/>
                <a:cs typeface="Times New Roman" panose="02020603050405020304" pitchFamily="18" charset="0"/>
              </a:rPr>
              <a:t> and David N. Weil. 2012. “Measuring Economic Growth from Outer Space.” </a:t>
            </a:r>
            <a:r>
              <a:rPr lang="en-US" sz="1400" i="1" dirty="0">
                <a:latin typeface="Times New Roman" panose="02020603050405020304" pitchFamily="18" charset="0"/>
                <a:cs typeface="Times New Roman" panose="02020603050405020304" pitchFamily="18" charset="0"/>
              </a:rPr>
              <a:t>American Economic Review</a:t>
            </a:r>
            <a:r>
              <a:rPr lang="en-US" sz="1400" dirty="0">
                <a:latin typeface="Times New Roman" panose="02020603050405020304" pitchFamily="18" charset="0"/>
                <a:cs typeface="Times New Roman" panose="02020603050405020304" pitchFamily="18" charset="0"/>
              </a:rPr>
              <a:t>, 102(2): 994-1028.</a:t>
            </a:r>
          </a:p>
        </p:txBody>
      </p:sp>
      <p:sp>
        <p:nvSpPr>
          <p:cNvPr id="3" name="Slide Number Placeholder 2"/>
          <p:cNvSpPr>
            <a:spLocks noGrp="1"/>
          </p:cNvSpPr>
          <p:nvPr>
            <p:ph type="sldNum" sz="quarter" idx="4294967295"/>
          </p:nvPr>
        </p:nvSpPr>
        <p:spPr>
          <a:xfrm>
            <a:off x="6553200" y="4767263"/>
            <a:ext cx="2133600" cy="273844"/>
          </a:xfrm>
        </p:spPr>
        <p:txBody>
          <a:bodyPr/>
          <a:lstStyle/>
          <a:p>
            <a:fld id="{B6F15528-21DE-4FAA-801E-634DDDAF4B2B}" type="slidenum">
              <a:rPr lang="en-US" smtClean="0"/>
              <a:pPr/>
              <a:t>6</a:t>
            </a:fld>
            <a:endParaRPr lang="en-US" dirty="0"/>
          </a:p>
        </p:txBody>
      </p:sp>
      <p:sp>
        <p:nvSpPr>
          <p:cNvPr id="8" name="矩形 7">
            <a:extLst>
              <a:ext uri="{FF2B5EF4-FFF2-40B4-BE49-F238E27FC236}">
                <a16:creationId xmlns:a16="http://schemas.microsoft.com/office/drawing/2014/main" id="{BB205EC7-3188-4BC0-B26A-CD5508E843DE}"/>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经济增长的一些事实</a:t>
            </a:r>
          </a:p>
        </p:txBody>
      </p:sp>
      <p:grpSp>
        <p:nvGrpSpPr>
          <p:cNvPr id="9" name="组合 8">
            <a:extLst>
              <a:ext uri="{FF2B5EF4-FFF2-40B4-BE49-F238E27FC236}">
                <a16:creationId xmlns:a16="http://schemas.microsoft.com/office/drawing/2014/main" id="{372F10C7-9AAF-487E-B598-40CC979E41B6}"/>
              </a:ext>
            </a:extLst>
          </p:cNvPr>
          <p:cNvGrpSpPr/>
          <p:nvPr/>
        </p:nvGrpSpPr>
        <p:grpSpPr>
          <a:xfrm>
            <a:off x="239334" y="290253"/>
            <a:ext cx="229174" cy="330963"/>
            <a:chOff x="362743" y="188119"/>
            <a:chExt cx="348993" cy="504000"/>
          </a:xfrm>
          <a:solidFill>
            <a:srgbClr val="6B748A"/>
          </a:solidFill>
        </p:grpSpPr>
        <p:sp>
          <p:nvSpPr>
            <p:cNvPr id="10" name="矩形: 圆角 9">
              <a:extLst>
                <a:ext uri="{FF2B5EF4-FFF2-40B4-BE49-F238E27FC236}">
                  <a16:creationId xmlns:a16="http://schemas.microsoft.com/office/drawing/2014/main" id="{799AC1ED-4CDB-46A5-A86B-326C4FB001B4}"/>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1" name="矩形: 圆角 10">
              <a:extLst>
                <a:ext uri="{FF2B5EF4-FFF2-40B4-BE49-F238E27FC236}">
                  <a16:creationId xmlns:a16="http://schemas.microsoft.com/office/drawing/2014/main" id="{34FC9110-EB72-40C2-970E-9F5E67795A9C}"/>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2" name="矩形: 圆角 11">
              <a:extLst>
                <a:ext uri="{FF2B5EF4-FFF2-40B4-BE49-F238E27FC236}">
                  <a16:creationId xmlns:a16="http://schemas.microsoft.com/office/drawing/2014/main" id="{2236340C-1A7E-4BD1-8E3A-E6122B42ED39}"/>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3" name="矩形: 圆角 12">
              <a:extLst>
                <a:ext uri="{FF2B5EF4-FFF2-40B4-BE49-F238E27FC236}">
                  <a16:creationId xmlns:a16="http://schemas.microsoft.com/office/drawing/2014/main" id="{94C5502B-5B8F-405B-9282-005254371497}"/>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4" name="直接连接符 13">
            <a:extLst>
              <a:ext uri="{FF2B5EF4-FFF2-40B4-BE49-F238E27FC236}">
                <a16:creationId xmlns:a16="http://schemas.microsoft.com/office/drawing/2014/main" id="{E506A1BF-CAF7-4ECB-B219-63D85A29F918}"/>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22817270-BFC5-4392-B215-158700C421D4}"/>
              </a:ext>
            </a:extLst>
          </p:cNvPr>
          <p:cNvPicPr>
            <a:picLocks noChangeAspect="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95340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60</a:t>
            </a:fld>
            <a:endParaRPr lang="en-US" dirty="0"/>
          </a:p>
        </p:txBody>
      </p:sp>
      <p:sp>
        <p:nvSpPr>
          <p:cNvPr id="5" name="矩形 4">
            <a:extLst>
              <a:ext uri="{FF2B5EF4-FFF2-40B4-BE49-F238E27FC236}">
                <a16:creationId xmlns:a16="http://schemas.microsoft.com/office/drawing/2014/main" id="{98448114-7443-4708-B9A5-8D4EECA1726F}"/>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增长的经验估算</a:t>
            </a:r>
          </a:p>
        </p:txBody>
      </p:sp>
      <p:grpSp>
        <p:nvGrpSpPr>
          <p:cNvPr id="6" name="组合 5">
            <a:extLst>
              <a:ext uri="{FF2B5EF4-FFF2-40B4-BE49-F238E27FC236}">
                <a16:creationId xmlns:a16="http://schemas.microsoft.com/office/drawing/2014/main" id="{F4C0D72E-72C7-42BF-9BF2-326DC17355CD}"/>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DD4D9F67-93CE-4666-B6B2-F33A2AB93AE8}"/>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07ECBFAF-A74D-4E71-9626-90ADA4EACD35}"/>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9DA37CC0-D63F-4C4E-8043-A68F349EC568}"/>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E667A7E6-6542-49EE-A6E1-89EB25A1BDCA}"/>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7D80810A-5B36-4066-A12A-594407992A38}"/>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282F437D-324E-4863-AA8E-41E61971BE4E}"/>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pic>
        <p:nvPicPr>
          <p:cNvPr id="15" name="Picture 14">
            <a:extLst>
              <a:ext uri="{FF2B5EF4-FFF2-40B4-BE49-F238E27FC236}">
                <a16:creationId xmlns:a16="http://schemas.microsoft.com/office/drawing/2014/main" id="{FDB1CB81-6C2A-4449-AB10-E7FC3EA58F05}"/>
              </a:ext>
            </a:extLst>
          </p:cNvPr>
          <p:cNvPicPr>
            <a:picLocks noChangeAspect="1"/>
          </p:cNvPicPr>
          <p:nvPr/>
        </p:nvPicPr>
        <p:blipFill>
          <a:blip r:embed="rId4"/>
          <a:stretch>
            <a:fillRect/>
          </a:stretch>
        </p:blipFill>
        <p:spPr>
          <a:xfrm>
            <a:off x="756705" y="806846"/>
            <a:ext cx="7630590" cy="3877216"/>
          </a:xfrm>
          <a:prstGeom prst="rect">
            <a:avLst/>
          </a:prstGeom>
        </p:spPr>
      </p:pic>
    </p:spTree>
    <p:extLst>
      <p:ext uri="{BB962C8B-B14F-4D97-AF65-F5344CB8AC3E}">
        <p14:creationId xmlns:p14="http://schemas.microsoft.com/office/powerpoint/2010/main" val="33138893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378551-2029-449D-85BC-61E809322156}"/>
                  </a:ext>
                </a:extLst>
              </p:cNvPr>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600" dirty="0">
                    <a:solidFill>
                      <a:srgbClr val="000000"/>
                    </a:solidFill>
                    <a:latin typeface="Times New Roman" panose="02020603050405020304" pitchFamily="18" charset="0"/>
                    <a:cs typeface="Times New Roman" panose="02020603050405020304" pitchFamily="18" charset="0"/>
                    <a:sym typeface="Microsoft Yahei"/>
                  </a:rPr>
                  <a:t>假设生产函数为</a:t>
                </a:r>
                <a14:m>
                  <m:oMath xmlns:m="http://schemas.openxmlformats.org/officeDocument/2006/math">
                    <m:r>
                      <a:rPr lang="en-US" altLang="zh-CN" sz="2600" b="0" i="1" smtClean="0">
                        <a:solidFill>
                          <a:srgbClr val="000000"/>
                        </a:solidFill>
                        <a:latin typeface="Cambria Math"/>
                        <a:sym typeface="Microsoft Yahei"/>
                      </a:rPr>
                      <m:t>𝑌</m:t>
                    </m:r>
                    <m:r>
                      <a:rPr lang="en-US" altLang="zh-CN" sz="2600" b="0" i="1" smtClean="0">
                        <a:solidFill>
                          <a:srgbClr val="000000"/>
                        </a:solidFill>
                        <a:latin typeface="Cambria Math"/>
                        <a:sym typeface="Microsoft Yahei"/>
                      </a:rPr>
                      <m:t>=</m:t>
                    </m:r>
                    <m:r>
                      <a:rPr lang="en-US" altLang="zh-CN" sz="2600" b="0" i="1" smtClean="0">
                        <a:solidFill>
                          <a:srgbClr val="000000"/>
                        </a:solidFill>
                        <a:latin typeface="Cambria Math"/>
                        <a:sym typeface="Microsoft Yahei"/>
                      </a:rPr>
                      <m:t>𝐴</m:t>
                    </m:r>
                    <m:rad>
                      <m:radPr>
                        <m:degHide m:val="on"/>
                        <m:ctrlPr>
                          <a:rPr lang="en-US" altLang="zh-CN" sz="2600" b="0" i="1" smtClean="0">
                            <a:solidFill>
                              <a:srgbClr val="000000"/>
                            </a:solidFill>
                            <a:latin typeface="Cambria Math" panose="02040503050406030204" pitchFamily="18" charset="0"/>
                            <a:sym typeface="Microsoft Yahei"/>
                          </a:rPr>
                        </m:ctrlPr>
                      </m:radPr>
                      <m:deg/>
                      <m:e>
                        <m:r>
                          <a:rPr lang="en-US" altLang="zh-CN" sz="2600" b="0" i="1" smtClean="0">
                            <a:solidFill>
                              <a:srgbClr val="000000"/>
                            </a:solidFill>
                            <a:latin typeface="Cambria Math"/>
                            <a:sym typeface="Microsoft Yahei"/>
                          </a:rPr>
                          <m:t>𝐾𝑁</m:t>
                        </m:r>
                      </m:e>
                    </m:rad>
                  </m:oMath>
                </a14:m>
                <a:r>
                  <a:rPr lang="zh-CN" altLang="en-US" sz="2600" dirty="0">
                    <a:solidFill>
                      <a:srgbClr val="000000"/>
                    </a:solidFill>
                    <a:latin typeface="Times New Roman" panose="02020603050405020304" pitchFamily="18" charset="0"/>
                    <a:cs typeface="Times New Roman" panose="02020603050405020304" pitchFamily="18" charset="0"/>
                    <a:sym typeface="Microsoft Yahei"/>
                  </a:rPr>
                  <a:t>，那么经济增长核算方程为（）。</a:t>
                </a:r>
                <a:endParaRPr lang="en-US" sz="2600" dirty="0">
                  <a:solidFill>
                    <a:srgbClr val="000000"/>
                  </a:solidFill>
                  <a:latin typeface="Times New Roman" panose="02020603050405020304" pitchFamily="18" charset="0"/>
                  <a:cs typeface="Times New Roman" panose="02020603050405020304" pitchFamily="18" charset="0"/>
                  <a:sym typeface="Microsoft Yahei"/>
                </a:endParaRPr>
              </a:p>
            </p:txBody>
          </p:sp>
        </mc:Choice>
        <mc:Fallback xmlns="">
          <p:sp>
            <p:nvSpPr>
              <p:cNvPr id="6" name="TextBox 5">
                <a:extLst>
                  <a:ext uri="{FF2B5EF4-FFF2-40B4-BE49-F238E27FC236}">
                    <a16:creationId xmlns:a16="http://schemas.microsoft.com/office/drawing/2014/main" id="{87378551-2029-449D-85BC-61E809322156}"/>
                  </a:ext>
                </a:extLst>
              </p:cNvPr>
              <p:cNvSpPr txBox="1">
                <a:spLocks noRot="1" noChangeAspect="1" noMove="1" noResize="1" noEditPoints="1" noAdjustHandles="1" noChangeArrowheads="1" noChangeShapeType="1" noTextEdit="1"/>
              </p:cNvSpPr>
              <p:nvPr>
                <p:custDataLst>
                  <p:tags r:id="rId19"/>
                </p:custDataLst>
              </p:nvPr>
            </p:nvSpPr>
            <p:spPr>
              <a:xfrm>
                <a:off x="914400" y="635000"/>
                <a:ext cx="7315200" cy="1607344"/>
              </a:xfrm>
              <a:prstGeom prst="rect">
                <a:avLst/>
              </a:prstGeom>
              <a:blipFill>
                <a:blip r:embed="rId20"/>
                <a:stretch>
                  <a:fillRect l="-1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432203-35F5-41D5-AC1A-6E09FE34AA67}"/>
                  </a:ext>
                </a:extLst>
              </p:cNvPr>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en-US" sz="2600" b="0" dirty="0">
                    <a:solidFill>
                      <a:srgbClr val="000000"/>
                    </a:solidFill>
                    <a:ea typeface="Microsoft Yahei" panose="020B0503020204020204" pitchFamily="34" charset="-122"/>
                    <a:sym typeface="Microsoft Yahei" panose="020B0503020204020204" pitchFamily="34" charset="-122"/>
                  </a:rPr>
                  <a:t> </a:t>
                </a:r>
                <a14:m>
                  <m:oMath xmlns:m="http://schemas.openxmlformats.org/officeDocument/2006/math">
                    <m:sSub>
                      <m:sSubPr>
                        <m:ctrlP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𝑔</m:t>
                        </m:r>
                      </m:e>
                      <m:sub>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𝑌</m:t>
                        </m:r>
                      </m:sub>
                    </m:sSub>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𝑔</m:t>
                        </m:r>
                      </m:e>
                      <m:sub>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𝐴</m:t>
                        </m:r>
                      </m:sub>
                    </m:sSub>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+0.5</m:t>
                    </m:r>
                    <m:sSub>
                      <m:sSubPr>
                        <m:ctrlP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𝑔</m:t>
                        </m:r>
                      </m:e>
                      <m:sub>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𝐾</m:t>
                        </m:r>
                      </m:sub>
                    </m:sSub>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+0.5</m:t>
                    </m:r>
                    <m:sSub>
                      <m:sSubPr>
                        <m:ctrlP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𝑔</m:t>
                        </m:r>
                      </m:e>
                      <m:sub>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𝑁</m:t>
                        </m:r>
                      </m:sub>
                    </m:sSub>
                  </m:oMath>
                </a14:m>
                <a:endParaRPr 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7" name="TextBox 6">
                <a:extLst>
                  <a:ext uri="{FF2B5EF4-FFF2-40B4-BE49-F238E27FC236}">
                    <a16:creationId xmlns:a16="http://schemas.microsoft.com/office/drawing/2014/main" id="{18432203-35F5-41D5-AC1A-6E09FE34AA67}"/>
                  </a:ext>
                </a:extLst>
              </p:cNvPr>
              <p:cNvSpPr txBox="1">
                <a:spLocks noRot="1" noChangeAspect="1" noMove="1" noResize="1" noEditPoints="1" noAdjustHandles="1" noChangeArrowheads="1" noChangeShapeType="1" noTextEdit="1"/>
              </p:cNvSpPr>
              <p:nvPr>
                <p:custDataLst>
                  <p:tags r:id="rId21"/>
                </p:custDataLst>
              </p:nvPr>
            </p:nvSpPr>
            <p:spPr>
              <a:xfrm>
                <a:off x="1828800" y="2089547"/>
                <a:ext cx="6400800" cy="482203"/>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7E38CD0-31B9-4392-A0D1-116EBD8A5918}"/>
                  </a:ext>
                </a:extLst>
              </p:cNvPr>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en-US" sz="2600" b="0" dirty="0">
                    <a:solidFill>
                      <a:srgbClr val="000000"/>
                    </a:solidFill>
                    <a:ea typeface="Microsoft Yahei" panose="020B0503020204020204" pitchFamily="34" charset="-122"/>
                    <a:sym typeface="Microsoft Yahei" panose="020B0503020204020204" pitchFamily="34" charset="-122"/>
                  </a:rPr>
                  <a:t> </a:t>
                </a:r>
                <a14:m>
                  <m:oMath xmlns:m="http://schemas.openxmlformats.org/officeDocument/2006/math">
                    <m:sSub>
                      <m:sSubPr>
                        <m:ctrlP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𝑔</m:t>
                        </m:r>
                      </m:e>
                      <m:sub>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𝑌</m:t>
                        </m:r>
                      </m:sub>
                    </m:sSub>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𝑔</m:t>
                        </m:r>
                      </m:e>
                      <m:sub>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𝐴</m:t>
                        </m:r>
                      </m:sub>
                    </m:sSub>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𝑔</m:t>
                        </m:r>
                      </m:e>
                      <m:sub>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𝐾</m:t>
                        </m:r>
                      </m:sub>
                    </m:sSub>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𝑔</m:t>
                        </m:r>
                      </m:e>
                      <m:sub>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𝑁</m:t>
                        </m:r>
                      </m:sub>
                    </m:sSub>
                  </m:oMath>
                </a14:m>
                <a:endParaRPr 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8" name="TextBox 7">
                <a:extLst>
                  <a:ext uri="{FF2B5EF4-FFF2-40B4-BE49-F238E27FC236}">
                    <a16:creationId xmlns:a16="http://schemas.microsoft.com/office/drawing/2014/main" id="{C7E38CD0-31B9-4392-A0D1-116EBD8A5918}"/>
                  </a:ext>
                </a:extLst>
              </p:cNvPr>
              <p:cNvSpPr txBox="1">
                <a:spLocks noRot="1" noChangeAspect="1" noMove="1" noResize="1" noEditPoints="1" noAdjustHandles="1" noChangeArrowheads="1" noChangeShapeType="1" noTextEdit="1"/>
              </p:cNvSpPr>
              <p:nvPr>
                <p:custDataLst>
                  <p:tags r:id="rId23"/>
                </p:custDataLst>
              </p:nvPr>
            </p:nvSpPr>
            <p:spPr>
              <a:xfrm>
                <a:off x="1828800" y="2732484"/>
                <a:ext cx="6400800" cy="482203"/>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4EA1382-D4A8-4AB2-B673-EAE4C8D1FFE3}"/>
                  </a:ext>
                </a:extLst>
              </p:cNvPr>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en-US" sz="2600" b="0" dirty="0">
                    <a:solidFill>
                      <a:srgbClr val="000000"/>
                    </a:solidFill>
                    <a:ea typeface="Microsoft Yahei" panose="020B0503020204020204" pitchFamily="34" charset="-122"/>
                    <a:sym typeface="Microsoft Yahei" panose="020B0503020204020204" pitchFamily="34" charset="-122"/>
                  </a:rPr>
                  <a:t> </a:t>
                </a:r>
                <a14:m>
                  <m:oMath xmlns:m="http://schemas.openxmlformats.org/officeDocument/2006/math">
                    <m:sSub>
                      <m:sSubPr>
                        <m:ctrlP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𝑔</m:t>
                        </m:r>
                      </m:e>
                      <m:sub>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𝑌</m:t>
                        </m:r>
                      </m:sub>
                    </m:sSub>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𝑔</m:t>
                        </m:r>
                      </m:e>
                      <m:sub>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𝐴</m:t>
                        </m:r>
                      </m:sub>
                    </m:sSub>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+0.5</m:t>
                    </m:r>
                    <m:sSub>
                      <m:sSubPr>
                        <m:ctrlP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𝑔</m:t>
                        </m:r>
                      </m:e>
                      <m:sub>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𝐾</m:t>
                        </m:r>
                      </m:sub>
                    </m:sSub>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𝑔</m:t>
                        </m:r>
                      </m:e>
                      <m:sub>
                        <m:r>
                          <a:rPr lang="en-US"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𝑁</m:t>
                        </m:r>
                      </m:sub>
                    </m:sSub>
                  </m:oMath>
                </a14:m>
                <a:endParaRPr 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9" name="TextBox 8">
                <a:extLst>
                  <a:ext uri="{FF2B5EF4-FFF2-40B4-BE49-F238E27FC236}">
                    <a16:creationId xmlns:a16="http://schemas.microsoft.com/office/drawing/2014/main" id="{F4EA1382-D4A8-4AB2-B673-EAE4C8D1FFE3}"/>
                  </a:ext>
                </a:extLst>
              </p:cNvPr>
              <p:cNvSpPr txBox="1">
                <a:spLocks noRot="1" noChangeAspect="1" noMove="1" noResize="1" noEditPoints="1" noAdjustHandles="1" noChangeArrowheads="1" noChangeShapeType="1" noTextEdit="1"/>
              </p:cNvSpPr>
              <p:nvPr>
                <p:custDataLst>
                  <p:tags r:id="rId25"/>
                </p:custDataLst>
              </p:nvPr>
            </p:nvSpPr>
            <p:spPr>
              <a:xfrm>
                <a:off x="1828800" y="3375422"/>
                <a:ext cx="6400800" cy="482203"/>
              </a:xfrm>
              <a:prstGeom prst="rect">
                <a:avLst/>
              </a:prstGeom>
              <a:blipFill>
                <a:blip r:embed="rId26"/>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C7981CC1-AD6D-422F-AACF-6E2375051D8B}"/>
              </a:ext>
            </a:extLst>
          </p:cNvPr>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zh-CN" altLang="en-US" sz="2600" dirty="0">
                <a:solidFill>
                  <a:srgbClr val="000000"/>
                </a:solidFill>
                <a:latin typeface="+mj-ea"/>
                <a:ea typeface="+mj-ea"/>
                <a:sym typeface="Microsoft Yahei" panose="020B0503020204020204" pitchFamily="34" charset="-122"/>
              </a:rPr>
              <a:t>无法确定</a:t>
            </a:r>
            <a:endParaRPr lang="en-US" sz="2600" dirty="0">
              <a:solidFill>
                <a:srgbClr val="000000"/>
              </a:solidFill>
              <a:latin typeface="+mj-ea"/>
              <a:ea typeface="+mj-ea"/>
              <a:sym typeface="Microsoft Yahei" panose="020B0503020204020204" pitchFamily="34" charset="-122"/>
            </a:endParaRPr>
          </a:p>
        </p:txBody>
      </p:sp>
      <p:sp>
        <p:nvSpPr>
          <p:cNvPr id="11" name="Oval 10">
            <a:extLst>
              <a:ext uri="{FF2B5EF4-FFF2-40B4-BE49-F238E27FC236}">
                <a16:creationId xmlns:a16="http://schemas.microsoft.com/office/drawing/2014/main" id="{245289A0-335C-4F39-8103-3219740E0E18}"/>
              </a:ext>
            </a:extLst>
          </p:cNvPr>
          <p:cNvSpPr>
            <a:spLocks noChangeAspect="1"/>
          </p:cNvSpPr>
          <p:nvPr>
            <p:custDataLst>
              <p:tags r:id="rId7"/>
            </p:custDataLst>
          </p:nvPr>
        </p:nvSpPr>
        <p:spPr>
          <a:xfrm>
            <a:off x="1178719" y="2137767"/>
            <a:ext cx="385762"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p>
        </p:txBody>
      </p:sp>
      <p:sp>
        <p:nvSpPr>
          <p:cNvPr id="12" name="Oval 11">
            <a:extLst>
              <a:ext uri="{FF2B5EF4-FFF2-40B4-BE49-F238E27FC236}">
                <a16:creationId xmlns:a16="http://schemas.microsoft.com/office/drawing/2014/main" id="{05FC748A-6955-4A9F-BEBE-A643C4E64BAB}"/>
              </a:ext>
            </a:extLst>
          </p:cNvPr>
          <p:cNvSpPr>
            <a:spLocks noChangeAspect="1"/>
          </p:cNvSpPr>
          <p:nvPr>
            <p:custDataLst>
              <p:tags r:id="rId8"/>
            </p:custDataLst>
          </p:nvPr>
        </p:nvSpPr>
        <p:spPr>
          <a:xfrm>
            <a:off x="1178719" y="2780705"/>
            <a:ext cx="385762" cy="385762"/>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p>
        </p:txBody>
      </p:sp>
      <p:sp>
        <p:nvSpPr>
          <p:cNvPr id="13" name="Oval 12">
            <a:extLst>
              <a:ext uri="{FF2B5EF4-FFF2-40B4-BE49-F238E27FC236}">
                <a16:creationId xmlns:a16="http://schemas.microsoft.com/office/drawing/2014/main" id="{8A95BB89-C087-4FCC-B854-DA1F31AE4A83}"/>
              </a:ext>
            </a:extLst>
          </p:cNvPr>
          <p:cNvSpPr>
            <a:spLocks noChangeAspect="1"/>
          </p:cNvSpPr>
          <p:nvPr>
            <p:custDataLst>
              <p:tags r:id="rId9"/>
            </p:custDataLst>
          </p:nvPr>
        </p:nvSpPr>
        <p:spPr>
          <a:xfrm>
            <a:off x="1178719" y="3423642"/>
            <a:ext cx="385762" cy="385763"/>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p>
        </p:txBody>
      </p:sp>
      <p:sp>
        <p:nvSpPr>
          <p:cNvPr id="14" name="Oval 13">
            <a:extLst>
              <a:ext uri="{FF2B5EF4-FFF2-40B4-BE49-F238E27FC236}">
                <a16:creationId xmlns:a16="http://schemas.microsoft.com/office/drawing/2014/main" id="{4DD7052F-C241-4ACF-B494-47F4B041E562}"/>
              </a:ext>
            </a:extLst>
          </p:cNvPr>
          <p:cNvSpPr>
            <a:spLocks noChangeAspect="1"/>
          </p:cNvSpPr>
          <p:nvPr>
            <p:custDataLst>
              <p:tags r:id="rId10"/>
            </p:custDataLst>
          </p:nvPr>
        </p:nvSpPr>
        <p:spPr>
          <a:xfrm>
            <a:off x="1178719" y="4066580"/>
            <a:ext cx="385762" cy="385762"/>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p>
        </p:txBody>
      </p:sp>
      <p:sp>
        <p:nvSpPr>
          <p:cNvPr id="15" name="Rectangle: Rounded Corners 14">
            <a:extLst>
              <a:ext uri="{FF2B5EF4-FFF2-40B4-BE49-F238E27FC236}">
                <a16:creationId xmlns:a16="http://schemas.microsoft.com/office/drawing/2014/main" id="{A4FDD31A-B85C-4BF1-B653-3C249ECB37BF}"/>
              </a:ext>
            </a:extLst>
          </p:cNvPr>
          <p:cNvSpPr/>
          <p:nvPr>
            <p:custDataLst>
              <p:tags r:id="rId11"/>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0" name="Group 19">
            <a:extLst>
              <a:ext uri="{FF2B5EF4-FFF2-40B4-BE49-F238E27FC236}">
                <a16:creationId xmlns:a16="http://schemas.microsoft.com/office/drawing/2014/main" id="{AB32B04D-79EF-44A6-A358-CD36C68F9656}"/>
              </a:ext>
            </a:extLst>
          </p:cNvPr>
          <p:cNvGrpSpPr/>
          <p:nvPr>
            <p:custDataLst>
              <p:tags r:id="rId12"/>
            </p:custDataLst>
          </p:nvPr>
        </p:nvGrpSpPr>
        <p:grpSpPr>
          <a:xfrm>
            <a:off x="0" y="0"/>
            <a:ext cx="9144000" cy="635000"/>
            <a:chOff x="0" y="0"/>
            <a:chExt cx="9144000" cy="635000"/>
          </a:xfrm>
        </p:grpSpPr>
        <p:sp>
          <p:nvSpPr>
            <p:cNvPr id="16" name="TitleBackground">
              <a:extLst>
                <a:ext uri="{FF2B5EF4-FFF2-40B4-BE49-F238E27FC236}">
                  <a16:creationId xmlns:a16="http://schemas.microsoft.com/office/drawing/2014/main" id="{121C5326-24C8-4B22-AAD0-C7EFF353CDB4}"/>
                </a:ext>
              </a:extLst>
            </p:cNvPr>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lorBlock">
              <a:extLst>
                <a:ext uri="{FF2B5EF4-FFF2-40B4-BE49-F238E27FC236}">
                  <a16:creationId xmlns:a16="http://schemas.microsoft.com/office/drawing/2014/main" id="{84121525-1107-44CA-AC98-C332677F3F92}"/>
                </a:ext>
              </a:extLst>
            </p:cNvPr>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ypeText">
              <a:extLst>
                <a:ext uri="{FF2B5EF4-FFF2-40B4-BE49-F238E27FC236}">
                  <a16:creationId xmlns:a16="http://schemas.microsoft.com/office/drawing/2014/main" id="{A9D775AB-10DC-491F-AFBE-42BF67E1CA35}"/>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9CB21417-8FFA-4CA1-AB61-AF97AC5DF72B}"/>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Picture 4">
            <a:extLst>
              <a:ext uri="{FF2B5EF4-FFF2-40B4-BE49-F238E27FC236}">
                <a16:creationId xmlns:a16="http://schemas.microsoft.com/office/drawing/2014/main" id="{D5992158-6D2E-4304-BEC2-B49AC8B64515}"/>
              </a:ext>
            </a:extLst>
          </p:cNvPr>
          <p:cNvPicPr>
            <a:picLocks/>
          </p:cNvPicPr>
          <p:nvPr>
            <p:custDataLst>
              <p:tags r:id="rId13"/>
            </p:custDataLst>
          </p:nvPr>
        </p:nvPicPr>
        <p:blipFill>
          <a:blip r:embed="rId2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4770098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996" y="1944812"/>
            <a:ext cx="3886200" cy="1224118"/>
          </a:xfrm>
        </p:spPr>
        <p:txBody>
          <a:bodyPr vert="horz" wrap="square" lIns="91440" tIns="45720" rIns="91440" bIns="45720" rtlCol="0" anchor="ctr">
            <a:spAutoFit/>
          </a:bodyPr>
          <a:lstStyle/>
          <a:p>
            <a:pPr>
              <a:lnSpc>
                <a:spcPct val="120000"/>
              </a:lnSpc>
            </a:pP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cs"/>
              </a:rPr>
              <a:t>第十六章 </a:t>
            </a:r>
            <a:br>
              <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cs typeface="+mn-cs"/>
              </a:rPr>
            </a:b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cs"/>
              </a:rPr>
              <a:t>经济增长</a:t>
            </a:r>
            <a:endParaRPr lang="en-US" sz="320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62</a:t>
            </a:fld>
            <a:endParaRPr lang="en-US" dirty="0"/>
          </a:p>
        </p:txBody>
      </p:sp>
      <p:sp>
        <p:nvSpPr>
          <p:cNvPr id="6" name="Slide Number Placeholder 3">
            <a:extLst>
              <a:ext uri="{FF2B5EF4-FFF2-40B4-BE49-F238E27FC236}">
                <a16:creationId xmlns:a16="http://schemas.microsoft.com/office/drawing/2014/main" id="{DAA2E198-8E3D-460E-A4C6-7C599489403C}"/>
              </a:ext>
            </a:extLst>
          </p:cNvPr>
          <p:cNvSpPr txBox="1">
            <a:spLocks/>
          </p:cNvSpPr>
          <p:nvPr/>
        </p:nvSpPr>
        <p:spPr>
          <a:xfrm>
            <a:off x="6553200" y="4767263"/>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62</a:t>
            </a:fld>
            <a:endParaRPr lang="en-US" dirty="0"/>
          </a:p>
        </p:txBody>
      </p:sp>
      <p:sp>
        <p:nvSpPr>
          <p:cNvPr id="7" name="灯片编号占位符 3">
            <a:extLst>
              <a:ext uri="{FF2B5EF4-FFF2-40B4-BE49-F238E27FC236}">
                <a16:creationId xmlns:a16="http://schemas.microsoft.com/office/drawing/2014/main" id="{78352512-3178-4934-A2B6-6A315B6580C4}"/>
              </a:ext>
            </a:extLst>
          </p:cNvPr>
          <p:cNvSpPr txBox="1">
            <a:spLocks/>
          </p:cNvSpPr>
          <p:nvPr/>
        </p:nvSpPr>
        <p:spPr>
          <a:xfrm>
            <a:off x="6553200" y="4767263"/>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62</a:t>
            </a:fld>
            <a:endParaRPr lang="en-US" dirty="0"/>
          </a:p>
        </p:txBody>
      </p:sp>
      <p:sp>
        <p:nvSpPr>
          <p:cNvPr id="8" name="灯片编号占位符 3">
            <a:extLst>
              <a:ext uri="{FF2B5EF4-FFF2-40B4-BE49-F238E27FC236}">
                <a16:creationId xmlns:a16="http://schemas.microsoft.com/office/drawing/2014/main" id="{AA1217B7-FB17-4A9A-AC88-1695706C596C}"/>
              </a:ext>
            </a:extLst>
          </p:cNvPr>
          <p:cNvSpPr txBox="1">
            <a:spLocks/>
          </p:cNvSpPr>
          <p:nvPr/>
        </p:nvSpPr>
        <p:spPr>
          <a:xfrm>
            <a:off x="6705600" y="4869656"/>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62</a:t>
            </a:fld>
            <a:endParaRPr lang="en-US" dirty="0"/>
          </a:p>
        </p:txBody>
      </p:sp>
      <p:sp>
        <p:nvSpPr>
          <p:cNvPr id="9" name="矩形 8">
            <a:extLst>
              <a:ext uri="{FF2B5EF4-FFF2-40B4-BE49-F238E27FC236}">
                <a16:creationId xmlns:a16="http://schemas.microsoft.com/office/drawing/2014/main" id="{0FB026D9-CC0D-4BC0-A751-19F9E8BFD0A9}"/>
              </a:ext>
            </a:extLst>
          </p:cNvPr>
          <p:cNvSpPr/>
          <p:nvPr/>
        </p:nvSpPr>
        <p:spPr>
          <a:xfrm>
            <a:off x="-1676400" y="4171950"/>
            <a:ext cx="14859000" cy="2750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A68EAE7-E1F8-4450-BDCC-C58D072442BF}"/>
              </a:ext>
            </a:extLst>
          </p:cNvPr>
          <p:cNvSpPr/>
          <p:nvPr/>
        </p:nvSpPr>
        <p:spPr>
          <a:xfrm>
            <a:off x="4233459" y="0"/>
            <a:ext cx="4910541" cy="6189756"/>
          </a:xfrm>
          <a:prstGeom prst="rect">
            <a:avLst/>
          </a:prstGeom>
          <a:solidFill>
            <a:srgbClr val="8088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2" name="灯片编号占位符 3">
            <a:extLst>
              <a:ext uri="{FF2B5EF4-FFF2-40B4-BE49-F238E27FC236}">
                <a16:creationId xmlns:a16="http://schemas.microsoft.com/office/drawing/2014/main" id="{B5829EBC-EBA2-423B-9FC6-39C61D36700A}"/>
              </a:ext>
            </a:extLst>
          </p:cNvPr>
          <p:cNvSpPr txBox="1">
            <a:spLocks/>
          </p:cNvSpPr>
          <p:nvPr/>
        </p:nvSpPr>
        <p:spPr>
          <a:xfrm>
            <a:off x="6553200" y="4781550"/>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62</a:t>
            </a:fld>
            <a:endParaRPr lang="en-US" dirty="0"/>
          </a:p>
        </p:txBody>
      </p:sp>
      <p:sp>
        <p:nvSpPr>
          <p:cNvPr id="13" name="矩形 12">
            <a:extLst>
              <a:ext uri="{FF2B5EF4-FFF2-40B4-BE49-F238E27FC236}">
                <a16:creationId xmlns:a16="http://schemas.microsoft.com/office/drawing/2014/main" id="{2C082C69-E151-443B-80CD-D779FA4B677D}"/>
              </a:ext>
            </a:extLst>
          </p:cNvPr>
          <p:cNvSpPr/>
          <p:nvPr/>
        </p:nvSpPr>
        <p:spPr>
          <a:xfrm>
            <a:off x="4526280" y="1147574"/>
            <a:ext cx="3050667"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第一节 经济增长的描述和事实</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E47B11F4-8D1A-4818-8832-6EAAD65F07CD}"/>
              </a:ext>
            </a:extLst>
          </p:cNvPr>
          <p:cNvSpPr/>
          <p:nvPr/>
        </p:nvSpPr>
        <p:spPr>
          <a:xfrm>
            <a:off x="4526280" y="1668739"/>
            <a:ext cx="2697480" cy="338554"/>
          </a:xfrm>
          <a:prstGeom prst="rect">
            <a:avLst/>
          </a:prstGeom>
        </p:spPr>
        <p:txBody>
          <a:bodyPr wrap="square">
            <a:spAutoFit/>
          </a:bodyPr>
          <a:lstStyle/>
          <a:p>
            <a:pPr algn="dist"/>
            <a:r>
              <a:rPr lang="zh-CN" altLang="en-US" sz="1600" dirty="0">
                <a:solidFill>
                  <a:schemeClr val="bg1">
                    <a:lumMod val="65000"/>
                  </a:schemeClr>
                </a:solidFill>
                <a:latin typeface="微软雅黑" panose="020B0503020204020204" pitchFamily="34" charset="-122"/>
                <a:ea typeface="微软雅黑" panose="020B0503020204020204" pitchFamily="34" charset="-122"/>
              </a:rPr>
              <a:t>第二节 经济增长的决定因素</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6" name="Title 1">
            <a:extLst>
              <a:ext uri="{FF2B5EF4-FFF2-40B4-BE49-F238E27FC236}">
                <a16:creationId xmlns:a16="http://schemas.microsoft.com/office/drawing/2014/main" id="{BC3F7CD7-E5E2-4C9E-85FD-8E9C7A63F66C}"/>
              </a:ext>
            </a:extLst>
          </p:cNvPr>
          <p:cNvSpPr txBox="1">
            <a:spLocks/>
          </p:cNvSpPr>
          <p:nvPr/>
        </p:nvSpPr>
        <p:spPr>
          <a:xfrm>
            <a:off x="1660235" y="845693"/>
            <a:ext cx="184730" cy="497957"/>
          </a:xfrm>
          <a:prstGeom prst="rect">
            <a:avLst/>
          </a:prstGeom>
        </p:spPr>
        <p:txBody>
          <a:bodyPr vert="horz" wrap="none" lIns="91440" tIns="45720" rIns="91440" bIns="45720" rtlCol="0" anchor="ctr">
            <a:spAutoFit/>
          </a:bodyPr>
          <a:lstStyle>
            <a:defPPr>
              <a:defRPr lang="en-US"/>
            </a:defPPr>
            <a:lvl1pPr algn="ctr">
              <a:lnSpc>
                <a:spcPct val="120000"/>
              </a:lnSpc>
              <a:spcBef>
                <a:spcPct val="0"/>
              </a:spcBef>
              <a:buNone/>
              <a:defRPr sz="2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endParaRPr lang="en-US" dirty="0"/>
          </a:p>
        </p:txBody>
      </p:sp>
      <p:sp>
        <p:nvSpPr>
          <p:cNvPr id="18" name="矩形 10">
            <a:extLst>
              <a:ext uri="{FF2B5EF4-FFF2-40B4-BE49-F238E27FC236}">
                <a16:creationId xmlns:a16="http://schemas.microsoft.com/office/drawing/2014/main" id="{71FD009E-65F4-4F43-887E-87BF1E4BB7C3}"/>
              </a:ext>
            </a:extLst>
          </p:cNvPr>
          <p:cNvSpPr/>
          <p:nvPr/>
        </p:nvSpPr>
        <p:spPr>
          <a:xfrm>
            <a:off x="4572000" y="3762143"/>
            <a:ext cx="2651760"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a:extLst>
              <a:ext uri="{FF2B5EF4-FFF2-40B4-BE49-F238E27FC236}">
                <a16:creationId xmlns:a16="http://schemas.microsoft.com/office/drawing/2014/main" id="{D996D176-EAEF-4B13-BAA9-31C671A4D387}"/>
              </a:ext>
            </a:extLst>
          </p:cNvPr>
          <p:cNvSpPr/>
          <p:nvPr/>
        </p:nvSpPr>
        <p:spPr>
          <a:xfrm>
            <a:off x="4526280" y="3763079"/>
            <a:ext cx="2697480" cy="338554"/>
          </a:xfrm>
          <a:prstGeom prst="rect">
            <a:avLst/>
          </a:prstGeom>
        </p:spPr>
        <p:txBody>
          <a:bodyPr wrap="square">
            <a:spAutoFit/>
          </a:bodyPr>
          <a:lstStyle/>
          <a:p>
            <a:pPr marL="809625" indent="-809625"/>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第六节 促进经济增长的政策</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矩形 13">
            <a:extLst>
              <a:ext uri="{FF2B5EF4-FFF2-40B4-BE49-F238E27FC236}">
                <a16:creationId xmlns:a16="http://schemas.microsoft.com/office/drawing/2014/main" id="{6ECEDE79-1373-4013-92D9-CE0B390F6C54}"/>
              </a:ext>
            </a:extLst>
          </p:cNvPr>
          <p:cNvSpPr/>
          <p:nvPr/>
        </p:nvSpPr>
        <p:spPr>
          <a:xfrm>
            <a:off x="4526280" y="2199584"/>
            <a:ext cx="2316480"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第三节 新古典增长模型</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9" name="矩形 19">
            <a:extLst>
              <a:ext uri="{FF2B5EF4-FFF2-40B4-BE49-F238E27FC236}">
                <a16:creationId xmlns:a16="http://schemas.microsoft.com/office/drawing/2014/main" id="{43BE4D53-E112-469B-9E6D-36C9BB764275}"/>
              </a:ext>
            </a:extLst>
          </p:cNvPr>
          <p:cNvSpPr/>
          <p:nvPr/>
        </p:nvSpPr>
        <p:spPr>
          <a:xfrm>
            <a:off x="4526280" y="2711069"/>
            <a:ext cx="2092239"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第四节 内生增长理论</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620773CF-6864-4CFA-A10A-4B563C7B25C7}"/>
              </a:ext>
            </a:extLst>
          </p:cNvPr>
          <p:cNvSpPr/>
          <p:nvPr/>
        </p:nvSpPr>
        <p:spPr>
          <a:xfrm>
            <a:off x="4526280" y="3241914"/>
            <a:ext cx="2092239" cy="338554"/>
          </a:xfrm>
          <a:prstGeom prst="rect">
            <a:avLst/>
          </a:prstGeom>
        </p:spPr>
        <p:txBody>
          <a:bodyPr wrap="square">
            <a:spAutoFit/>
          </a:bodyPr>
          <a:lstStyle/>
          <a:p>
            <a:pPr marL="809625" indent="-809625"/>
            <a:r>
              <a:rPr lang="zh-CN" altLang="en-US" sz="1600" dirty="0">
                <a:solidFill>
                  <a:schemeClr val="bg1">
                    <a:lumMod val="65000"/>
                  </a:schemeClr>
                </a:solidFill>
                <a:latin typeface="微软雅黑" panose="020B0503020204020204" pitchFamily="34" charset="-122"/>
                <a:ea typeface="微软雅黑" panose="020B0503020204020204" pitchFamily="34" charset="-122"/>
              </a:rPr>
              <a:t>第五节 增长核算</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77173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177" y="932718"/>
            <a:ext cx="8229600" cy="3394472"/>
          </a:xfrm>
        </p:spPr>
        <p:txBody>
          <a:bodyPr/>
          <a:lstStyle/>
          <a:p>
            <a:pPr marL="0" indent="0">
              <a:lnSpc>
                <a:spcPct val="150000"/>
              </a:lnSpc>
              <a:buNone/>
            </a:pPr>
            <a:r>
              <a:rPr lang="zh-CN" altLang="en-US" b="1" dirty="0">
                <a:ea typeface="宋体" panose="02010600030101010101" pitchFamily="2" charset="-122"/>
              </a:rPr>
              <a:t>一、鼓励技术进步</a:t>
            </a:r>
          </a:p>
          <a:p>
            <a:pPr>
              <a:lnSpc>
                <a:spcPct val="150000"/>
              </a:lnSpc>
              <a:buSzPct val="80000"/>
              <a:buFont typeface="Wingdings" panose="05000000000000000000" pitchFamily="2" charset="2"/>
              <a:buChar char="l"/>
            </a:pPr>
            <a:r>
              <a:rPr lang="zh-CN" altLang="en-US" sz="1800" dirty="0">
                <a:ea typeface="宋体" panose="02010600030101010101" pitchFamily="2" charset="-122"/>
              </a:rPr>
              <a:t>政府应制定鼓励技术进步的公共政策，例如：</a:t>
            </a: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专利制度给新产品发明者以</a:t>
            </a:r>
            <a:r>
              <a:rPr lang="zh-CN" altLang="en-US" sz="1600" dirty="0">
                <a:ea typeface="宋体" panose="02010600030101010101" pitchFamily="2" charset="-122"/>
                <a:hlinkClick r:id="rId3"/>
              </a:rPr>
              <a:t>暂时的垄断权力</a:t>
            </a:r>
            <a:endParaRPr lang="en-US" altLang="zh-CN" sz="1600" dirty="0">
              <a:ea typeface="宋体" panose="02010600030101010101" pitchFamily="2" charset="-122"/>
            </a:endParaRPr>
          </a:p>
          <a:p>
            <a:pPr lvl="2">
              <a:lnSpc>
                <a:spcPct val="150000"/>
              </a:lnSpc>
            </a:pPr>
            <a:r>
              <a:rPr lang="zh-CN" altLang="en-US" sz="1600" dirty="0">
                <a:ea typeface="宋体" panose="02010600030101010101" pitchFamily="2" charset="-122"/>
              </a:rPr>
              <a:t>为什么只授予暂时的垄断权力，而不授予永久的垄断权力？</a:t>
            </a:r>
            <a:endParaRPr lang="en-US" altLang="zh-CN" sz="1600" dirty="0">
              <a:ea typeface="宋体" panose="02010600030101010101" pitchFamily="2" charset="-122"/>
            </a:endParaRPr>
          </a:p>
          <a:p>
            <a:pPr lvl="1">
              <a:lnSpc>
                <a:spcPct val="150000"/>
              </a:lnSpc>
              <a:buSzPct val="60000"/>
              <a:buFont typeface="Wingdings" panose="05000000000000000000" pitchFamily="2" charset="2"/>
              <a:buChar char="n"/>
            </a:pPr>
            <a:r>
              <a:rPr lang="zh-CN" altLang="en-US" sz="1600" dirty="0">
                <a:ea typeface="宋体" panose="02010600030101010101" pitchFamily="2" charset="-122"/>
              </a:rPr>
              <a:t>税收法规为进行研究和开发的企业提供税收减免等优惠</a:t>
            </a:r>
          </a:p>
          <a:p>
            <a:pPr>
              <a:lnSpc>
                <a:spcPct val="150000"/>
              </a:lnSpc>
              <a:buSzPct val="80000"/>
              <a:buFont typeface="Wingdings" panose="05000000000000000000" pitchFamily="2" charset="2"/>
              <a:buChar char="l"/>
            </a:pPr>
            <a:r>
              <a:rPr lang="zh-CN" altLang="en-US" sz="1800" dirty="0">
                <a:ea typeface="宋体" panose="02010600030101010101" pitchFamily="2" charset="-122"/>
              </a:rPr>
              <a:t>政府应进行教育投资</a:t>
            </a:r>
          </a:p>
          <a:p>
            <a:pPr>
              <a:lnSpc>
                <a:spcPct val="150000"/>
              </a:lnSpc>
              <a:buSzPct val="80000"/>
              <a:buFont typeface="Wingdings" panose="05000000000000000000" pitchFamily="2" charset="2"/>
              <a:buChar char="l"/>
            </a:pPr>
            <a:r>
              <a:rPr lang="zh-CN" altLang="en-US" sz="1800" dirty="0">
                <a:ea typeface="宋体" panose="02010600030101010101" pitchFamily="2" charset="-122"/>
              </a:rPr>
              <a:t>政府应在创造和传播技术知识方面提供重要的、长期的政策支持</a:t>
            </a:r>
          </a:p>
        </p:txBody>
      </p:sp>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63</a:t>
            </a:fld>
            <a:endParaRPr lang="en-US" dirty="0"/>
          </a:p>
        </p:txBody>
      </p:sp>
      <p:sp>
        <p:nvSpPr>
          <p:cNvPr id="5" name="Title 1">
            <a:extLst>
              <a:ext uri="{FF2B5EF4-FFF2-40B4-BE49-F238E27FC236}">
                <a16:creationId xmlns:a16="http://schemas.microsoft.com/office/drawing/2014/main" id="{223FC979-74E5-4124-ADF0-7BA603ADC58A}"/>
              </a:ext>
            </a:extLst>
          </p:cNvPr>
          <p:cNvSpPr txBox="1">
            <a:spLocks/>
          </p:cNvSpPr>
          <p:nvPr/>
        </p:nvSpPr>
        <p:spPr>
          <a:xfrm>
            <a:off x="533400" y="297418"/>
            <a:ext cx="4800600" cy="369332"/>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a:lstStyle>
          <a:p>
            <a:pPr algn="l"/>
            <a:r>
              <a:rPr lang="zh-CN" altLang="en-US" sz="1800" b="0" dirty="0">
                <a:solidFill>
                  <a:srgbClr val="6B748A"/>
                </a:solidFill>
                <a:latin typeface="微软雅黑" panose="020B0503020204020204" pitchFamily="34" charset="-122"/>
                <a:ea typeface="微软雅黑" panose="020B0503020204020204" pitchFamily="34" charset="-122"/>
              </a:rPr>
              <a:t>促进经济增长的政策</a:t>
            </a:r>
            <a:endParaRPr lang="en-US" sz="1800" b="0" dirty="0">
              <a:solidFill>
                <a:srgbClr val="6B748A"/>
              </a:solidFill>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47A90113-0059-4DB6-915B-C0E92F6D55F9}"/>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8E3F46CC-1BFE-4B21-9A36-9D70268A3B07}"/>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204511F0-44F4-49FE-9098-9C2F93C037B9}"/>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1CA8DC94-84D7-4BFE-80E5-0AAC37B3E836}"/>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794AE446-A608-4311-8E48-3D22F45EC08A}"/>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5D6FCC0A-3CD2-41F5-9159-51A523D5E272}"/>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FC9B24D1-93C7-498A-A16F-BBBDCB631EB9}"/>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95299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468" y="895987"/>
            <a:ext cx="8229600" cy="3394472"/>
          </a:xfrm>
        </p:spPr>
        <p:txBody>
          <a:bodyPr/>
          <a:lstStyle/>
          <a:p>
            <a:pPr marL="0" indent="0">
              <a:lnSpc>
                <a:spcPct val="120000"/>
              </a:lnSpc>
              <a:buNone/>
            </a:pPr>
            <a:r>
              <a:rPr lang="zh-CN" altLang="en-US" sz="2000" b="1" dirty="0">
                <a:ea typeface="宋体" panose="02010600030101010101" pitchFamily="2" charset="-122"/>
              </a:rPr>
              <a:t>二、鼓励资本形成</a:t>
            </a:r>
          </a:p>
          <a:p>
            <a:pPr>
              <a:lnSpc>
                <a:spcPct val="120000"/>
              </a:lnSpc>
              <a:buSzPct val="80000"/>
              <a:buFont typeface="Wingdings" panose="05000000000000000000" pitchFamily="2" charset="2"/>
              <a:buChar char="l"/>
            </a:pPr>
            <a:r>
              <a:rPr lang="zh-CN" altLang="en-US" sz="1800" dirty="0">
                <a:ea typeface="宋体" panose="02010600030101010101" pitchFamily="2" charset="-122"/>
              </a:rPr>
              <a:t>一方面，从直观的角度看，由于资本是被生产出来的生产要素，因此，一个社会可以改变它所拥有的资本量</a:t>
            </a:r>
          </a:p>
          <a:p>
            <a:pPr>
              <a:lnSpc>
                <a:spcPct val="120000"/>
              </a:lnSpc>
              <a:buSzPct val="80000"/>
              <a:buFont typeface="Wingdings" panose="05000000000000000000" pitchFamily="2" charset="2"/>
              <a:buChar char="l"/>
            </a:pPr>
            <a:r>
              <a:rPr lang="zh-CN" altLang="en-US" sz="1800" dirty="0">
                <a:ea typeface="宋体" panose="02010600030101010101" pitchFamily="2" charset="-122"/>
              </a:rPr>
              <a:t>另一方面，资本存量的增长是储蓄和投资推动的，因此，鼓励资本形成便应鼓励储蓄和投资</a:t>
            </a:r>
            <a:endParaRPr lang="en-US" altLang="zh-CN" sz="1800" dirty="0">
              <a:ea typeface="宋体" panose="02010600030101010101" pitchFamily="2" charset="-122"/>
            </a:endParaRPr>
          </a:p>
          <a:p>
            <a:pPr marL="0" indent="0">
              <a:lnSpc>
                <a:spcPct val="120000"/>
              </a:lnSpc>
              <a:buNone/>
            </a:pPr>
            <a:r>
              <a:rPr lang="zh-CN" altLang="en-US" sz="2000" b="1" dirty="0">
                <a:ea typeface="宋体" panose="02010600030101010101" pitchFamily="2" charset="-122"/>
              </a:rPr>
              <a:t>三、增加劳动供给</a:t>
            </a:r>
          </a:p>
          <a:p>
            <a:pPr>
              <a:lnSpc>
                <a:spcPct val="120000"/>
              </a:lnSpc>
              <a:buSzPct val="80000"/>
              <a:buFont typeface="Wingdings" panose="05000000000000000000" pitchFamily="2" charset="2"/>
              <a:buChar char="l"/>
            </a:pPr>
            <a:r>
              <a:rPr lang="zh-CN" altLang="en-US" sz="1800" dirty="0">
                <a:ea typeface="宋体" panose="02010600030101010101" pitchFamily="2" charset="-122"/>
              </a:rPr>
              <a:t>政府可以减免所得税以激励和促使人们努力工作</a:t>
            </a:r>
          </a:p>
          <a:p>
            <a:pPr>
              <a:lnSpc>
                <a:spcPct val="120000"/>
              </a:lnSpc>
              <a:buSzPct val="80000"/>
              <a:buFont typeface="Wingdings" panose="05000000000000000000" pitchFamily="2" charset="2"/>
              <a:buChar char="l"/>
            </a:pPr>
            <a:r>
              <a:rPr lang="zh-CN" altLang="en-US" sz="1800" dirty="0">
                <a:ea typeface="宋体" panose="02010600030101010101" pitchFamily="2" charset="-122"/>
              </a:rPr>
              <a:t>政府应提供良好的教育、培训体系，并鼓励人们利用这样的体系，以提升人力资本</a:t>
            </a:r>
          </a:p>
        </p:txBody>
      </p:sp>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64</a:t>
            </a:fld>
            <a:endParaRPr lang="en-US" dirty="0"/>
          </a:p>
        </p:txBody>
      </p:sp>
      <p:sp>
        <p:nvSpPr>
          <p:cNvPr id="5" name="Title 1">
            <a:extLst>
              <a:ext uri="{FF2B5EF4-FFF2-40B4-BE49-F238E27FC236}">
                <a16:creationId xmlns:a16="http://schemas.microsoft.com/office/drawing/2014/main" id="{0392A4F7-D58E-432F-8966-3EB2A5ECFA87}"/>
              </a:ext>
            </a:extLst>
          </p:cNvPr>
          <p:cNvSpPr txBox="1">
            <a:spLocks/>
          </p:cNvSpPr>
          <p:nvPr/>
        </p:nvSpPr>
        <p:spPr>
          <a:xfrm>
            <a:off x="533400" y="297418"/>
            <a:ext cx="4800600" cy="369332"/>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a:lstStyle>
          <a:p>
            <a:pPr algn="l"/>
            <a:r>
              <a:rPr lang="zh-CN" altLang="en-US" sz="1800" b="0" dirty="0">
                <a:solidFill>
                  <a:srgbClr val="6B748A"/>
                </a:solidFill>
                <a:latin typeface="微软雅黑" panose="020B0503020204020204" pitchFamily="34" charset="-122"/>
                <a:ea typeface="微软雅黑" panose="020B0503020204020204" pitchFamily="34" charset="-122"/>
              </a:rPr>
              <a:t>促进经济增长的政策</a:t>
            </a:r>
            <a:endParaRPr lang="en-US" sz="1800" b="0" dirty="0">
              <a:solidFill>
                <a:srgbClr val="6B748A"/>
              </a:solidFill>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3390AEA0-9481-4FA6-B61D-28D984B2BD54}"/>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A7C29248-9FB6-4F0B-BB9F-F3CA547F3DF0}"/>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70F5B4A6-6E0E-47E8-AB93-41ADA5ABB99A}"/>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8751A5E0-EE9E-4305-BB75-4B07DE75B3C6}"/>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F516710B-9C91-42AA-AAD3-C459F002E126}"/>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02DB4135-D225-4548-919E-559E44FF9FEF}"/>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20E49DC2-C091-4879-9EC6-702F5A89BF9C}"/>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27090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468" y="895987"/>
            <a:ext cx="8229600" cy="3394472"/>
          </a:xfrm>
        </p:spPr>
        <p:txBody>
          <a:bodyPr/>
          <a:lstStyle/>
          <a:p>
            <a:pPr marL="0" indent="0">
              <a:lnSpc>
                <a:spcPct val="120000"/>
              </a:lnSpc>
              <a:buNone/>
            </a:pPr>
            <a:r>
              <a:rPr lang="zh-CN" altLang="en-US" b="1" dirty="0">
                <a:ea typeface="宋体" panose="02010600030101010101" pitchFamily="2" charset="-122"/>
              </a:rPr>
              <a:t>四</a:t>
            </a:r>
            <a:r>
              <a:rPr lang="zh-CN" altLang="en-US" sz="2000" b="1" dirty="0">
                <a:ea typeface="宋体" panose="02010600030101010101" pitchFamily="2" charset="-122"/>
              </a:rPr>
              <a:t>、建立适当的制度</a:t>
            </a:r>
          </a:p>
          <a:p>
            <a:pPr>
              <a:lnSpc>
                <a:spcPct val="120000"/>
              </a:lnSpc>
              <a:buSzPct val="80000"/>
              <a:buFont typeface="Wingdings" panose="05000000000000000000" pitchFamily="2" charset="2"/>
              <a:buChar char="l"/>
            </a:pPr>
            <a:r>
              <a:rPr lang="zh-CN" altLang="en-US" sz="1800" dirty="0">
                <a:ea typeface="宋体" panose="02010600030101010101" pitchFamily="2" charset="-122"/>
              </a:rPr>
              <a:t>制度的定义：支配一个社会组织方式的正式和非正式规则，包括法律和规章</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诺贝尔经济学奖获得者诺思：制度是社会中的博弈规则，制度是人们设计的影响人们互动的约束</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制度具有三个要素</a:t>
            </a:r>
            <a:endParaRPr lang="en-US" altLang="zh-CN" sz="1800" dirty="0">
              <a:ea typeface="宋体" panose="02010600030101010101" pitchFamily="2" charset="-122"/>
            </a:endParaRPr>
          </a:p>
          <a:p>
            <a:pPr lvl="1">
              <a:lnSpc>
                <a:spcPct val="120000"/>
              </a:lnSpc>
              <a:buSzPct val="160000"/>
            </a:pPr>
            <a:r>
              <a:rPr lang="zh-CN" altLang="en-US" sz="1600" dirty="0">
                <a:ea typeface="宋体" panose="02010600030101010101" pitchFamily="2" charset="-122"/>
              </a:rPr>
              <a:t>（</a:t>
            </a:r>
            <a:r>
              <a:rPr lang="en-US" altLang="zh-CN" sz="1600" dirty="0">
                <a:ea typeface="宋体" panose="02010600030101010101" pitchFamily="2" charset="-122"/>
              </a:rPr>
              <a:t>1</a:t>
            </a:r>
            <a:r>
              <a:rPr lang="zh-CN" altLang="en-US" sz="1600" dirty="0">
                <a:ea typeface="宋体" panose="02010600030101010101" pitchFamily="2" charset="-122"/>
              </a:rPr>
              <a:t>）制度是由人设计的</a:t>
            </a:r>
            <a:endParaRPr lang="en-US" altLang="zh-CN" sz="1600" dirty="0">
              <a:ea typeface="宋体" panose="02010600030101010101" pitchFamily="2" charset="-122"/>
            </a:endParaRPr>
          </a:p>
          <a:p>
            <a:pPr lvl="1">
              <a:lnSpc>
                <a:spcPct val="120000"/>
              </a:lnSpc>
              <a:buSzPct val="160000"/>
            </a:pPr>
            <a:r>
              <a:rPr lang="zh-CN" altLang="en-US" sz="1600" dirty="0">
                <a:ea typeface="宋体" panose="02010600030101010101" pitchFamily="2" charset="-122"/>
              </a:rPr>
              <a:t>（</a:t>
            </a:r>
            <a:r>
              <a:rPr lang="en-US" altLang="zh-CN" sz="1600" dirty="0">
                <a:ea typeface="宋体" panose="02010600030101010101" pitchFamily="2" charset="-122"/>
              </a:rPr>
              <a:t>2</a:t>
            </a:r>
            <a:r>
              <a:rPr lang="zh-CN" altLang="en-US" sz="1600" dirty="0">
                <a:ea typeface="宋体" panose="02010600030101010101" pitchFamily="2" charset="-122"/>
              </a:rPr>
              <a:t>）制度对个体行为施加约束</a:t>
            </a:r>
            <a:endParaRPr lang="en-US" altLang="zh-CN" sz="1600" dirty="0">
              <a:ea typeface="宋体" panose="02010600030101010101" pitchFamily="2" charset="-122"/>
            </a:endParaRPr>
          </a:p>
          <a:p>
            <a:pPr lvl="1">
              <a:lnSpc>
                <a:spcPct val="120000"/>
              </a:lnSpc>
              <a:buSzPct val="160000"/>
            </a:pPr>
            <a:r>
              <a:rPr lang="zh-CN" altLang="en-US" sz="1600" dirty="0">
                <a:ea typeface="宋体" panose="02010600030101010101" pitchFamily="2" charset="-122"/>
              </a:rPr>
              <a:t>（</a:t>
            </a:r>
            <a:r>
              <a:rPr lang="en-US" altLang="zh-CN" sz="1600" dirty="0">
                <a:ea typeface="宋体" panose="02010600030101010101" pitchFamily="2" charset="-122"/>
              </a:rPr>
              <a:t>3</a:t>
            </a:r>
            <a:r>
              <a:rPr lang="zh-CN" altLang="en-US" sz="1600" dirty="0">
                <a:ea typeface="宋体" panose="02010600030101010101" pitchFamily="2" charset="-122"/>
              </a:rPr>
              <a:t>）制度影响激励</a:t>
            </a:r>
            <a:endParaRPr lang="en-US" altLang="zh-CN" sz="1600" dirty="0">
              <a:ea typeface="宋体" panose="02010600030101010101" pitchFamily="2" charset="-122"/>
            </a:endParaRPr>
          </a:p>
        </p:txBody>
      </p:sp>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65</a:t>
            </a:fld>
            <a:endParaRPr lang="en-US" dirty="0"/>
          </a:p>
        </p:txBody>
      </p:sp>
      <p:sp>
        <p:nvSpPr>
          <p:cNvPr id="5" name="Title 1">
            <a:extLst>
              <a:ext uri="{FF2B5EF4-FFF2-40B4-BE49-F238E27FC236}">
                <a16:creationId xmlns:a16="http://schemas.microsoft.com/office/drawing/2014/main" id="{0392A4F7-D58E-432F-8966-3EB2A5ECFA87}"/>
              </a:ext>
            </a:extLst>
          </p:cNvPr>
          <p:cNvSpPr txBox="1">
            <a:spLocks/>
          </p:cNvSpPr>
          <p:nvPr/>
        </p:nvSpPr>
        <p:spPr>
          <a:xfrm>
            <a:off x="533400" y="297418"/>
            <a:ext cx="4800600" cy="369332"/>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a:lstStyle>
          <a:p>
            <a:pPr algn="l"/>
            <a:r>
              <a:rPr lang="zh-CN" altLang="en-US" sz="1800" b="0" dirty="0">
                <a:solidFill>
                  <a:srgbClr val="6B748A"/>
                </a:solidFill>
                <a:latin typeface="微软雅黑" panose="020B0503020204020204" pitchFamily="34" charset="-122"/>
                <a:ea typeface="微软雅黑" panose="020B0503020204020204" pitchFamily="34" charset="-122"/>
              </a:rPr>
              <a:t>促进经济增长的政策</a:t>
            </a:r>
            <a:endParaRPr lang="en-US" sz="1800" b="0" dirty="0">
              <a:solidFill>
                <a:srgbClr val="6B748A"/>
              </a:solidFill>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3390AEA0-9481-4FA6-B61D-28D984B2BD54}"/>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A7C29248-9FB6-4F0B-BB9F-F3CA547F3DF0}"/>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70F5B4A6-6E0E-47E8-AB93-41ADA5ABB99A}"/>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8751A5E0-EE9E-4305-BB75-4B07DE75B3C6}"/>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F516710B-9C91-42AA-AAD3-C459F002E126}"/>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02DB4135-D225-4548-919E-559E44FF9FEF}"/>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20E49DC2-C091-4879-9EC6-702F5A89BF9C}"/>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3627473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468" y="895987"/>
            <a:ext cx="8229600" cy="3394472"/>
          </a:xfrm>
        </p:spPr>
        <p:txBody>
          <a:bodyPr/>
          <a:lstStyle/>
          <a:p>
            <a:pPr marL="0" indent="0">
              <a:lnSpc>
                <a:spcPct val="120000"/>
              </a:lnSpc>
              <a:buNone/>
            </a:pPr>
            <a:r>
              <a:rPr lang="zh-CN" altLang="en-US" b="1" dirty="0">
                <a:ea typeface="宋体" panose="02010600030101010101" pitchFamily="2" charset="-122"/>
              </a:rPr>
              <a:t>四</a:t>
            </a:r>
            <a:r>
              <a:rPr lang="zh-CN" altLang="en-US" sz="2000" b="1" dirty="0">
                <a:ea typeface="宋体" panose="02010600030101010101" pitchFamily="2" charset="-122"/>
              </a:rPr>
              <a:t>、建立适当的制度</a:t>
            </a:r>
          </a:p>
          <a:p>
            <a:pPr>
              <a:lnSpc>
                <a:spcPct val="120000"/>
              </a:lnSpc>
              <a:buSzPct val="80000"/>
              <a:buFont typeface="Wingdings" panose="05000000000000000000" pitchFamily="2" charset="2"/>
              <a:buChar char="l"/>
            </a:pPr>
            <a:r>
              <a:rPr lang="zh-CN" altLang="en-US" sz="1800" dirty="0">
                <a:ea typeface="宋体" panose="02010600030101010101" pitchFamily="2" charset="-122"/>
              </a:rPr>
              <a:t>关于制度和经济繁荣的关系存在着被称为</a:t>
            </a:r>
            <a:r>
              <a:rPr lang="zh-CN" altLang="en-US" sz="1800" dirty="0">
                <a:solidFill>
                  <a:srgbClr val="FF0000"/>
                </a:solidFill>
                <a:ea typeface="宋体" panose="02010600030101010101" pitchFamily="2" charset="-122"/>
              </a:rPr>
              <a:t>制度假设</a:t>
            </a:r>
            <a:r>
              <a:rPr lang="zh-CN" altLang="en-US" sz="1800" dirty="0">
                <a:ea typeface="宋体" panose="02010600030101010101" pitchFamily="2" charset="-122"/>
              </a:rPr>
              <a:t>的论断</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人们为组织社会所选择的方式的差别，即那些影响社会中的个人和企业面临的激励的差别，是导致他们的相对繁荣程度有所差别的原因</a:t>
            </a:r>
            <a:endParaRPr lang="en-US" altLang="zh-CN" sz="1800" dirty="0">
              <a:ea typeface="宋体" panose="02010600030101010101" pitchFamily="2" charset="-122"/>
            </a:endParaRPr>
          </a:p>
          <a:p>
            <a:pPr>
              <a:lnSpc>
                <a:spcPct val="120000"/>
              </a:lnSpc>
              <a:buSzPct val="80000"/>
              <a:buFont typeface="Wingdings" panose="05000000000000000000" pitchFamily="2" charset="2"/>
              <a:buChar char="l"/>
            </a:pPr>
            <a:r>
              <a:rPr lang="zh-CN" altLang="en-US" sz="1800" dirty="0">
                <a:ea typeface="宋体" panose="02010600030101010101" pitchFamily="2" charset="-122"/>
              </a:rPr>
              <a:t>制度假说依赖于以下推理链条</a:t>
            </a:r>
            <a:endParaRPr lang="en-US" altLang="zh-CN" sz="1800" dirty="0">
              <a:ea typeface="宋体" panose="02010600030101010101" pitchFamily="2" charset="-122"/>
            </a:endParaRPr>
          </a:p>
          <a:p>
            <a:pPr lvl="1">
              <a:lnSpc>
                <a:spcPct val="120000"/>
              </a:lnSpc>
              <a:buSzPct val="160000"/>
            </a:pPr>
            <a:r>
              <a:rPr lang="zh-CN" altLang="en-US" sz="1600" dirty="0">
                <a:ea typeface="宋体" panose="02010600030101010101" pitchFamily="2" charset="-122"/>
              </a:rPr>
              <a:t>一是不同社会通常有不同的制度</a:t>
            </a:r>
            <a:endParaRPr lang="en-US" altLang="zh-CN" sz="1600" dirty="0">
              <a:ea typeface="宋体" panose="02010600030101010101" pitchFamily="2" charset="-122"/>
            </a:endParaRPr>
          </a:p>
          <a:p>
            <a:pPr lvl="1">
              <a:lnSpc>
                <a:spcPct val="120000"/>
              </a:lnSpc>
              <a:buSzPct val="160000"/>
            </a:pPr>
            <a:r>
              <a:rPr lang="zh-CN" altLang="en-US" sz="1600" dirty="0">
                <a:ea typeface="宋体" panose="02010600030101010101" pitchFamily="2" charset="-122"/>
              </a:rPr>
              <a:t>二是这些不同的制度创造了不同类型的激励</a:t>
            </a:r>
            <a:endParaRPr lang="en-US" altLang="zh-CN" sz="1600" dirty="0">
              <a:ea typeface="宋体" panose="02010600030101010101" pitchFamily="2" charset="-122"/>
            </a:endParaRPr>
          </a:p>
          <a:p>
            <a:pPr lvl="1">
              <a:lnSpc>
                <a:spcPct val="120000"/>
              </a:lnSpc>
              <a:buSzPct val="160000"/>
            </a:pPr>
            <a:r>
              <a:rPr lang="zh-CN" altLang="en-US" sz="1600" dirty="0">
                <a:ea typeface="宋体" panose="02010600030101010101" pitchFamily="2" charset="-122"/>
              </a:rPr>
              <a:t>三是激励帮助决定社会积累生产要素和采用新技术的程度</a:t>
            </a:r>
            <a:endParaRPr lang="en-US" altLang="zh-CN" sz="1400" dirty="0">
              <a:ea typeface="宋体" panose="02010600030101010101" pitchFamily="2" charset="-122"/>
            </a:endParaRPr>
          </a:p>
        </p:txBody>
      </p:sp>
      <p:sp>
        <p:nvSpPr>
          <p:cNvPr id="4" name="Slide Number Placeholder 3"/>
          <p:cNvSpPr>
            <a:spLocks noGrp="1"/>
          </p:cNvSpPr>
          <p:nvPr>
            <p:ph type="sldNum" sz="quarter" idx="4294967295"/>
          </p:nvPr>
        </p:nvSpPr>
        <p:spPr>
          <a:xfrm>
            <a:off x="6553200" y="4767263"/>
            <a:ext cx="2133600" cy="273844"/>
          </a:xfrm>
        </p:spPr>
        <p:txBody>
          <a:bodyPr/>
          <a:lstStyle/>
          <a:p>
            <a:fld id="{B6F15528-21DE-4FAA-801E-634DDDAF4B2B}" type="slidenum">
              <a:rPr lang="en-US" smtClean="0"/>
              <a:pPr/>
              <a:t>66</a:t>
            </a:fld>
            <a:endParaRPr lang="en-US" dirty="0"/>
          </a:p>
        </p:txBody>
      </p:sp>
      <p:sp>
        <p:nvSpPr>
          <p:cNvPr id="5" name="Title 1">
            <a:extLst>
              <a:ext uri="{FF2B5EF4-FFF2-40B4-BE49-F238E27FC236}">
                <a16:creationId xmlns:a16="http://schemas.microsoft.com/office/drawing/2014/main" id="{0392A4F7-D58E-432F-8966-3EB2A5ECFA87}"/>
              </a:ext>
            </a:extLst>
          </p:cNvPr>
          <p:cNvSpPr txBox="1">
            <a:spLocks/>
          </p:cNvSpPr>
          <p:nvPr/>
        </p:nvSpPr>
        <p:spPr>
          <a:xfrm>
            <a:off x="533400" y="297418"/>
            <a:ext cx="4800600" cy="369332"/>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000" b="1" kern="1200">
                <a:solidFill>
                  <a:srgbClr val="C00000"/>
                </a:solidFill>
                <a:latin typeface="Times New Roman" panose="02020603050405020304" pitchFamily="18" charset="0"/>
                <a:ea typeface="+mj-ea"/>
                <a:cs typeface="Times New Roman" panose="02020603050405020304" pitchFamily="18" charset="0"/>
              </a:defRPr>
            </a:lvl1pPr>
          </a:lstStyle>
          <a:p>
            <a:pPr algn="l"/>
            <a:r>
              <a:rPr lang="zh-CN" altLang="en-US" sz="1800" b="0" dirty="0">
                <a:solidFill>
                  <a:srgbClr val="6B748A"/>
                </a:solidFill>
                <a:latin typeface="微软雅黑" panose="020B0503020204020204" pitchFamily="34" charset="-122"/>
                <a:ea typeface="微软雅黑" panose="020B0503020204020204" pitchFamily="34" charset="-122"/>
              </a:rPr>
              <a:t>促进经济增长的政策</a:t>
            </a:r>
            <a:endParaRPr lang="en-US" sz="1800" b="0" dirty="0">
              <a:solidFill>
                <a:srgbClr val="6B748A"/>
              </a:solidFill>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3390AEA0-9481-4FA6-B61D-28D984B2BD54}"/>
              </a:ext>
            </a:extLst>
          </p:cNvPr>
          <p:cNvGrpSpPr/>
          <p:nvPr/>
        </p:nvGrpSpPr>
        <p:grpSpPr>
          <a:xfrm>
            <a:off x="239334" y="290253"/>
            <a:ext cx="229174" cy="330963"/>
            <a:chOff x="362743" y="188119"/>
            <a:chExt cx="348993" cy="504000"/>
          </a:xfrm>
          <a:solidFill>
            <a:srgbClr val="6B748A"/>
          </a:solidFill>
        </p:grpSpPr>
        <p:sp>
          <p:nvSpPr>
            <p:cNvPr id="7" name="矩形: 圆角 6">
              <a:extLst>
                <a:ext uri="{FF2B5EF4-FFF2-40B4-BE49-F238E27FC236}">
                  <a16:creationId xmlns:a16="http://schemas.microsoft.com/office/drawing/2014/main" id="{A7C29248-9FB6-4F0B-BB9F-F3CA547F3DF0}"/>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8" name="矩形: 圆角 7">
              <a:extLst>
                <a:ext uri="{FF2B5EF4-FFF2-40B4-BE49-F238E27FC236}">
                  <a16:creationId xmlns:a16="http://schemas.microsoft.com/office/drawing/2014/main" id="{70F5B4A6-6E0E-47E8-AB93-41ADA5ABB99A}"/>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8751A5E0-EE9E-4305-BB75-4B07DE75B3C6}"/>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F516710B-9C91-42AA-AAD3-C459F002E126}"/>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1" name="直接连接符 10">
            <a:extLst>
              <a:ext uri="{FF2B5EF4-FFF2-40B4-BE49-F238E27FC236}">
                <a16:creationId xmlns:a16="http://schemas.microsoft.com/office/drawing/2014/main" id="{02DB4135-D225-4548-919E-559E44FF9FEF}"/>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20E49DC2-C091-4879-9EC6-702F5A89BF9C}"/>
              </a:ext>
            </a:extLst>
          </p:cNvPr>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2068290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999EA15-40A2-4322-8E9C-226266DB6CFB}"/>
              </a:ext>
            </a:extLst>
          </p:cNvPr>
          <p:cNvSpPr/>
          <p:nvPr/>
        </p:nvSpPr>
        <p:spPr>
          <a:xfrm>
            <a:off x="-838200" y="4885551"/>
            <a:ext cx="112776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3">
            <a:extLst>
              <a:ext uri="{FF2B5EF4-FFF2-40B4-BE49-F238E27FC236}">
                <a16:creationId xmlns:a16="http://schemas.microsoft.com/office/drawing/2014/main" id="{D1BAF654-DF37-428E-9773-DD6DF39A1B63}"/>
              </a:ext>
            </a:extLst>
          </p:cNvPr>
          <p:cNvSpPr/>
          <p:nvPr/>
        </p:nvSpPr>
        <p:spPr>
          <a:xfrm>
            <a:off x="0" y="23396"/>
            <a:ext cx="9144000" cy="338554"/>
          </a:xfrm>
          <a:prstGeom prst="rect">
            <a:avLst/>
          </a:prstGeom>
        </p:spPr>
        <p:txBody>
          <a:bodyPr wrap="square">
            <a:spAutoFit/>
          </a:bodyPr>
          <a:lstStyle/>
          <a:p>
            <a:pPr algn="ctr">
              <a:spcAft>
                <a:spcPts val="600"/>
              </a:spcAft>
            </a:pPr>
            <a:r>
              <a:rPr lang="en-US" sz="1600" b="1" dirty="0">
                <a:latin typeface="Times New Roman" panose="02020603050405020304" pitchFamily="18" charset="0"/>
                <a:cs typeface="Times New Roman" panose="02020603050405020304" pitchFamily="18" charset="0"/>
                <a:hlinkClick r:id="rId3"/>
              </a:rPr>
              <a:t>Lights at Night and Economic Growth</a:t>
            </a:r>
            <a:endParaRPr lang="en-US"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B955ECB-1233-4E6B-9229-A657D32291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61950"/>
            <a:ext cx="9144000" cy="4572000"/>
          </a:xfrm>
          <a:prstGeom prst="rect">
            <a:avLst/>
          </a:prstGeom>
        </p:spPr>
      </p:pic>
      <p:sp>
        <p:nvSpPr>
          <p:cNvPr id="6" name="TextBox 5">
            <a:extLst>
              <a:ext uri="{FF2B5EF4-FFF2-40B4-BE49-F238E27FC236}">
                <a16:creationId xmlns:a16="http://schemas.microsoft.com/office/drawing/2014/main" id="{D0FF0F63-9AB7-4FE7-AD9B-E11734ABD080}"/>
              </a:ext>
            </a:extLst>
          </p:cNvPr>
          <p:cNvSpPr txBox="1"/>
          <p:nvPr/>
        </p:nvSpPr>
        <p:spPr>
          <a:xfrm>
            <a:off x="0" y="4885551"/>
            <a:ext cx="9144000" cy="276999"/>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Source: NASA Visible Earth, Earth’s City Lights</a:t>
            </a:r>
          </a:p>
        </p:txBody>
      </p:sp>
      <p:sp>
        <p:nvSpPr>
          <p:cNvPr id="2" name="Slide Number Placeholder 1"/>
          <p:cNvSpPr>
            <a:spLocks noGrp="1"/>
          </p:cNvSpPr>
          <p:nvPr>
            <p:ph type="sldNum" sz="quarter" idx="4294967295"/>
          </p:nvPr>
        </p:nvSpPr>
        <p:spPr>
          <a:xfrm>
            <a:off x="3276600" y="5025628"/>
            <a:ext cx="2133600" cy="273844"/>
          </a:xfrm>
        </p:spPr>
        <p:txBody>
          <a:bodyPr/>
          <a:lstStyle/>
          <a:p>
            <a:fld id="{B6F15528-21DE-4FAA-801E-634DDDAF4B2B}" type="slidenum">
              <a:rPr lang="en-US" smtClean="0"/>
              <a:pPr/>
              <a:t>7</a:t>
            </a:fld>
            <a:endParaRPr lang="en-US" dirty="0"/>
          </a:p>
        </p:txBody>
      </p:sp>
    </p:spTree>
    <p:extLst>
      <p:ext uri="{BB962C8B-B14F-4D97-AF65-F5344CB8AC3E}">
        <p14:creationId xmlns:p14="http://schemas.microsoft.com/office/powerpoint/2010/main" val="3289268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810762"/>
                <a:ext cx="8229600" cy="3394472"/>
              </a:xfrm>
            </p:spPr>
            <p:txBody>
              <a:bodyPr/>
              <a:lstStyle/>
              <a:p>
                <a:pPr marL="0" indent="0">
                  <a:buNone/>
                </a:pPr>
                <a:r>
                  <a:rPr lang="zh-CN" altLang="en-US" sz="1800" b="1" dirty="0">
                    <a:hlinkClick r:id="rId2" action="ppaction://hlinkfile"/>
                  </a:rPr>
                  <a:t>事实</a:t>
                </a:r>
                <a:r>
                  <a:rPr lang="en-US" altLang="zh-CN" sz="1800" b="1" dirty="0">
                    <a:hlinkClick r:id="rId2" action="ppaction://hlinkfile"/>
                  </a:rPr>
                  <a:t>2. </a:t>
                </a:r>
                <a:r>
                  <a:rPr lang="zh-CN" altLang="en-US" sz="1800" b="1" dirty="0">
                    <a:hlinkClick r:id="rId2" action="ppaction://hlinkfile"/>
                  </a:rPr>
                  <a:t>国家收入增长率差距较大</a:t>
                </a:r>
                <a:endParaRPr lang="en-US" altLang="zh-CN" sz="1800" b="1" dirty="0"/>
              </a:p>
              <a:p>
                <a:pPr>
                  <a:buSzPct val="80000"/>
                  <a:buFont typeface="Wingdings" panose="05000000000000000000" pitchFamily="2" charset="2"/>
                  <a:buChar char="l"/>
                </a:pPr>
                <a:r>
                  <a:rPr lang="zh-CN" altLang="en-US" sz="1800" dirty="0"/>
                  <a:t>用</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a:rPr>
                          <m:t>𝑦</m:t>
                        </m:r>
                      </m:e>
                      <m:sub>
                        <m:r>
                          <a:rPr lang="en-US" altLang="zh-CN" sz="1800" b="0" i="1" smtClean="0">
                            <a:latin typeface="Cambria Math"/>
                          </a:rPr>
                          <m:t>𝑡</m:t>
                        </m:r>
                      </m:sub>
                    </m:sSub>
                  </m:oMath>
                </a14:m>
                <a:r>
                  <a:rPr lang="en-US" altLang="zh-CN" sz="1800" dirty="0"/>
                  <a:t> </a:t>
                </a:r>
                <a:r>
                  <a:rPr lang="zh-CN" altLang="en-US" sz="1800" dirty="0"/>
                  <a:t>和</a:t>
                </a:r>
                <a:r>
                  <a:rPr lang="en-US" altLang="zh-CN" sz="1800" dirty="0"/>
                  <a:t> </a:t>
                </a:r>
                <a14:m>
                  <m:oMath xmlns:m="http://schemas.openxmlformats.org/officeDocument/2006/math">
                    <m:sSub>
                      <m:sSubPr>
                        <m:ctrlPr>
                          <a:rPr lang="en-US" altLang="zh-CN" sz="1800" b="0" i="1" dirty="0" smtClean="0">
                            <a:latin typeface="Cambria Math" panose="02040503050406030204" pitchFamily="18" charset="0"/>
                          </a:rPr>
                        </m:ctrlPr>
                      </m:sSubPr>
                      <m:e>
                        <m:r>
                          <a:rPr lang="en-US" altLang="zh-CN" sz="1800" b="0" i="1" dirty="0" smtClean="0">
                            <a:latin typeface="Cambria Math"/>
                          </a:rPr>
                          <m:t>𝑦</m:t>
                        </m:r>
                      </m:e>
                      <m:sub>
                        <m:r>
                          <a:rPr lang="en-US" altLang="zh-CN" sz="1800" b="0" i="1" dirty="0" smtClean="0">
                            <a:latin typeface="Cambria Math"/>
                          </a:rPr>
                          <m:t>𝑡</m:t>
                        </m:r>
                        <m:r>
                          <a:rPr lang="en-US" altLang="zh-CN" sz="1800" b="0" i="1" dirty="0" smtClean="0">
                            <a:latin typeface="Cambria Math"/>
                          </a:rPr>
                          <m:t>+</m:t>
                        </m:r>
                        <m:r>
                          <a:rPr lang="en-US" altLang="zh-CN" sz="1800" b="0" i="1" dirty="0" smtClean="0">
                            <a:latin typeface="Cambria Math"/>
                          </a:rPr>
                          <m:t>𝑛</m:t>
                        </m:r>
                      </m:sub>
                    </m:sSub>
                  </m:oMath>
                </a14:m>
                <a:r>
                  <a:rPr lang="en-US" altLang="zh-CN" sz="1800" dirty="0"/>
                  <a:t> </a:t>
                </a:r>
                <a:r>
                  <a:rPr lang="zh-CN" altLang="en-US" sz="1800" dirty="0"/>
                  <a:t>分别表示一国</a:t>
                </a:r>
                <a14:m>
                  <m:oMath xmlns:m="http://schemas.openxmlformats.org/officeDocument/2006/math">
                    <m:r>
                      <a:rPr lang="en-US" altLang="zh-CN" sz="1800" b="0" i="1" smtClean="0">
                        <a:latin typeface="Cambria Math"/>
                      </a:rPr>
                      <m:t>𝑡</m:t>
                    </m:r>
                  </m:oMath>
                </a14:m>
                <a:r>
                  <a:rPr lang="zh-CN" altLang="en-US" sz="1800" dirty="0"/>
                  <a:t>时期和</a:t>
                </a:r>
                <a14:m>
                  <m:oMath xmlns:m="http://schemas.openxmlformats.org/officeDocument/2006/math">
                    <m:r>
                      <a:rPr lang="en-US" altLang="zh-CN" sz="1800" b="0" i="1" smtClean="0">
                        <a:latin typeface="Cambria Math"/>
                      </a:rPr>
                      <m:t>(</m:t>
                    </m:r>
                    <m:r>
                      <a:rPr lang="en-US" altLang="zh-CN" sz="1800" b="0" i="1" smtClean="0">
                        <a:latin typeface="Cambria Math"/>
                      </a:rPr>
                      <m:t>𝑡</m:t>
                    </m:r>
                    <m:r>
                      <a:rPr lang="en-US" altLang="zh-CN" sz="1800" b="0" i="1" smtClean="0">
                        <a:latin typeface="Cambria Math"/>
                      </a:rPr>
                      <m:t>+</m:t>
                    </m:r>
                    <m:r>
                      <a:rPr lang="en-US" altLang="zh-CN" sz="1800" b="0" i="1" smtClean="0">
                        <a:latin typeface="Cambria Math"/>
                      </a:rPr>
                      <m:t>𝑛</m:t>
                    </m:r>
                    <m:r>
                      <a:rPr lang="en-US" altLang="zh-CN" sz="1800" b="0" i="1" smtClean="0">
                        <a:latin typeface="Cambria Math"/>
                      </a:rPr>
                      <m:t>)</m:t>
                    </m:r>
                  </m:oMath>
                </a14:m>
                <a:r>
                  <a:rPr lang="en-US" altLang="zh-CN" sz="1800" dirty="0"/>
                  <a:t> </a:t>
                </a:r>
                <a:r>
                  <a:rPr lang="zh-CN" altLang="en-US" sz="1800" dirty="0"/>
                  <a:t>时期的人均</a:t>
                </a:r>
                <a:r>
                  <a:rPr lang="en-US" altLang="zh-CN" sz="1800" dirty="0"/>
                  <a:t>GDP</a:t>
                </a:r>
                <a:r>
                  <a:rPr lang="zh-CN" altLang="en-US" sz="1800" dirty="0"/>
                  <a:t>，则该国</a:t>
                </a:r>
                <a14:m>
                  <m:oMath xmlns:m="http://schemas.openxmlformats.org/officeDocument/2006/math">
                    <m:r>
                      <a:rPr lang="en-US" altLang="zh-CN" sz="1800" b="0" i="1" smtClean="0">
                        <a:latin typeface="Cambria Math"/>
                      </a:rPr>
                      <m:t>𝑛</m:t>
                    </m:r>
                  </m:oMath>
                </a14:m>
                <a:r>
                  <a:rPr lang="zh-CN" altLang="en-US" sz="1800" dirty="0"/>
                  <a:t>期的人均</a:t>
                </a:r>
                <a:r>
                  <a:rPr lang="en-US" altLang="zh-CN" sz="1800" dirty="0"/>
                  <a:t>GDP</a:t>
                </a:r>
                <a:r>
                  <a:rPr lang="zh-CN" altLang="en-US" sz="1800" dirty="0"/>
                  <a:t>的平均增长率为</a:t>
                </a:r>
                <a:endParaRPr lang="en-US" altLang="zh-CN" sz="1800" dirty="0"/>
              </a:p>
              <a:p>
                <a:pPr marL="0" indent="0">
                  <a:buNone/>
                </a:pPr>
                <a14:m>
                  <m:oMathPara xmlns:m="http://schemas.openxmlformats.org/officeDocument/2006/math">
                    <m:oMathParaPr>
                      <m:jc m:val="centerGroup"/>
                    </m:oMathParaPr>
                    <m:oMath xmlns:m="http://schemas.openxmlformats.org/officeDocument/2006/math">
                      <m:r>
                        <a:rPr lang="en-US" altLang="zh-CN" sz="1800" b="0" i="1" smtClean="0">
                          <a:latin typeface="Cambria Math"/>
                        </a:rPr>
                        <m:t>𝑔</m:t>
                      </m:r>
                      <m:r>
                        <a:rPr lang="en-US" altLang="zh-CN" sz="1800" b="0" i="1" smtClean="0">
                          <a:latin typeface="Cambria Math"/>
                        </a:rPr>
                        <m:t>=</m:t>
                      </m:r>
                      <m:sSup>
                        <m:sSupPr>
                          <m:ctrlPr>
                            <a:rPr lang="en-US" altLang="zh-CN" sz="1800" b="0" i="1" smtClean="0">
                              <a:latin typeface="Cambria Math" panose="02040503050406030204" pitchFamily="18" charset="0"/>
                            </a:rPr>
                          </m:ctrlPr>
                        </m:sSupPr>
                        <m:e>
                          <m:d>
                            <m:dPr>
                              <m:ctrlPr>
                                <a:rPr lang="en-US" altLang="zh-CN" sz="1800" b="0" i="1" smtClean="0">
                                  <a:latin typeface="Cambria Math" panose="02040503050406030204" pitchFamily="18" charset="0"/>
                                </a:rPr>
                              </m:ctrlPr>
                            </m:dPr>
                            <m:e>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a:rPr>
                                        <m:t>𝑦</m:t>
                                      </m:r>
                                    </m:e>
                                    <m:sub>
                                      <m:r>
                                        <a:rPr lang="en-US" altLang="zh-CN" sz="1800" b="0" i="1" smtClean="0">
                                          <a:latin typeface="Cambria Math"/>
                                        </a:rPr>
                                        <m:t>𝑡</m:t>
                                      </m:r>
                                      <m:r>
                                        <a:rPr lang="en-US" altLang="zh-CN" sz="1800" b="0" i="1" smtClean="0">
                                          <a:latin typeface="Cambria Math"/>
                                        </a:rPr>
                                        <m:t>+</m:t>
                                      </m:r>
                                      <m:r>
                                        <a:rPr lang="en-US" altLang="zh-CN" sz="1800" b="0" i="1" smtClean="0">
                                          <a:latin typeface="Cambria Math"/>
                                        </a:rPr>
                                        <m:t>𝑛</m:t>
                                      </m:r>
                                    </m:sub>
                                  </m:sSub>
                                </m:num>
                                <m:den>
                                  <m:sSub>
                                    <m:sSubPr>
                                      <m:ctrlPr>
                                        <a:rPr lang="en-US" altLang="zh-CN" sz="1800" b="0" i="1" smtClean="0">
                                          <a:latin typeface="Cambria Math" panose="02040503050406030204" pitchFamily="18" charset="0"/>
                                        </a:rPr>
                                      </m:ctrlPr>
                                    </m:sSubPr>
                                    <m:e>
                                      <m:r>
                                        <a:rPr lang="en-US" altLang="zh-CN" sz="1800" b="0" i="1" smtClean="0">
                                          <a:latin typeface="Cambria Math"/>
                                        </a:rPr>
                                        <m:t>𝑦</m:t>
                                      </m:r>
                                    </m:e>
                                    <m:sub>
                                      <m:r>
                                        <a:rPr lang="en-US" altLang="zh-CN" sz="1800" b="0" i="1" smtClean="0">
                                          <a:latin typeface="Cambria Math"/>
                                        </a:rPr>
                                        <m:t>𝑡</m:t>
                                      </m:r>
                                    </m:sub>
                                  </m:sSub>
                                </m:den>
                              </m:f>
                            </m:e>
                          </m:d>
                        </m:e>
                        <m:sup>
                          <m:f>
                            <m:fPr>
                              <m:ctrlPr>
                                <a:rPr lang="en-US" altLang="zh-CN" sz="1800" b="0" i="1" smtClean="0">
                                  <a:latin typeface="Cambria Math" panose="02040503050406030204" pitchFamily="18" charset="0"/>
                                </a:rPr>
                              </m:ctrlPr>
                            </m:fPr>
                            <m:num>
                              <m:r>
                                <a:rPr lang="en-US" altLang="zh-CN" sz="1800" b="0" i="1" smtClean="0">
                                  <a:latin typeface="Cambria Math"/>
                                </a:rPr>
                                <m:t>1</m:t>
                              </m:r>
                            </m:num>
                            <m:den>
                              <m:r>
                                <a:rPr lang="en-US" altLang="zh-CN" sz="1800" b="0" i="1" smtClean="0">
                                  <a:latin typeface="Cambria Math"/>
                                </a:rPr>
                                <m:t>𝑛</m:t>
                              </m:r>
                            </m:den>
                          </m:f>
                        </m:sup>
                      </m:sSup>
                      <m:r>
                        <a:rPr lang="en-US" altLang="zh-CN" sz="1800" b="0" i="1" smtClean="0">
                          <a:latin typeface="Cambria Math"/>
                        </a:rPr>
                        <m:t>−1</m:t>
                      </m:r>
                    </m:oMath>
                  </m:oMathPara>
                </a14:m>
                <a:endParaRPr lang="en-US" altLang="zh-CN" sz="1800" dirty="0"/>
              </a:p>
              <a:p>
                <a:pPr>
                  <a:buSzPct val="80000"/>
                  <a:buFont typeface="Wingdings" panose="05000000000000000000" pitchFamily="2" charset="2"/>
                  <a:buChar char="l"/>
                </a:pPr>
                <a:r>
                  <a:rPr lang="zh-CN" altLang="en-US" sz="1800" dirty="0"/>
                  <a:t>国家间人均收入增长率即使是微小的差别，长期持续，会导致不同国家之间相对生活水平的显著差异</a:t>
                </a:r>
                <a:endParaRPr lang="en-US" altLang="zh-CN"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810762"/>
                <a:ext cx="8229600" cy="3394472"/>
              </a:xfrm>
              <a:blipFill>
                <a:blip r:embed="rId3"/>
                <a:stretch>
                  <a:fillRect l="-593" t="-1436"/>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3828500251"/>
              </p:ext>
            </p:extLst>
          </p:nvPr>
        </p:nvGraphicFramePr>
        <p:xfrm>
          <a:off x="76200" y="3277530"/>
          <a:ext cx="8991600" cy="1320800"/>
        </p:xfrm>
        <a:graphic>
          <a:graphicData uri="http://schemas.openxmlformats.org/drawingml/2006/table">
            <a:tbl>
              <a:tblPr firstRow="1" bandRow="1">
                <a:tableStyleId>{5940675A-B579-460E-94D1-54222C63F5DA}</a:tableStyleId>
              </a:tblPr>
              <a:tblGrid>
                <a:gridCol w="4687928">
                  <a:extLst>
                    <a:ext uri="{9D8B030D-6E8A-4147-A177-3AD203B41FA5}">
                      <a16:colId xmlns:a16="http://schemas.microsoft.com/office/drawing/2014/main" val="20000"/>
                    </a:ext>
                  </a:extLst>
                </a:gridCol>
                <a:gridCol w="4303672">
                  <a:extLst>
                    <a:ext uri="{9D8B030D-6E8A-4147-A177-3AD203B41FA5}">
                      <a16:colId xmlns:a16="http://schemas.microsoft.com/office/drawing/2014/main" val="20001"/>
                    </a:ext>
                  </a:extLst>
                </a:gridCol>
              </a:tblGrid>
              <a:tr h="370840">
                <a:tc>
                  <a:txBody>
                    <a:bodyPr/>
                    <a:lstStyle/>
                    <a:p>
                      <a:pPr algn="ctr"/>
                      <a:r>
                        <a:rPr lang="en-US" sz="1600" dirty="0">
                          <a:latin typeface="Times New Roman" panose="02020603050405020304" pitchFamily="18" charset="0"/>
                          <a:cs typeface="Times New Roman" panose="02020603050405020304" pitchFamily="18" charset="0"/>
                        </a:rPr>
                        <a:t>1820</a:t>
                      </a:r>
                      <a:r>
                        <a:rPr lang="zh-CN" altLang="en-US" sz="1600" dirty="0">
                          <a:latin typeface="Times New Roman" panose="02020603050405020304" pitchFamily="18" charset="0"/>
                          <a:cs typeface="Times New Roman" panose="02020603050405020304" pitchFamily="18" charset="0"/>
                        </a:rPr>
                        <a:t>年至今</a:t>
                      </a:r>
                      <a:r>
                        <a:rPr lang="en-US" altLang="zh-CN" sz="1600" baseline="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人均实际</a:t>
                      </a:r>
                      <a:r>
                        <a:rPr lang="en-US" altLang="zh-CN" sz="1600" dirty="0">
                          <a:latin typeface="Times New Roman" panose="02020603050405020304" pitchFamily="18" charset="0"/>
                          <a:cs typeface="Times New Roman" panose="02020603050405020304" pitchFamily="18" charset="0"/>
                        </a:rPr>
                        <a:t>GDP</a:t>
                      </a:r>
                      <a:r>
                        <a:rPr lang="zh-CN" altLang="en-US" sz="1600" dirty="0">
                          <a:latin typeface="Times New Roman" panose="02020603050405020304" pitchFamily="18" charset="0"/>
                          <a:cs typeface="Times New Roman" panose="02020603050405020304" pitchFamily="18" charset="0"/>
                        </a:rPr>
                        <a:t>增长率的年平均值</a:t>
                      </a:r>
                      <a:endParaRPr lang="en-US" sz="1600" dirty="0">
                        <a:latin typeface="Times New Roman" panose="02020603050405020304" pitchFamily="18"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Times New Roman" panose="02020603050405020304" pitchFamily="18" charset="0"/>
                          <a:cs typeface="Times New Roman" panose="02020603050405020304" pitchFamily="18" charset="0"/>
                        </a:rPr>
                        <a:t>人均实际</a:t>
                      </a:r>
                      <a:r>
                        <a:rPr lang="en-US" altLang="zh-CN" sz="1600" dirty="0">
                          <a:latin typeface="Times New Roman" panose="02020603050405020304" pitchFamily="18" charset="0"/>
                          <a:cs typeface="Times New Roman" panose="02020603050405020304" pitchFamily="18" charset="0"/>
                        </a:rPr>
                        <a:t>GDP</a:t>
                      </a:r>
                      <a:endParaRPr lang="en-US" sz="1600" dirty="0">
                        <a:latin typeface="Times New Roman" panose="02020603050405020304" pitchFamily="18"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r>
                        <a:rPr lang="zh-CN" altLang="en-US" sz="1600" dirty="0">
                          <a:latin typeface="Times New Roman" panose="02020603050405020304" pitchFamily="18" charset="0"/>
                          <a:cs typeface="Times New Roman" panose="02020603050405020304" pitchFamily="18" charset="0"/>
                        </a:rPr>
                        <a:t>日本：</a:t>
                      </a:r>
                      <a:r>
                        <a:rPr lang="en-US" altLang="zh-CN" sz="1600" dirty="0">
                          <a:latin typeface="Times New Roman" panose="02020603050405020304" pitchFamily="18" charset="0"/>
                          <a:cs typeface="Times New Roman" panose="02020603050405020304" pitchFamily="18" charset="0"/>
                        </a:rPr>
                        <a:t>1.9%</a:t>
                      </a:r>
                      <a:endParaRPr lang="en-US" sz="1600" dirty="0">
                        <a:latin typeface="Times New Roman" panose="02020603050405020304" pitchFamily="18"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zh-CN" altLang="en-US" sz="1600" b="1" dirty="0">
                          <a:latin typeface="Times New Roman" panose="02020603050405020304" pitchFamily="18" charset="0"/>
                          <a:cs typeface="Times New Roman" panose="02020603050405020304" pitchFamily="18" charset="0"/>
                        </a:rPr>
                        <a:t>在</a:t>
                      </a:r>
                      <a:r>
                        <a:rPr lang="en-US" altLang="zh-CN" sz="1600" b="1" dirty="0">
                          <a:latin typeface="Times New Roman" panose="02020603050405020304" pitchFamily="18" charset="0"/>
                          <a:cs typeface="Times New Roman" panose="02020603050405020304" pitchFamily="18" charset="0"/>
                        </a:rPr>
                        <a:t>1820</a:t>
                      </a:r>
                      <a:r>
                        <a:rPr lang="zh-CN" altLang="en-US" sz="1600" b="1" dirty="0">
                          <a:latin typeface="Times New Roman" panose="02020603050405020304" pitchFamily="18" charset="0"/>
                          <a:cs typeface="Times New Roman" panose="02020603050405020304" pitchFamily="18" charset="0"/>
                        </a:rPr>
                        <a:t>年，</a:t>
                      </a:r>
                      <a:r>
                        <a:rPr lang="zh-CN" altLang="en-US" sz="1600" b="0" dirty="0">
                          <a:latin typeface="Times New Roman" panose="02020603050405020304" pitchFamily="18" charset="0"/>
                          <a:cs typeface="Times New Roman" panose="02020603050405020304" pitchFamily="18" charset="0"/>
                        </a:rPr>
                        <a:t>墨西哥 </a:t>
                      </a:r>
                      <a:r>
                        <a:rPr lang="en-US" altLang="zh-CN" sz="1600" b="0" dirty="0">
                          <a:latin typeface="Times New Roman" panose="02020603050405020304" pitchFamily="18" charset="0"/>
                          <a:cs typeface="Times New Roman" panose="02020603050405020304" pitchFamily="18" charset="0"/>
                        </a:rPr>
                        <a:t>&gt; </a:t>
                      </a:r>
                      <a:r>
                        <a:rPr lang="zh-CN" altLang="en-US" sz="1600" b="0" dirty="0">
                          <a:latin typeface="Times New Roman" panose="02020603050405020304" pitchFamily="18" charset="0"/>
                          <a:cs typeface="Times New Roman" panose="02020603050405020304" pitchFamily="18" charset="0"/>
                        </a:rPr>
                        <a:t>日本</a:t>
                      </a:r>
                      <a:endParaRPr lang="en-US" sz="1600" b="0" dirty="0">
                        <a:latin typeface="Times New Roman" panose="02020603050405020304" pitchFamily="18"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ctr"/>
                      <a:r>
                        <a:rPr lang="zh-CN" altLang="en-US" sz="1600" dirty="0">
                          <a:latin typeface="Times New Roman" panose="02020603050405020304" pitchFamily="18" charset="0"/>
                          <a:cs typeface="Times New Roman" panose="02020603050405020304" pitchFamily="18" charset="0"/>
                        </a:rPr>
                        <a:t>墨西哥：</a:t>
                      </a:r>
                      <a:r>
                        <a:rPr lang="en-US" altLang="zh-CN" sz="1600" dirty="0">
                          <a:latin typeface="Times New Roman" panose="02020603050405020304" pitchFamily="18" charset="0"/>
                          <a:cs typeface="Times New Roman" panose="02020603050405020304" pitchFamily="18" charset="0"/>
                        </a:rPr>
                        <a:t>1.3%</a:t>
                      </a:r>
                      <a:endParaRPr lang="en-US" sz="1600" dirty="0">
                        <a:latin typeface="Times New Roman" panose="02020603050405020304" pitchFamily="18"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b="1" dirty="0">
                          <a:latin typeface="Times New Roman" panose="02020603050405020304" pitchFamily="18" charset="0"/>
                          <a:cs typeface="Times New Roman" panose="02020603050405020304" pitchFamily="18" charset="0"/>
                        </a:rPr>
                        <a:t>今天，</a:t>
                      </a:r>
                      <a:r>
                        <a:rPr lang="zh-CN" altLang="en-US" sz="1600" dirty="0">
                          <a:latin typeface="Times New Roman" panose="02020603050405020304" pitchFamily="18" charset="0"/>
                          <a:cs typeface="Times New Roman" panose="02020603050405020304" pitchFamily="18" charset="0"/>
                        </a:rPr>
                        <a:t>日本 </a:t>
                      </a:r>
                      <a:r>
                        <a:rPr lang="en-US" altLang="zh-CN" sz="1600" dirty="0">
                          <a:latin typeface="Times New Roman" panose="02020603050405020304" pitchFamily="18" charset="0"/>
                          <a:cs typeface="Times New Roman" panose="02020603050405020304" pitchFamily="18" charset="0"/>
                        </a:rPr>
                        <a:t>&gt;</a:t>
                      </a:r>
                      <a:r>
                        <a:rPr lang="en-US" altLang="zh-CN" sz="1600" baseline="0" dirty="0">
                          <a:latin typeface="Times New Roman" panose="02020603050405020304" pitchFamily="18" charset="0"/>
                          <a:cs typeface="Times New Roman" panose="02020603050405020304" pitchFamily="18" charset="0"/>
                        </a:rPr>
                        <a:t> </a:t>
                      </a:r>
                      <a:r>
                        <a:rPr lang="zh-CN" altLang="en-US" sz="1600" baseline="0" dirty="0">
                          <a:latin typeface="Times New Roman" panose="02020603050405020304" pitchFamily="18" charset="0"/>
                          <a:cs typeface="Times New Roman" panose="02020603050405020304" pitchFamily="18" charset="0"/>
                        </a:rPr>
                        <a:t>大部分欧洲国家</a:t>
                      </a:r>
                      <a:endParaRPr lang="en-US" altLang="zh-CN" sz="1600" baseline="0" dirty="0">
                        <a:latin typeface="Times New Roman" panose="02020603050405020304" pitchFamily="18" charset="0"/>
                        <a:cs typeface="Times New Roman" panose="02020603050405020304" pitchFamily="18" charset="0"/>
                      </a:endParaRPr>
                    </a:p>
                    <a:p>
                      <a:pPr algn="ctr"/>
                      <a:r>
                        <a:rPr lang="zh-CN" altLang="en-US" sz="1600" dirty="0">
                          <a:latin typeface="Times New Roman" panose="02020603050405020304" pitchFamily="18" charset="0"/>
                          <a:cs typeface="Times New Roman" panose="02020603050405020304" pitchFamily="18" charset="0"/>
                        </a:rPr>
                        <a:t>然而墨西哥仍然是一个发展中国家</a:t>
                      </a:r>
                      <a:endParaRPr lang="en-US" sz="1600" dirty="0">
                        <a:latin typeface="Times New Roman" panose="02020603050405020304" pitchFamily="18"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5" name="Slide Number Placeholder 4"/>
          <p:cNvSpPr>
            <a:spLocks noGrp="1"/>
          </p:cNvSpPr>
          <p:nvPr>
            <p:ph type="sldNum" sz="quarter" idx="4294967295"/>
          </p:nvPr>
        </p:nvSpPr>
        <p:spPr>
          <a:xfrm>
            <a:off x="6553200" y="4767263"/>
            <a:ext cx="2133600" cy="273844"/>
          </a:xfrm>
        </p:spPr>
        <p:txBody>
          <a:bodyPr/>
          <a:lstStyle/>
          <a:p>
            <a:fld id="{B6F15528-21DE-4FAA-801E-634DDDAF4B2B}" type="slidenum">
              <a:rPr lang="en-US" smtClean="0"/>
              <a:pPr/>
              <a:t>8</a:t>
            </a:fld>
            <a:endParaRPr lang="en-US" dirty="0"/>
          </a:p>
        </p:txBody>
      </p:sp>
      <p:sp>
        <p:nvSpPr>
          <p:cNvPr id="6" name="矩形 5">
            <a:extLst>
              <a:ext uri="{FF2B5EF4-FFF2-40B4-BE49-F238E27FC236}">
                <a16:creationId xmlns:a16="http://schemas.microsoft.com/office/drawing/2014/main" id="{C83AA071-2FA8-42CB-ACD2-DD8FB9D271A6}"/>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经济增长的一些事实</a:t>
            </a:r>
          </a:p>
        </p:txBody>
      </p:sp>
      <p:grpSp>
        <p:nvGrpSpPr>
          <p:cNvPr id="7" name="组合 6">
            <a:extLst>
              <a:ext uri="{FF2B5EF4-FFF2-40B4-BE49-F238E27FC236}">
                <a16:creationId xmlns:a16="http://schemas.microsoft.com/office/drawing/2014/main" id="{19E3C6E6-4773-4AF8-BF14-B1A109F88B7B}"/>
              </a:ext>
            </a:extLst>
          </p:cNvPr>
          <p:cNvGrpSpPr/>
          <p:nvPr/>
        </p:nvGrpSpPr>
        <p:grpSpPr>
          <a:xfrm>
            <a:off x="239334" y="290253"/>
            <a:ext cx="229174" cy="330963"/>
            <a:chOff x="362743" y="188119"/>
            <a:chExt cx="348993" cy="504000"/>
          </a:xfrm>
          <a:solidFill>
            <a:srgbClr val="6B748A"/>
          </a:solidFill>
        </p:grpSpPr>
        <p:sp>
          <p:nvSpPr>
            <p:cNvPr id="8" name="矩形: 圆角 7">
              <a:extLst>
                <a:ext uri="{FF2B5EF4-FFF2-40B4-BE49-F238E27FC236}">
                  <a16:creationId xmlns:a16="http://schemas.microsoft.com/office/drawing/2014/main" id="{0F7B8235-E395-402A-BC69-F5FED345BDB8}"/>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9" name="矩形: 圆角 8">
              <a:extLst>
                <a:ext uri="{FF2B5EF4-FFF2-40B4-BE49-F238E27FC236}">
                  <a16:creationId xmlns:a16="http://schemas.microsoft.com/office/drawing/2014/main" id="{475E5A38-9F86-4D86-884F-5D320C53BE5A}"/>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0" name="矩形: 圆角 9">
              <a:extLst>
                <a:ext uri="{FF2B5EF4-FFF2-40B4-BE49-F238E27FC236}">
                  <a16:creationId xmlns:a16="http://schemas.microsoft.com/office/drawing/2014/main" id="{8A436C72-77FB-4FF3-8C2D-60491C488592}"/>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1" name="矩形: 圆角 10">
              <a:extLst>
                <a:ext uri="{FF2B5EF4-FFF2-40B4-BE49-F238E27FC236}">
                  <a16:creationId xmlns:a16="http://schemas.microsoft.com/office/drawing/2014/main" id="{B6297CEF-AA9F-4B21-9574-3B8DF57C4314}"/>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2" name="直接连接符 11">
            <a:extLst>
              <a:ext uri="{FF2B5EF4-FFF2-40B4-BE49-F238E27FC236}">
                <a16:creationId xmlns:a16="http://schemas.microsoft.com/office/drawing/2014/main" id="{57061400-0A9D-4C77-8AFE-9871657313D9}"/>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51CDCD0E-38FB-464B-BAED-D02BD1CA5922}"/>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32479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C5C77D-A05E-4263-BB53-3734AF5BC8BA}"/>
              </a:ext>
            </a:extLst>
          </p:cNvPr>
          <p:cNvPicPr>
            <a:picLocks noChangeAspect="1"/>
          </p:cNvPicPr>
          <p:nvPr/>
        </p:nvPicPr>
        <p:blipFill>
          <a:blip r:embed="rId2"/>
          <a:stretch>
            <a:fillRect/>
          </a:stretch>
        </p:blipFill>
        <p:spPr>
          <a:xfrm>
            <a:off x="1928357" y="1503203"/>
            <a:ext cx="4838415" cy="2818129"/>
          </a:xfrm>
          <a:prstGeom prst="rect">
            <a:avLst/>
          </a:prstGeom>
        </p:spPr>
      </p:pic>
      <p:sp>
        <p:nvSpPr>
          <p:cNvPr id="7" name="TextBox 6">
            <a:extLst>
              <a:ext uri="{FF2B5EF4-FFF2-40B4-BE49-F238E27FC236}">
                <a16:creationId xmlns:a16="http://schemas.microsoft.com/office/drawing/2014/main" id="{041C1BDD-B4D7-430B-ABC5-8CC00F6496F3}"/>
              </a:ext>
            </a:extLst>
          </p:cNvPr>
          <p:cNvSpPr txBox="1"/>
          <p:nvPr/>
        </p:nvSpPr>
        <p:spPr>
          <a:xfrm>
            <a:off x="1295400" y="1099382"/>
            <a:ext cx="6104331" cy="338554"/>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International Evidence on Investment Rates and Income per Person</a:t>
            </a:r>
          </a:p>
        </p:txBody>
      </p:sp>
      <p:sp>
        <p:nvSpPr>
          <p:cNvPr id="9" name="Content Placeholder 2"/>
          <p:cNvSpPr txBox="1">
            <a:spLocks/>
          </p:cNvSpPr>
          <p:nvPr/>
        </p:nvSpPr>
        <p:spPr>
          <a:xfrm>
            <a:off x="1295400" y="813451"/>
            <a:ext cx="8229600" cy="33944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2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defTabSz="914400" rtl="0" eaLnBrk="1" latinLnBrk="0" hangingPunct="1">
              <a:spcBef>
                <a:spcPct val="20000"/>
              </a:spcBef>
              <a:buFont typeface="Wingdings" panose="05000000000000000000" pitchFamily="2" charset="2"/>
              <a:buChar char="§"/>
              <a:defRPr sz="20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spcBef>
                <a:spcPct val="20000"/>
              </a:spcBef>
              <a:buFont typeface="Times New Roman" panose="02020603050405020304" pitchFamily="18"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b="1" dirty="0">
                <a:ea typeface="宋体" panose="02010600030101010101" pitchFamily="2" charset="-122"/>
              </a:rPr>
              <a:t>事实</a:t>
            </a:r>
            <a:r>
              <a:rPr lang="en-US" altLang="zh-CN" sz="1800" b="1" dirty="0">
                <a:ea typeface="宋体" panose="02010600030101010101" pitchFamily="2" charset="-122"/>
              </a:rPr>
              <a:t>3. </a:t>
            </a:r>
            <a:r>
              <a:rPr lang="zh-CN" altLang="en-US" sz="1800" b="1" dirty="0">
                <a:ea typeface="宋体" panose="02010600030101010101" pitchFamily="2" charset="-122"/>
              </a:rPr>
              <a:t>国家或地区的投资率与人均收入正相关</a:t>
            </a:r>
          </a:p>
        </p:txBody>
      </p:sp>
      <p:sp>
        <p:nvSpPr>
          <p:cNvPr id="10" name="Rectangle 9"/>
          <p:cNvSpPr/>
          <p:nvPr/>
        </p:nvSpPr>
        <p:spPr>
          <a:xfrm>
            <a:off x="990600" y="4347112"/>
            <a:ext cx="7772400" cy="276999"/>
          </a:xfrm>
          <a:prstGeom prst="rect">
            <a:avLst/>
          </a:prstGeom>
        </p:spPr>
        <p:txBody>
          <a:bodyPr wrap="square">
            <a:spAutoFit/>
          </a:bodyPr>
          <a:lstStyle/>
          <a:p>
            <a:r>
              <a:rPr lang="en-US" sz="1200" i="1" dirty="0">
                <a:latin typeface="Times New Roman" panose="02020603050405020304" pitchFamily="18" charset="0"/>
                <a:cs typeface="Times New Roman" panose="02020603050405020304" pitchFamily="18" charset="0"/>
              </a:rPr>
              <a:t>Source: </a:t>
            </a:r>
            <a:r>
              <a:rPr lang="en-US" sz="1200" dirty="0">
                <a:latin typeface="Times New Roman" panose="02020603050405020304" pitchFamily="18" charset="0"/>
                <a:cs typeface="Times New Roman" panose="02020603050405020304" pitchFamily="18" charset="0"/>
              </a:rPr>
              <a:t>N. Gregory Mankiw (2016).</a:t>
            </a:r>
            <a:r>
              <a:rPr lang="en-US" sz="1200" i="1" dirty="0">
                <a:latin typeface="Times New Roman" panose="02020603050405020304" pitchFamily="18" charset="0"/>
                <a:cs typeface="Times New Roman" panose="02020603050405020304" pitchFamily="18" charset="0"/>
              </a:rPr>
              <a:t> Macroeconomics, ninth edition</a:t>
            </a:r>
            <a:r>
              <a:rPr lang="en-US" sz="1200" dirty="0">
                <a:latin typeface="Times New Roman" panose="02020603050405020304" pitchFamily="18" charset="0"/>
                <a:cs typeface="Times New Roman" panose="02020603050405020304" pitchFamily="18" charset="0"/>
              </a:rPr>
              <a:t>. Worth Publishers: New York</a:t>
            </a:r>
          </a:p>
        </p:txBody>
      </p:sp>
      <p:sp>
        <p:nvSpPr>
          <p:cNvPr id="2" name="Slide Number Placeholder 1"/>
          <p:cNvSpPr>
            <a:spLocks noGrp="1"/>
          </p:cNvSpPr>
          <p:nvPr>
            <p:ph type="sldNum" sz="quarter" idx="4294967295"/>
          </p:nvPr>
        </p:nvSpPr>
        <p:spPr>
          <a:xfrm>
            <a:off x="6553200" y="4767263"/>
            <a:ext cx="2133600" cy="273844"/>
          </a:xfrm>
        </p:spPr>
        <p:txBody>
          <a:bodyPr/>
          <a:lstStyle/>
          <a:p>
            <a:fld id="{B6F15528-21DE-4FAA-801E-634DDDAF4B2B}" type="slidenum">
              <a:rPr lang="en-US" smtClean="0"/>
              <a:pPr/>
              <a:t>9</a:t>
            </a:fld>
            <a:endParaRPr lang="en-US" dirty="0"/>
          </a:p>
        </p:txBody>
      </p:sp>
      <p:sp>
        <p:nvSpPr>
          <p:cNvPr id="11" name="矩形 10">
            <a:extLst>
              <a:ext uri="{FF2B5EF4-FFF2-40B4-BE49-F238E27FC236}">
                <a16:creationId xmlns:a16="http://schemas.microsoft.com/office/drawing/2014/main" id="{7220D7AB-088B-4B5F-BDE5-04315C00B7FB}"/>
              </a:ext>
            </a:extLst>
          </p:cNvPr>
          <p:cNvSpPr/>
          <p:nvPr/>
        </p:nvSpPr>
        <p:spPr>
          <a:xfrm>
            <a:off x="470280" y="290253"/>
            <a:ext cx="6692520" cy="369332"/>
          </a:xfrm>
          <a:prstGeom prst="rect">
            <a:avLst/>
          </a:prstGeom>
        </p:spPr>
        <p:txBody>
          <a:bodyPr wrap="square">
            <a:spAutoFit/>
          </a:bodyPr>
          <a:lstStyle/>
          <a:p>
            <a:r>
              <a:rPr lang="zh-CN" altLang="en-US" dirty="0">
                <a:solidFill>
                  <a:srgbClr val="6B748A"/>
                </a:solidFill>
                <a:latin typeface="微软雅黑" panose="020B0503020204020204" pitchFamily="34" charset="-122"/>
                <a:ea typeface="微软雅黑" panose="020B0503020204020204" pitchFamily="34" charset="-122"/>
              </a:rPr>
              <a:t>经济增长的一些事实</a:t>
            </a:r>
          </a:p>
        </p:txBody>
      </p:sp>
      <p:grpSp>
        <p:nvGrpSpPr>
          <p:cNvPr id="12" name="组合 11">
            <a:extLst>
              <a:ext uri="{FF2B5EF4-FFF2-40B4-BE49-F238E27FC236}">
                <a16:creationId xmlns:a16="http://schemas.microsoft.com/office/drawing/2014/main" id="{AAF6270D-874B-4F1C-8192-E50E67212428}"/>
              </a:ext>
            </a:extLst>
          </p:cNvPr>
          <p:cNvGrpSpPr/>
          <p:nvPr/>
        </p:nvGrpSpPr>
        <p:grpSpPr>
          <a:xfrm>
            <a:off x="239334" y="290253"/>
            <a:ext cx="229174" cy="330963"/>
            <a:chOff x="362743" y="188119"/>
            <a:chExt cx="348993" cy="504000"/>
          </a:xfrm>
          <a:solidFill>
            <a:srgbClr val="6B748A"/>
          </a:solidFill>
        </p:grpSpPr>
        <p:sp>
          <p:nvSpPr>
            <p:cNvPr id="13" name="矩形: 圆角 12">
              <a:extLst>
                <a:ext uri="{FF2B5EF4-FFF2-40B4-BE49-F238E27FC236}">
                  <a16:creationId xmlns:a16="http://schemas.microsoft.com/office/drawing/2014/main" id="{D104561A-AD13-404D-B06F-C67E7BD6B60C}"/>
                </a:ext>
              </a:extLst>
            </p:cNvPr>
            <p:cNvSpPr/>
            <p:nvPr/>
          </p:nvSpPr>
          <p:spPr>
            <a:xfrm>
              <a:off x="467074" y="188119"/>
              <a:ext cx="36000" cy="5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4" name="矩形: 圆角 13">
              <a:extLst>
                <a:ext uri="{FF2B5EF4-FFF2-40B4-BE49-F238E27FC236}">
                  <a16:creationId xmlns:a16="http://schemas.microsoft.com/office/drawing/2014/main" id="{E73584AB-4998-4C55-ABCD-A50B35C39FDC}"/>
                </a:ext>
              </a:extLst>
            </p:cNvPr>
            <p:cNvSpPr/>
            <p:nvPr/>
          </p:nvSpPr>
          <p:spPr>
            <a:xfrm>
              <a:off x="362743"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5" name="矩形: 圆角 14">
              <a:extLst>
                <a:ext uri="{FF2B5EF4-FFF2-40B4-BE49-F238E27FC236}">
                  <a16:creationId xmlns:a16="http://schemas.microsoft.com/office/drawing/2014/main" id="{4E533B89-5304-4808-8696-EA54B227058A}"/>
                </a:ext>
              </a:extLst>
            </p:cNvPr>
            <p:cNvSpPr/>
            <p:nvPr/>
          </p:nvSpPr>
          <p:spPr>
            <a:xfrm>
              <a:off x="571405" y="278119"/>
              <a:ext cx="36000" cy="32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sp>
          <p:nvSpPr>
            <p:cNvPr id="16" name="矩形: 圆角 15">
              <a:extLst>
                <a:ext uri="{FF2B5EF4-FFF2-40B4-BE49-F238E27FC236}">
                  <a16:creationId xmlns:a16="http://schemas.microsoft.com/office/drawing/2014/main" id="{437E088F-99A8-4B59-8C91-0674BC832BEB}"/>
                </a:ext>
              </a:extLst>
            </p:cNvPr>
            <p:cNvSpPr/>
            <p:nvPr/>
          </p:nvSpPr>
          <p:spPr>
            <a:xfrm>
              <a:off x="675736" y="332119"/>
              <a:ext cx="36000" cy="21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6E70"/>
                </a:solidFill>
              </a:endParaRPr>
            </a:p>
          </p:txBody>
        </p:sp>
      </p:grpSp>
      <p:cxnSp>
        <p:nvCxnSpPr>
          <p:cNvPr id="17" name="直接连接符 16">
            <a:extLst>
              <a:ext uri="{FF2B5EF4-FFF2-40B4-BE49-F238E27FC236}">
                <a16:creationId xmlns:a16="http://schemas.microsoft.com/office/drawing/2014/main" id="{19881158-E6EC-4BF4-B0E1-DCCB81CC3C62}"/>
              </a:ext>
            </a:extLst>
          </p:cNvPr>
          <p:cNvCxnSpPr/>
          <p:nvPr/>
        </p:nvCxnSpPr>
        <p:spPr>
          <a:xfrm>
            <a:off x="0" y="666750"/>
            <a:ext cx="9144000" cy="0"/>
          </a:xfrm>
          <a:prstGeom prst="line">
            <a:avLst/>
          </a:prstGeom>
          <a:ln w="3175">
            <a:solidFill>
              <a:schemeClr val="bg1">
                <a:lumMod val="50000"/>
                <a:alpha val="22000"/>
              </a:schemeClr>
            </a:solidFill>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AF5291A7-2B0F-43F7-AB70-3E260AEEAF27}"/>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20000" y="203504"/>
            <a:ext cx="1305002" cy="456081"/>
          </a:xfrm>
          <a:prstGeom prst="rect">
            <a:avLst/>
          </a:prstGeom>
        </p:spPr>
      </p:pic>
    </p:spTree>
    <p:extLst>
      <p:ext uri="{BB962C8B-B14F-4D97-AF65-F5344CB8AC3E}">
        <p14:creationId xmlns:p14="http://schemas.microsoft.com/office/powerpoint/2010/main" val="15726343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5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8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2321</TotalTime>
  <Words>6007</Words>
  <Application>Microsoft Macintosh PowerPoint</Application>
  <PresentationFormat>全屏显示(16:9)</PresentationFormat>
  <Paragraphs>630</Paragraphs>
  <Slides>66</Slides>
  <Notes>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66</vt:i4>
      </vt:variant>
    </vt:vector>
  </HeadingPairs>
  <TitlesOfParts>
    <vt:vector size="76" baseType="lpstr">
      <vt:lpstr>等线</vt:lpstr>
      <vt:lpstr>宋体</vt:lpstr>
      <vt:lpstr>微软雅黑</vt:lpstr>
      <vt:lpstr>微软雅黑</vt:lpstr>
      <vt:lpstr>Arial</vt:lpstr>
      <vt:lpstr>Calibri</vt:lpstr>
      <vt:lpstr>Cambria Math</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第十六章  经济增长</vt:lpstr>
      <vt:lpstr>PowerPoint 演示文稿</vt:lpstr>
      <vt:lpstr>PowerPoint 演示文稿</vt:lpstr>
      <vt:lpstr>PowerPoint 演示文稿</vt:lpstr>
      <vt:lpstr>第十六章  经济增长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第十六章  经济增长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第十六章  经济增长</vt:lpstr>
      <vt:lpstr>PowerPoint 演示文稿</vt:lpstr>
      <vt:lpstr>PowerPoint 演示文稿</vt:lpstr>
      <vt:lpstr>PowerPoint 演示文稿</vt:lpstr>
      <vt:lpstr>PowerPoint 演示文稿</vt:lpstr>
      <vt:lpstr>第十六章  经济增长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第十六章 经济增长</dc:title>
  <dc:creator>Sichao Wei</dc:creator>
  <cp:lastModifiedBy>Haoran LEI</cp:lastModifiedBy>
  <cp:revision>248</cp:revision>
  <dcterms:created xsi:type="dcterms:W3CDTF">2006-08-16T00:00:00Z</dcterms:created>
  <dcterms:modified xsi:type="dcterms:W3CDTF">2023-05-18T06:20:04Z</dcterms:modified>
</cp:coreProperties>
</file>